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9"/>
  </p:notesMasterIdLst>
  <p:sldIdLst>
    <p:sldId id="256" r:id="rId2"/>
    <p:sldId id="307" r:id="rId3"/>
    <p:sldId id="261" r:id="rId4"/>
    <p:sldId id="259" r:id="rId5"/>
    <p:sldId id="262" r:id="rId6"/>
    <p:sldId id="258" r:id="rId7"/>
    <p:sldId id="263" r:id="rId8"/>
    <p:sldId id="264" r:id="rId9"/>
    <p:sldId id="265" r:id="rId10"/>
    <p:sldId id="273" r:id="rId11"/>
    <p:sldId id="266" r:id="rId12"/>
    <p:sldId id="274" r:id="rId13"/>
    <p:sldId id="277" r:id="rId14"/>
    <p:sldId id="275" r:id="rId15"/>
    <p:sldId id="267" r:id="rId16"/>
    <p:sldId id="278" r:id="rId17"/>
    <p:sldId id="279" r:id="rId18"/>
    <p:sldId id="268" r:id="rId19"/>
    <p:sldId id="280" r:id="rId20"/>
    <p:sldId id="269" r:id="rId21"/>
    <p:sldId id="281" r:id="rId22"/>
    <p:sldId id="282" r:id="rId23"/>
    <p:sldId id="260" r:id="rId24"/>
    <p:sldId id="270" r:id="rId25"/>
    <p:sldId id="283" r:id="rId26"/>
    <p:sldId id="287" r:id="rId27"/>
    <p:sldId id="284" r:id="rId28"/>
    <p:sldId id="288" r:id="rId29"/>
    <p:sldId id="289" r:id="rId30"/>
    <p:sldId id="304" r:id="rId31"/>
    <p:sldId id="290" r:id="rId32"/>
    <p:sldId id="291" r:id="rId33"/>
    <p:sldId id="292" r:id="rId34"/>
    <p:sldId id="293" r:id="rId35"/>
    <p:sldId id="294" r:id="rId36"/>
    <p:sldId id="305" r:id="rId37"/>
    <p:sldId id="306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D666ED-A1AA-422A-99E4-D0632AED09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E53681-4BB3-4178-86E9-483E6C667F3F}" type="slidenum">
              <a:rPr lang="en-US"/>
              <a:pPr/>
              <a:t>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1798E-178D-4253-9525-B394EFCEC212}" type="slidenum">
              <a:rPr lang="en-US"/>
              <a:pPr/>
              <a:t>10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F476B-2073-4F17-A338-1381E0CC06BA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00C04A-814C-46DE-B33F-70D5DBA16E79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88D42-BAA3-497D-94E1-95A253660C1D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CA371-7B60-4ECA-8B2D-1EDB10236432}" type="slidenum">
              <a:rPr lang="en-US"/>
              <a:pPr/>
              <a:t>14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0D8A5-C745-49B9-8640-70CEEBE844AB}" type="slidenum">
              <a:rPr lang="en-US"/>
              <a:pPr/>
              <a:t>15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536DE-8F32-485F-9C04-D105213CD446}" type="slidenum">
              <a:rPr lang="en-US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29E4E-1098-4925-ACC2-BB9541F9BC48}" type="slidenum">
              <a:rPr lang="en-US"/>
              <a:pPr/>
              <a:t>17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EA318-6CE5-4DC4-A15B-6B908F34D550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CFE59-B3B3-429D-9B35-F31B461C8622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59C11-8A6E-41BD-858F-B55A38D9F0DC}" type="slidenum">
              <a:rPr lang="en-US"/>
              <a:pPr/>
              <a:t>20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5C822-72FF-4F98-978B-71E937C19003}" type="slidenum">
              <a:rPr lang="en-US"/>
              <a:pPr/>
              <a:t>21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CAC680-82FF-4983-96C8-D321AFC4A863}" type="slidenum">
              <a:rPr lang="en-US"/>
              <a:pPr/>
              <a:t>22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3D575D-F557-4129-97DE-90DB65DDD3A9}" type="slidenum">
              <a:rPr lang="en-US"/>
              <a:pPr/>
              <a:t>23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ABDAD-613E-4CCD-80D2-6DB9D77DBEC1}" type="slidenum">
              <a:rPr lang="en-US"/>
              <a:pPr/>
              <a:t>24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54194-51B6-458E-A087-5637CEB46C4E}" type="slidenum">
              <a:rPr lang="en-US"/>
              <a:pPr/>
              <a:t>25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02B97-423B-4DEE-99C6-254EE3544AA2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666ED-A1AA-422A-99E4-D0632AED093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6129" cy="34275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65301" cy="34737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0C5BE-96A9-4BC7-A37D-1CF264265BA3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F5E50-7645-4201-B364-935A2BF0A07C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0A6B3-97C4-495C-A1D2-6A95A27DBEC4}" type="slidenum">
              <a:rPr lang="en-US"/>
              <a:pPr/>
              <a:t>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7FC8A-EBF0-462B-858D-2308AB9DC0D9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935B6-6E96-4E0C-A4E6-3FAD0055032F}" type="slidenum">
              <a:rPr lang="en-US"/>
              <a:pPr/>
              <a:t>8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3B670-71ED-47D2-9F69-E2AF2BD8DC51}" type="slidenum">
              <a:rPr lang="en-US"/>
              <a:pPr/>
              <a:t>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CS 4705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AF6B79-2A75-4D5E-9BD1-528369ADB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CD92E9-3495-4072-B571-649F1398C7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24D4DD-9936-4F74-B47B-D13A83C8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4B002E-AC0C-480A-80DD-D387DEC28D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07A5B-32A4-434D-9CC5-EED2A6D824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FD8593-B669-4192-8CFA-E16A74352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8F26E5-2336-4003-BEE0-7DA285FEC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2142A-39B1-401B-B35D-76A5CB1D68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00C40C-9558-4F15-B888-60EAFD692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042EE-83B5-4007-A2F7-44EC2FD6F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A934B6-A069-40F2-BF80-8066507A4E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0620B2-A2A4-48D4-B183-608A56C75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acl.ldc.upenn.edu/P/P07/P07-1107.pdf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r>
              <a:rPr lang="en-US"/>
              <a:t>CS 4705</a:t>
            </a:r>
            <a:endParaRPr lang="en-US" sz="2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2590800"/>
          </a:xfrm>
        </p:spPr>
        <p:txBody>
          <a:bodyPr/>
          <a:lstStyle/>
          <a:p>
            <a:r>
              <a:rPr lang="en-US" sz="3600"/>
              <a:t>Pronouns and Reference Resolution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One-anaphora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Clinton used to have a dog called Buddy.  Now he’s got another </a:t>
            </a:r>
            <a:r>
              <a:rPr lang="en-US" dirty="0" smtClean="0">
                <a:solidFill>
                  <a:srgbClr val="0070C0"/>
                </a:solidFill>
              </a:rPr>
              <a:t>one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A large tiger escaped from the Central Park zoo chasing a tiny sparrow.  It was recaptured by a brave policeman.</a:t>
            </a:r>
          </a:p>
          <a:p>
            <a:pPr lvl="1"/>
            <a:r>
              <a:rPr lang="en-US" dirty="0"/>
              <a:t>Referents of pronouns usually require some degree of </a:t>
            </a:r>
            <a:r>
              <a:rPr lang="en-US" dirty="0">
                <a:solidFill>
                  <a:schemeClr val="accent2"/>
                </a:solidFill>
              </a:rPr>
              <a:t>salience</a:t>
            </a:r>
            <a:r>
              <a:rPr lang="en-US" dirty="0"/>
              <a:t> in the discourse (as opposed to definite and indefinite NPs, e.g.)</a:t>
            </a:r>
          </a:p>
          <a:p>
            <a:pPr lvl="1"/>
            <a:r>
              <a:rPr lang="en-US" dirty="0"/>
              <a:t>How do items become salient in discourse?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Pronouns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/>
              <a:t> had dodged the press for 36 hours, but yesterday </a:t>
            </a:r>
            <a:r>
              <a:rPr lang="en-US" dirty="0">
                <a:solidFill>
                  <a:schemeClr val="accent2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Buck House Butler</a:t>
            </a:r>
            <a:r>
              <a:rPr lang="en-US" dirty="0"/>
              <a:t>  came out of the cocoon of </a:t>
            </a:r>
            <a:r>
              <a:rPr lang="en-US" dirty="0">
                <a:solidFill>
                  <a:schemeClr val="folHlink"/>
                </a:solidFill>
              </a:rPr>
              <a:t>his</a:t>
            </a:r>
            <a:r>
              <a:rPr lang="en-US" dirty="0"/>
              <a:t> room at the Millennium Hotel in New York and shoveled some morsels the way of the panting press. First there was a brief, if obviously self-serving, statement, and then, in good royal tradition, a walkabout.</a:t>
            </a:r>
          </a:p>
          <a:p>
            <a:pPr lvl="1">
              <a:buFontTx/>
              <a:buNone/>
            </a:pPr>
            <a:r>
              <a:rPr lang="en-US" dirty="0"/>
              <a:t>Dapper in a suit and </a:t>
            </a:r>
            <a:r>
              <a:rPr lang="en-US" dirty="0" err="1"/>
              <a:t>colourfully</a:t>
            </a:r>
            <a:r>
              <a:rPr lang="en-US" dirty="0"/>
              <a:t> striped tie, </a:t>
            </a:r>
            <a:r>
              <a:rPr lang="en-US" dirty="0">
                <a:solidFill>
                  <a:schemeClr val="folHlink"/>
                </a:solidFill>
              </a:rPr>
              <a:t>Paul Burrell</a:t>
            </a:r>
            <a:r>
              <a:rPr lang="en-US" dirty="0"/>
              <a:t> was stinging from a  weekend of salacious accusations in the British media. </a:t>
            </a:r>
            <a:r>
              <a:rPr lang="en-US" dirty="0">
                <a:solidFill>
                  <a:schemeClr val="folHlink"/>
                </a:solidFill>
              </a:rPr>
              <a:t>He</a:t>
            </a:r>
            <a:r>
              <a:rPr lang="en-US" dirty="0"/>
              <a:t> wanted us to know: </a:t>
            </a:r>
            <a:r>
              <a:rPr lang="en-US" dirty="0">
                <a:solidFill>
                  <a:schemeClr val="folHlink"/>
                </a:solidFill>
              </a:rPr>
              <a:t>he</a:t>
            </a:r>
            <a:r>
              <a:rPr lang="en-US" dirty="0"/>
              <a:t> had </a:t>
            </a:r>
            <a:r>
              <a:rPr lang="en-US" dirty="0" smtClean="0"/>
              <a:t>decided </a:t>
            </a:r>
            <a:r>
              <a:rPr lang="en-US" dirty="0"/>
              <a:t>after </a:t>
            </a:r>
            <a:r>
              <a:rPr lang="en-US" dirty="0">
                <a:solidFill>
                  <a:schemeClr val="folHlink"/>
                </a:solidFill>
              </a:rPr>
              <a:t>his</a:t>
            </a:r>
            <a:r>
              <a:rPr lang="en-US" dirty="0"/>
              <a:t> acquittal at </a:t>
            </a:r>
            <a:r>
              <a:rPr lang="en-US" dirty="0">
                <a:solidFill>
                  <a:schemeClr val="folHlink"/>
                </a:solidFill>
              </a:rPr>
              <a:t>his</a:t>
            </a:r>
            <a:r>
              <a:rPr lang="en-US" dirty="0"/>
              <a:t> theft to trial to sell </a:t>
            </a:r>
            <a:r>
              <a:rPr lang="en-US" dirty="0">
                <a:solidFill>
                  <a:schemeClr val="folHlink"/>
                </a:solidFill>
              </a:rPr>
              <a:t>his</a:t>
            </a:r>
            <a:r>
              <a:rPr lang="en-US" dirty="0"/>
              <a:t> story to the Daily Mirror because </a:t>
            </a:r>
            <a:r>
              <a:rPr lang="en-US" dirty="0">
                <a:solidFill>
                  <a:schemeClr val="folHlink"/>
                </a:solidFill>
              </a:rPr>
              <a:t>he</a:t>
            </a:r>
            <a:r>
              <a:rPr lang="en-US" dirty="0"/>
              <a:t> needed the money to stave off "financial ruination". And </a:t>
            </a:r>
            <a:r>
              <a:rPr lang="en-US" dirty="0">
                <a:solidFill>
                  <a:schemeClr val="folHlink"/>
                </a:solidFill>
              </a:rPr>
              <a:t>he</a:t>
            </a:r>
            <a:r>
              <a:rPr lang="en-US" dirty="0"/>
              <a:t> was here in America further to spill the  beans to the ABC TV network simply to tell "</a:t>
            </a:r>
            <a:r>
              <a:rPr lang="en-US" dirty="0">
                <a:solidFill>
                  <a:schemeClr val="folHlink"/>
                </a:solidFill>
              </a:rPr>
              <a:t>my</a:t>
            </a:r>
            <a:r>
              <a:rPr lang="en-US" dirty="0"/>
              <a:t> side of the story".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/>
              <a:t>Salience via Simple Recency: </a:t>
            </a:r>
            <a:r>
              <a:rPr lang="en-US">
                <a:solidFill>
                  <a:schemeClr val="folHlink"/>
                </a:solidFill>
              </a:rPr>
              <a:t>‘Rule of two sentences’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33400"/>
            <a:ext cx="7772400" cy="5562600"/>
          </a:xfrm>
        </p:spPr>
        <p:txBody>
          <a:bodyPr>
            <a:normAutofit fontScale="92500"/>
          </a:bodyPr>
          <a:lstStyle/>
          <a:p>
            <a:pPr lvl="1">
              <a:buFontTx/>
              <a:buNone/>
            </a:pPr>
            <a:r>
              <a:rPr lang="en-US"/>
              <a:t>If </a:t>
            </a:r>
            <a:r>
              <a:rPr lang="en-US">
                <a:solidFill>
                  <a:schemeClr val="folHlink"/>
                </a:solidFill>
              </a:rPr>
              <a:t>he</a:t>
            </a:r>
            <a:r>
              <a:rPr lang="en-US"/>
              <a:t> wanted </a:t>
            </a:r>
            <a:r>
              <a:rPr lang="en-US">
                <a:solidFill>
                  <a:schemeClr val="folHlink"/>
                </a:solidFill>
              </a:rPr>
              <a:t>attention</a:t>
            </a:r>
            <a:r>
              <a:rPr lang="en-US"/>
              <a:t> in America, </a:t>
            </a:r>
            <a:r>
              <a:rPr lang="en-US">
                <a:solidFill>
                  <a:schemeClr val="folHlink"/>
                </a:solidFill>
              </a:rPr>
              <a:t>he</a:t>
            </a:r>
            <a:r>
              <a:rPr lang="en-US"/>
              <a:t> was getting </a:t>
            </a:r>
            <a:r>
              <a:rPr lang="en-US">
                <a:solidFill>
                  <a:schemeClr val="folHlink"/>
                </a:solidFill>
              </a:rPr>
              <a:t>it</a:t>
            </a:r>
            <a:r>
              <a:rPr lang="en-US"/>
              <a:t>. </a:t>
            </a:r>
            <a:r>
              <a:rPr lang="en-US">
                <a:solidFill>
                  <a:schemeClr val="folHlink"/>
                </a:solidFill>
              </a:rPr>
              <a:t>His</a:t>
            </a:r>
            <a:r>
              <a:rPr lang="en-US"/>
              <a:t> lawyer in the States, </a:t>
            </a:r>
            <a:r>
              <a:rPr lang="en-US">
                <a:solidFill>
                  <a:schemeClr val="hlink"/>
                </a:solidFill>
              </a:rPr>
              <a:t>Richard Greene</a:t>
            </a:r>
            <a:r>
              <a:rPr lang="en-US"/>
              <a:t>, implored us to leave alone </a:t>
            </a:r>
            <a:r>
              <a:rPr lang="en-US">
                <a:solidFill>
                  <a:schemeClr val="accent2"/>
                </a:solidFill>
              </a:rPr>
              <a:t>him</a:t>
            </a:r>
            <a:r>
              <a:rPr lang="en-US"/>
              <a:t>, </a:t>
            </a:r>
            <a:r>
              <a:rPr lang="en-US">
                <a:solidFill>
                  <a:schemeClr val="folHlink"/>
                </a:solidFill>
              </a:rPr>
              <a:t>his </a:t>
            </a:r>
            <a:r>
              <a:rPr lang="en-US"/>
              <a:t>wife, Maria, and </a:t>
            </a:r>
            <a:r>
              <a:rPr lang="en-US">
                <a:solidFill>
                  <a:schemeClr val="folHlink"/>
                </a:solidFill>
              </a:rPr>
              <a:t>their</a:t>
            </a:r>
            <a:r>
              <a:rPr lang="en-US"/>
              <a:t> two sons, Alex and Nicholas, as </a:t>
            </a:r>
            <a:r>
              <a:rPr lang="en-US">
                <a:solidFill>
                  <a:schemeClr val="folHlink"/>
                </a:solidFill>
              </a:rPr>
              <a:t>they</a:t>
            </a:r>
            <a:r>
              <a:rPr lang="en-US"/>
              <a:t> spent three more days in  Manhattan. Just as quickly </a:t>
            </a:r>
            <a:r>
              <a:rPr lang="en-US">
                <a:solidFill>
                  <a:schemeClr val="hlink"/>
                </a:solidFill>
              </a:rPr>
              <a:t>he</a:t>
            </a:r>
            <a:r>
              <a:rPr lang="en-US"/>
              <a:t> then invited </a:t>
            </a:r>
            <a:r>
              <a:rPr lang="en-US">
                <a:solidFill>
                  <a:schemeClr val="folHlink"/>
                </a:solidFill>
              </a:rPr>
              <a:t>us</a:t>
            </a:r>
            <a:r>
              <a:rPr lang="en-US"/>
              <a:t> outside to take pictures and told </a:t>
            </a:r>
            <a:r>
              <a:rPr lang="en-US">
                <a:solidFill>
                  <a:schemeClr val="folHlink"/>
                </a:solidFill>
              </a:rPr>
              <a:t>us</a:t>
            </a:r>
            <a:r>
              <a:rPr lang="en-US"/>
              <a:t> where else </a:t>
            </a:r>
            <a:r>
              <a:rPr lang="en-US">
                <a:solidFill>
                  <a:schemeClr val="folHlink"/>
                </a:solidFill>
              </a:rPr>
              <a:t>the besieged family</a:t>
            </a:r>
            <a:r>
              <a:rPr lang="en-US"/>
              <a:t> would be heading: Central Park, the Empire State Building and ground zero. </a:t>
            </a:r>
            <a:r>
              <a:rPr lang="en-US">
                <a:solidFill>
                  <a:schemeClr val="accent2"/>
                </a:solidFill>
              </a:rPr>
              <a:t>The "blabbermouth</a:t>
            </a:r>
            <a:r>
              <a:rPr lang="en-US"/>
              <a:t>", as The Sun – doubtless doubled up with envy at the Mirror's coup – has taken to calling </a:t>
            </a:r>
            <a:r>
              <a:rPr lang="en-US">
                <a:solidFill>
                  <a:schemeClr val="hlink"/>
                </a:solidFill>
              </a:rPr>
              <a:t>Mr Burrell</a:t>
            </a:r>
            <a:r>
              <a:rPr lang="en-US"/>
              <a:t>, said not a word during the 10-minute outing to Times Square. But </a:t>
            </a:r>
            <a:r>
              <a:rPr lang="en-US">
                <a:solidFill>
                  <a:schemeClr val="folHlink"/>
                </a:solidFill>
              </a:rPr>
              <a:t>he</a:t>
            </a:r>
            <a:r>
              <a:rPr lang="en-US"/>
              <a:t> and </a:t>
            </a:r>
            <a:r>
              <a:rPr lang="en-US">
                <a:solidFill>
                  <a:schemeClr val="folHlink"/>
                </a:solidFill>
              </a:rPr>
              <a:t>his</a:t>
            </a:r>
            <a:r>
              <a:rPr lang="en-US"/>
              <a:t> wife, </a:t>
            </a:r>
            <a:r>
              <a:rPr lang="en-US">
                <a:solidFill>
                  <a:schemeClr val="hlink"/>
                </a:solidFill>
              </a:rPr>
              <a:t>in pinstripe jacket and trousers</a:t>
            </a:r>
            <a:r>
              <a:rPr lang="en-US"/>
              <a:t>, wore fixed smiles even as </a:t>
            </a:r>
            <a:r>
              <a:rPr lang="en-US">
                <a:solidFill>
                  <a:schemeClr val="folHlink"/>
                </a:solidFill>
              </a:rPr>
              <a:t>they </a:t>
            </a:r>
            <a:r>
              <a:rPr lang="en-US"/>
              <a:t>struggled to keep </a:t>
            </a:r>
            <a:r>
              <a:rPr lang="en-US">
                <a:solidFill>
                  <a:schemeClr val="folHlink"/>
                </a:solidFill>
              </a:rPr>
              <a:t>their</a:t>
            </a:r>
            <a:r>
              <a:rPr lang="en-US"/>
              <a:t> footing against a surging scrum of cameramen and reporters. Only </a:t>
            </a:r>
            <a:r>
              <a:rPr lang="en-US">
                <a:solidFill>
                  <a:schemeClr val="hlink"/>
                </a:solidFill>
              </a:rPr>
              <a:t>the two boys</a:t>
            </a:r>
            <a:r>
              <a:rPr lang="en-US"/>
              <a:t> looked resolutely miserable.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E: So you have the engine assembly finished.  Now attach </a:t>
            </a:r>
            <a:r>
              <a:rPr lang="en-US" dirty="0">
                <a:solidFill>
                  <a:schemeClr val="accent2"/>
                </a:solidFill>
              </a:rPr>
              <a:t>the rope</a:t>
            </a:r>
            <a:r>
              <a:rPr lang="en-US" dirty="0"/>
              <a:t>. </a:t>
            </a:r>
            <a:r>
              <a:rPr lang="en-US" dirty="0">
                <a:solidFill>
                  <a:srgbClr val="0070C0"/>
                </a:solidFill>
              </a:rPr>
              <a:t>By the way, did you buy </a:t>
            </a:r>
            <a:r>
              <a:rPr lang="en-US" dirty="0">
                <a:solidFill>
                  <a:schemeClr val="accent2"/>
                </a:solidFill>
              </a:rPr>
              <a:t>the gas can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today?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A: Yes. 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E: Did </a:t>
            </a:r>
            <a:r>
              <a:rPr lang="en-US" dirty="0">
                <a:solidFill>
                  <a:schemeClr val="accent2"/>
                </a:solidFill>
              </a:rPr>
              <a:t>it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cost much?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A: No.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E:  OK, good.  </a:t>
            </a:r>
            <a:r>
              <a:rPr lang="en-US" dirty="0"/>
              <a:t>Have you got </a:t>
            </a:r>
            <a:r>
              <a:rPr lang="en-US" dirty="0">
                <a:solidFill>
                  <a:schemeClr val="accent2"/>
                </a:solidFill>
              </a:rPr>
              <a:t>it</a:t>
            </a:r>
            <a:r>
              <a:rPr lang="en-US" dirty="0"/>
              <a:t> attached yet?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Salience via Structural Recency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 almost bought an Acura Integra today, but </a:t>
            </a:r>
            <a:r>
              <a:rPr lang="en-US" dirty="0">
                <a:solidFill>
                  <a:schemeClr val="accent2"/>
                </a:solidFill>
              </a:rPr>
              <a:t>a door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had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a dent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dirty="0">
                <a:solidFill>
                  <a:schemeClr val="accent2"/>
                </a:solidFill>
              </a:rPr>
              <a:t>the engine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seemed noisy.</a:t>
            </a:r>
          </a:p>
          <a:p>
            <a:r>
              <a:rPr lang="en-US" dirty="0">
                <a:solidFill>
                  <a:srgbClr val="0070C0"/>
                </a:solidFill>
              </a:rPr>
              <a:t>Mix the flour, butter, and water. Knead </a:t>
            </a:r>
            <a:r>
              <a:rPr lang="en-US" dirty="0">
                <a:solidFill>
                  <a:schemeClr val="accent2"/>
                </a:solidFill>
              </a:rPr>
              <a:t>the dough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until smooth and shiny</a:t>
            </a:r>
            <a:r>
              <a:rPr lang="en-US" dirty="0">
                <a:solidFill>
                  <a:schemeClr val="hlink"/>
                </a:solidFill>
              </a:rPr>
              <a:t>.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Entities </a:t>
            </a:r>
            <a:r>
              <a:rPr lang="en-US" dirty="0">
                <a:solidFill>
                  <a:schemeClr val="accent2"/>
                </a:solidFill>
              </a:rPr>
              <a:t>evoked</a:t>
            </a:r>
            <a:r>
              <a:rPr lang="en-US" dirty="0"/>
              <a:t> together but mentioned in different sentence or phrases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has a St. Bernard and Mary has a </a:t>
            </a:r>
            <a:r>
              <a:rPr lang="en-US" dirty="0" err="1">
                <a:solidFill>
                  <a:srgbClr val="0070C0"/>
                </a:solidFill>
              </a:rPr>
              <a:t>Yorkie</a:t>
            </a:r>
            <a:r>
              <a:rPr lang="en-US" dirty="0">
                <a:solidFill>
                  <a:srgbClr val="0070C0"/>
                </a:solidFill>
              </a:rPr>
              <a:t>.  </a:t>
            </a:r>
            <a:r>
              <a:rPr lang="en-US" dirty="0">
                <a:solidFill>
                  <a:schemeClr val="accent2"/>
                </a:solidFill>
              </a:rPr>
              <a:t>They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arouse some comment when </a:t>
            </a:r>
            <a:r>
              <a:rPr lang="en-US" dirty="0">
                <a:solidFill>
                  <a:schemeClr val="accent2"/>
                </a:solidFill>
              </a:rPr>
              <a:t>they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walk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them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 the park.</a:t>
            </a:r>
          </a:p>
          <a:p>
            <a:pPr lvl="1">
              <a:buFontTx/>
              <a:buNone/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Discontinuous Sets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I saw two Corgis and their seven puppies today.  </a:t>
            </a:r>
            <a:r>
              <a:rPr lang="en-US" dirty="0">
                <a:solidFill>
                  <a:schemeClr val="accent2"/>
                </a:solidFill>
              </a:rPr>
              <a:t>They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are the funniest </a:t>
            </a:r>
            <a:r>
              <a:rPr lang="en-US" dirty="0" smtClean="0">
                <a:solidFill>
                  <a:srgbClr val="0070C0"/>
                </a:solidFill>
              </a:rPr>
              <a:t>dogs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agreement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John’s parents like opera.  John hates it/John hates them.</a:t>
            </a:r>
          </a:p>
          <a:p>
            <a:r>
              <a:rPr lang="en-US" dirty="0"/>
              <a:t>Person and case agreement</a:t>
            </a:r>
          </a:p>
          <a:p>
            <a:pPr lvl="1"/>
            <a:r>
              <a:rPr lang="en-US" dirty="0"/>
              <a:t>Nominative: </a:t>
            </a:r>
            <a:r>
              <a:rPr lang="en-US" dirty="0">
                <a:solidFill>
                  <a:srgbClr val="0070C0"/>
                </a:solidFill>
              </a:rPr>
              <a:t>I, we, you, he, she, they</a:t>
            </a:r>
          </a:p>
          <a:p>
            <a:pPr lvl="1"/>
            <a:r>
              <a:rPr lang="en-US" dirty="0"/>
              <a:t>Accusative: </a:t>
            </a:r>
            <a:r>
              <a:rPr lang="en-US" dirty="0" err="1">
                <a:solidFill>
                  <a:srgbClr val="0070C0"/>
                </a:solidFill>
              </a:rPr>
              <a:t>me,us,you,him,her,them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Genitive: </a:t>
            </a:r>
            <a:r>
              <a:rPr lang="en-US" dirty="0" err="1">
                <a:solidFill>
                  <a:srgbClr val="0070C0"/>
                </a:solidFill>
              </a:rPr>
              <a:t>my,our,your,his,her,their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George and Edward brought bread and cheese. 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They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shared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them</a:t>
            </a:r>
            <a:r>
              <a:rPr lang="en-US" dirty="0">
                <a:solidFill>
                  <a:schemeClr val="hlink"/>
                </a:solidFill>
              </a:rPr>
              <a:t>.</a:t>
            </a:r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 on Coreference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/>
              <a:t>Gender agreement 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has a Porsche. </a:t>
            </a:r>
            <a:r>
              <a:rPr lang="en-US" dirty="0">
                <a:solidFill>
                  <a:srgbClr val="C00000"/>
                </a:solidFill>
              </a:rPr>
              <a:t>He/it/she </a:t>
            </a:r>
            <a:r>
              <a:rPr lang="en-US" dirty="0">
                <a:solidFill>
                  <a:srgbClr val="0070C0"/>
                </a:solidFill>
              </a:rPr>
              <a:t>is attractive</a:t>
            </a:r>
            <a:r>
              <a:rPr lang="en-US" dirty="0"/>
              <a:t>.</a:t>
            </a:r>
          </a:p>
          <a:p>
            <a:r>
              <a:rPr lang="en-US" dirty="0"/>
              <a:t>Syntactic constraints: </a:t>
            </a:r>
            <a:r>
              <a:rPr lang="en-US" dirty="0">
                <a:solidFill>
                  <a:schemeClr val="accent2"/>
                </a:solidFill>
              </a:rPr>
              <a:t>binding theory</a:t>
            </a:r>
            <a:endParaRPr lang="en-US" dirty="0"/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bought himself a new Volvo. (himself = John)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bought him a new Volvo (him = not John)</a:t>
            </a:r>
          </a:p>
          <a:p>
            <a:r>
              <a:rPr lang="en-US" dirty="0" err="1"/>
              <a:t>Selectional</a:t>
            </a:r>
            <a:r>
              <a:rPr lang="en-US" dirty="0"/>
              <a:t> restrictions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left his plane in the hangar.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He had flown it from Memphis this morning.</a:t>
            </a:r>
          </a:p>
          <a:p>
            <a:endParaRPr lang="en-US" dirty="0"/>
          </a:p>
          <a:p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HW3 deadline extended to Wednesday, Nov. 25</a:t>
            </a:r>
            <a:r>
              <a:rPr lang="en-US" baseline="30000" dirty="0" smtClean="0"/>
              <a:t>th</a:t>
            </a:r>
            <a:r>
              <a:rPr lang="en-US" dirty="0" smtClean="0"/>
              <a:t> at 11:58 pm</a:t>
            </a:r>
          </a:p>
          <a:p>
            <a:endParaRPr lang="en-US" dirty="0" smtClean="0"/>
          </a:p>
          <a:p>
            <a:r>
              <a:rPr lang="en-US" dirty="0" smtClean="0"/>
              <a:t>Michael Collins will talk Thursday, Dec. 3</a:t>
            </a:r>
            <a:r>
              <a:rPr lang="en-US" baseline="30000" dirty="0" smtClean="0"/>
              <a:t>rd</a:t>
            </a:r>
            <a:r>
              <a:rPr lang="en-US" dirty="0" smtClean="0"/>
              <a:t> on machine translation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Next Tuesday: discourse structure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Recency</a:t>
            </a:r>
            <a:endParaRPr lang="en-US" dirty="0"/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bought </a:t>
            </a:r>
            <a:r>
              <a:rPr lang="en-US" dirty="0">
                <a:solidFill>
                  <a:schemeClr val="accent2"/>
                </a:solidFill>
              </a:rPr>
              <a:t>a new boat</a:t>
            </a:r>
            <a:r>
              <a:rPr lang="en-US" dirty="0">
                <a:solidFill>
                  <a:schemeClr val="hlink"/>
                </a:solidFill>
              </a:rPr>
              <a:t>.  </a:t>
            </a:r>
            <a:r>
              <a:rPr lang="en-US" dirty="0">
                <a:solidFill>
                  <a:srgbClr val="0070C0"/>
                </a:solidFill>
              </a:rPr>
              <a:t>Bill bought </a:t>
            </a:r>
            <a:r>
              <a:rPr lang="en-US" dirty="0">
                <a:solidFill>
                  <a:schemeClr val="accent2"/>
                </a:solidFill>
              </a:rPr>
              <a:t>a bigger one</a:t>
            </a:r>
            <a:r>
              <a:rPr lang="en-US" dirty="0">
                <a:solidFill>
                  <a:schemeClr val="hlink"/>
                </a:solidFill>
              </a:rPr>
              <a:t>.  </a:t>
            </a:r>
            <a:r>
              <a:rPr lang="en-US" dirty="0">
                <a:solidFill>
                  <a:srgbClr val="0070C0"/>
                </a:solidFill>
              </a:rPr>
              <a:t>Mary likes to sail </a:t>
            </a:r>
            <a:r>
              <a:rPr lang="en-US" dirty="0">
                <a:solidFill>
                  <a:schemeClr val="accent2"/>
                </a:solidFill>
              </a:rPr>
              <a:t>it</a:t>
            </a:r>
            <a:r>
              <a:rPr lang="en-US" dirty="0">
                <a:solidFill>
                  <a:schemeClr val="hlink"/>
                </a:solidFill>
              </a:rPr>
              <a:t>.</a:t>
            </a:r>
            <a:endParaRPr lang="en-US" dirty="0"/>
          </a:p>
          <a:p>
            <a:r>
              <a:rPr lang="en-US" dirty="0"/>
              <a:t>But…grammatical role raises its ugly head…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went to the Acura dealership with Bill</a:t>
            </a:r>
            <a:r>
              <a:rPr lang="en-US" dirty="0">
                <a:solidFill>
                  <a:schemeClr val="hlink"/>
                </a:solidFill>
              </a:rPr>
              <a:t>. 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bought an Integra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Bill went to the Acura dealership with John</a:t>
            </a:r>
            <a:r>
              <a:rPr lang="en-US" dirty="0">
                <a:solidFill>
                  <a:schemeClr val="hlink"/>
                </a:solidFill>
              </a:rPr>
              <a:t>. 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bought an Integra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?John and Bill went to the Acura dealership. 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bought an Integra</a:t>
            </a:r>
            <a:r>
              <a:rPr lang="en-US" dirty="0">
                <a:solidFill>
                  <a:schemeClr val="hlink"/>
                </a:solidFill>
              </a:rPr>
              <a:t>.</a:t>
            </a:r>
            <a:endParaRPr 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Pronoun Interpretation Preferences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r>
              <a:rPr lang="en-US" dirty="0"/>
              <a:t>And so does…repeated mention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John needed a car to go to </a:t>
            </a:r>
            <a:r>
              <a:rPr lang="en-US" dirty="0">
                <a:solidFill>
                  <a:schemeClr val="accent2"/>
                </a:solidFill>
              </a:rPr>
              <a:t>his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new job.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decided that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wanted something sporty.  Bill went to the dealership with </a:t>
            </a:r>
            <a:r>
              <a:rPr lang="en-US" dirty="0">
                <a:solidFill>
                  <a:schemeClr val="accent2"/>
                </a:solidFill>
              </a:rPr>
              <a:t>him</a:t>
            </a:r>
            <a:r>
              <a:rPr lang="en-US" dirty="0">
                <a:solidFill>
                  <a:schemeClr val="hlink"/>
                </a:solidFill>
              </a:rPr>
              <a:t>. 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bought a Miata.</a:t>
            </a:r>
          </a:p>
          <a:p>
            <a:pPr lvl="1"/>
            <a:r>
              <a:rPr lang="en-US" dirty="0"/>
              <a:t>Who bought the Miata?</a:t>
            </a:r>
          </a:p>
          <a:p>
            <a:pPr lvl="1"/>
            <a:r>
              <a:rPr lang="en-US" dirty="0"/>
              <a:t>What about grammatical role preference?</a:t>
            </a:r>
          </a:p>
          <a:p>
            <a:r>
              <a:rPr lang="en-US" dirty="0"/>
              <a:t>Parallel constructions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Saturday, Mary went with Sue to the farmer’s market.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Sally went with </a:t>
            </a:r>
            <a:r>
              <a:rPr lang="en-US" dirty="0">
                <a:solidFill>
                  <a:schemeClr val="accent2"/>
                </a:solidFill>
              </a:rPr>
              <a:t>her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to the bookstore.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Sunday, Mary went with Sue to the mall.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Sally told </a:t>
            </a:r>
            <a:r>
              <a:rPr lang="en-US" dirty="0">
                <a:solidFill>
                  <a:schemeClr val="accent2"/>
                </a:solidFill>
              </a:rPr>
              <a:t>her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she should get over </a:t>
            </a:r>
            <a:r>
              <a:rPr lang="en-US" dirty="0">
                <a:solidFill>
                  <a:schemeClr val="accent2"/>
                </a:solidFill>
              </a:rPr>
              <a:t>her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shopping obsession.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/>
              <a:t>Verb semantics/thematic roles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telephoned Bill. 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rgbClr val="0070C0"/>
                </a:solidFill>
              </a:rPr>
              <a:t>’d lost the directions to </a:t>
            </a:r>
            <a:r>
              <a:rPr lang="en-US" dirty="0">
                <a:solidFill>
                  <a:schemeClr val="accent2"/>
                </a:solidFill>
              </a:rPr>
              <a:t>his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house</a:t>
            </a:r>
            <a:r>
              <a:rPr lang="en-US" dirty="0">
                <a:solidFill>
                  <a:schemeClr val="hlink"/>
                </a:solidFill>
              </a:rPr>
              <a:t>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John criticized Bill. 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rgbClr val="0070C0"/>
                </a:solidFill>
              </a:rPr>
              <a:t>’d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lost the directions to </a:t>
            </a:r>
            <a:r>
              <a:rPr lang="en-US" dirty="0">
                <a:solidFill>
                  <a:schemeClr val="accent2"/>
                </a:solidFill>
              </a:rPr>
              <a:t>his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house.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Context-dependent meaning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Jeb Bush was helped by </a:t>
            </a:r>
            <a:r>
              <a:rPr lang="en-US" dirty="0">
                <a:solidFill>
                  <a:srgbClr val="C00000"/>
                </a:solidFill>
              </a:rPr>
              <a:t>his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brother and so was Frank Lautenberg.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(Strict vs. Sloppy)</a:t>
            </a:r>
            <a:endParaRPr lang="en-US" dirty="0">
              <a:solidFill>
                <a:schemeClr val="hlink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Mike Bloomberg bet George Pataki a baseball cap that </a:t>
            </a:r>
            <a:r>
              <a:rPr lang="en-US" dirty="0">
                <a:solidFill>
                  <a:srgbClr val="C00000"/>
                </a:solidFill>
              </a:rPr>
              <a:t>he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could/couldn’t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run the marathon in under 3 hours.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Mike Bloomberg bet George Pataki a baseball cap that </a:t>
            </a:r>
            <a:r>
              <a:rPr lang="en-US" dirty="0">
                <a:solidFill>
                  <a:srgbClr val="C00000"/>
                </a:solidFill>
              </a:rPr>
              <a:t>he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could/couldn’t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be hypnotized in under 1 minute.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Pragmatics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/>
              <a:t>Lexical factors</a:t>
            </a:r>
          </a:p>
          <a:p>
            <a:pPr lvl="1"/>
            <a:r>
              <a:rPr lang="en-US"/>
              <a:t>Reference type: Inferrability, discontinuous set, generics, one anaphora, pronouns,…</a:t>
            </a:r>
          </a:p>
          <a:p>
            <a:r>
              <a:rPr lang="en-US"/>
              <a:t>Discourse factors:</a:t>
            </a:r>
          </a:p>
          <a:p>
            <a:pPr lvl="1"/>
            <a:r>
              <a:rPr lang="en-US"/>
              <a:t>Recency</a:t>
            </a:r>
          </a:p>
          <a:p>
            <a:pPr lvl="1"/>
            <a:r>
              <a:rPr lang="en-US"/>
              <a:t>Focus/topic structure, digression</a:t>
            </a:r>
          </a:p>
          <a:p>
            <a:pPr lvl="1"/>
            <a:r>
              <a:rPr lang="en-US"/>
              <a:t>Repeated mention</a:t>
            </a:r>
          </a:p>
          <a:p>
            <a:r>
              <a:rPr lang="en-US"/>
              <a:t>Syntactic factors:</a:t>
            </a:r>
          </a:p>
          <a:p>
            <a:pPr lvl="1"/>
            <a:r>
              <a:rPr lang="en-US"/>
              <a:t>Agreement: gender, number, person, case</a:t>
            </a:r>
          </a:p>
          <a:p>
            <a:pPr lvl="1"/>
            <a:r>
              <a:rPr lang="en-US"/>
              <a:t>Parallel construction</a:t>
            </a:r>
          </a:p>
          <a:p>
            <a:pPr lvl="1"/>
            <a:r>
              <a:rPr lang="en-US"/>
              <a:t>Grammatical role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sz="2800"/>
              <a:t>Sum:  What Factors Affect Reference Resolution?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1"/>
            <a:r>
              <a:rPr lang="en-US"/>
              <a:t>Selectional restrictions</a:t>
            </a:r>
          </a:p>
          <a:p>
            <a:r>
              <a:rPr lang="en-US"/>
              <a:t>Semantic/lexical factors</a:t>
            </a:r>
          </a:p>
          <a:p>
            <a:pPr lvl="1"/>
            <a:r>
              <a:rPr lang="en-US"/>
              <a:t>Verb semantics, thematic role </a:t>
            </a:r>
          </a:p>
          <a:p>
            <a:r>
              <a:rPr lang="en-US"/>
              <a:t>Pragmatic factors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Resolution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these types of constraints, can we construct an algorithm that will apply them such that we can identify the correct referents of anaphors and other referring expressions?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Anaphora resolution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in a text all the referring expressions that have one and the same denotation</a:t>
            </a:r>
          </a:p>
          <a:p>
            <a:pPr lvl="1"/>
            <a:r>
              <a:rPr lang="en-US"/>
              <a:t>Pronominal anaphora resolution</a:t>
            </a:r>
          </a:p>
          <a:p>
            <a:pPr lvl="1"/>
            <a:r>
              <a:rPr lang="en-US"/>
              <a:t>Anaphora resolution between named entities</a:t>
            </a:r>
          </a:p>
          <a:p>
            <a:pPr lvl="1"/>
            <a:r>
              <a:rPr lang="en-US"/>
              <a:t>Full noun phrase anaphora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constraints/features can/should we make use of?</a:t>
            </a:r>
          </a:p>
          <a:p>
            <a:r>
              <a:rPr lang="en-US"/>
              <a:t>How should we order them?  I.e. which override which?</a:t>
            </a:r>
          </a:p>
          <a:p>
            <a:r>
              <a:rPr lang="en-US"/>
              <a:t>What should be stored in our discourse model?  I.e., what types of information do we need to keep track of?</a:t>
            </a:r>
          </a:p>
          <a:p>
            <a:r>
              <a:rPr lang="en-US"/>
              <a:t>How to evaluate?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Algorithms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Lappin</a:t>
            </a:r>
            <a:r>
              <a:rPr lang="en-US" dirty="0"/>
              <a:t> &amp; Leas ‘94: weighting via </a:t>
            </a:r>
            <a:r>
              <a:rPr lang="en-US" dirty="0" err="1">
                <a:solidFill>
                  <a:schemeClr val="accent2"/>
                </a:solidFill>
              </a:rPr>
              <a:t>recency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syntactic</a:t>
            </a:r>
            <a:r>
              <a:rPr lang="en-US" dirty="0"/>
              <a:t> preferences</a:t>
            </a:r>
          </a:p>
          <a:p>
            <a:r>
              <a:rPr lang="en-US" dirty="0"/>
              <a:t>Hobbs ‘78: </a:t>
            </a:r>
            <a:r>
              <a:rPr lang="en-US" dirty="0">
                <a:solidFill>
                  <a:schemeClr val="accent2"/>
                </a:solidFill>
              </a:rPr>
              <a:t>syntax</a:t>
            </a:r>
            <a:r>
              <a:rPr lang="en-US" dirty="0"/>
              <a:t> tree-based referential search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 anchor="ctr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Gracie:  </a:t>
            </a:r>
            <a:r>
              <a:rPr lang="en-US" dirty="0">
                <a:solidFill>
                  <a:srgbClr val="0070C0"/>
                </a:solidFill>
              </a:rPr>
              <a:t>Oh yeah ... and then Mr. and Mrs. Jones were having matrimonial trouble, and my brother was hired to watch Mrs. Jones.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George</a:t>
            </a:r>
            <a:r>
              <a:rPr lang="en-US" dirty="0">
                <a:solidFill>
                  <a:srgbClr val="0070C0"/>
                </a:solidFill>
              </a:rPr>
              <a:t>:  Well, I imagine </a:t>
            </a:r>
            <a:r>
              <a:rPr lang="en-US" dirty="0">
                <a:solidFill>
                  <a:schemeClr val="accent2"/>
                </a:solidFill>
              </a:rPr>
              <a:t>she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was a very attractive woman.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Gracie:  </a:t>
            </a:r>
            <a:r>
              <a:rPr lang="en-US" dirty="0">
                <a:solidFill>
                  <a:schemeClr val="accent2"/>
                </a:solidFill>
              </a:rPr>
              <a:t>She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was, and my brother watched </a:t>
            </a:r>
            <a:r>
              <a:rPr lang="en-US" dirty="0">
                <a:solidFill>
                  <a:schemeClr val="accent2"/>
                </a:solidFill>
              </a:rPr>
              <a:t>her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day and night for six months.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George:  </a:t>
            </a:r>
            <a:r>
              <a:rPr lang="en-US" dirty="0">
                <a:solidFill>
                  <a:srgbClr val="0070C0"/>
                </a:solidFill>
              </a:rPr>
              <a:t>Well, what happened?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Gracie:  </a:t>
            </a:r>
            <a:r>
              <a:rPr lang="en-US" dirty="0">
                <a:solidFill>
                  <a:schemeClr val="accent2"/>
                </a:solidFill>
              </a:rPr>
              <a:t>She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finally got a divorce.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George:  </a:t>
            </a:r>
            <a:r>
              <a:rPr lang="en-US" dirty="0">
                <a:solidFill>
                  <a:srgbClr val="0070C0"/>
                </a:solidFill>
              </a:rPr>
              <a:t>Mrs. Jones?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Gracie:  </a:t>
            </a:r>
            <a:r>
              <a:rPr lang="en-US" dirty="0">
                <a:solidFill>
                  <a:srgbClr val="0070C0"/>
                </a:solidFill>
              </a:rPr>
              <a:t>No, my brother's wife.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Reference Joke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/>
              <a:t>Hobbs ‘78: Syntax-Based Reference Resolution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 lnSpcReduction="10000"/>
          </a:bodyPr>
          <a:lstStyle/>
          <a:p>
            <a:pPr defTabSz="920750"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/>
              <a:t>Search for antecedent in parse tree of current sentence, then prior sentences in order of recency</a:t>
            </a:r>
          </a:p>
          <a:p>
            <a:pPr lvl="1" defTabSz="920750"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/>
              <a:t>For current S, search for NP nodes to the left of a path </a:t>
            </a:r>
            <a:r>
              <a:rPr lang="en-US">
                <a:solidFill>
                  <a:srgbClr val="FF33CC"/>
                </a:solidFill>
              </a:rPr>
              <a:t>p</a:t>
            </a:r>
            <a:r>
              <a:rPr lang="en-US"/>
              <a:t> from the pronoun up to the first NP or S node (</a:t>
            </a:r>
            <a:r>
              <a:rPr lang="en-US">
                <a:solidFill>
                  <a:srgbClr val="FF33CC"/>
                </a:solidFill>
              </a:rPr>
              <a:t>X</a:t>
            </a:r>
            <a:r>
              <a:rPr lang="en-US"/>
              <a:t>) above it in L2R, breadth-first</a:t>
            </a:r>
          </a:p>
          <a:p>
            <a:pPr lvl="1" defTabSz="920750"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/>
              <a:t>Propose as pronoun’s antecedent any NP you find as long as it has an NP or S node between itself and </a:t>
            </a:r>
            <a:r>
              <a:rPr lang="en-US">
                <a:solidFill>
                  <a:srgbClr val="FF33CC"/>
                </a:solidFill>
              </a:rPr>
              <a:t>X</a:t>
            </a:r>
            <a:endParaRPr lang="en-US"/>
          </a:p>
          <a:p>
            <a:pPr lvl="1" defTabSz="920750"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/>
              <a:t>If </a:t>
            </a:r>
            <a:r>
              <a:rPr lang="en-US">
                <a:solidFill>
                  <a:srgbClr val="FF33CC"/>
                </a:solidFill>
              </a:rPr>
              <a:t>X</a:t>
            </a:r>
            <a:r>
              <a:rPr lang="en-US"/>
              <a:t> is highest node in sentence, search prior sentences, L2R breadth-first, for candidate NPs</a:t>
            </a:r>
          </a:p>
          <a:p>
            <a:pPr lvl="1" defTabSz="920750">
              <a:tabLst>
                <a:tab pos="1436688" algn="l"/>
                <a:tab pos="2279650" algn="l"/>
                <a:tab pos="3654425" algn="l"/>
                <a:tab pos="4575175" algn="l"/>
                <a:tab pos="5091113" algn="l"/>
                <a:tab pos="6402388" algn="l"/>
              </a:tabLst>
            </a:pPr>
            <a:r>
              <a:rPr lang="en-US"/>
              <a:t>O.w., continue searching current tree by going to next S or NP above </a:t>
            </a:r>
            <a:r>
              <a:rPr lang="en-US">
                <a:solidFill>
                  <a:srgbClr val="FF33CC"/>
                </a:solidFill>
              </a:rPr>
              <a:t>X</a:t>
            </a:r>
            <a:r>
              <a:rPr lang="en-US"/>
              <a:t> before going to prior sentences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Lappin &amp; Leass ‘94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Weights candidate antecedents by recency and syntactic preference (86% accuracy)</a:t>
            </a:r>
          </a:p>
          <a:p>
            <a:r>
              <a:rPr lang="en-US"/>
              <a:t>Two major functions to perform: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Update the discourse model</a:t>
            </a:r>
            <a:r>
              <a:rPr lang="en-US"/>
              <a:t> when an NP that evokes a new entity is found in the text, computing the salience of this entity for future anaphora resolution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Find most likely referent</a:t>
            </a:r>
            <a:r>
              <a:rPr lang="en-US"/>
              <a:t> for current anaphor by considering possible antecedents and their salience values</a:t>
            </a:r>
          </a:p>
          <a:p>
            <a:r>
              <a:rPr lang="en-US"/>
              <a:t>Partial example for 3P, non-reflexives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Saliency Factor Weights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Sentence recency (in current sentence?) 100</a:t>
            </a:r>
          </a:p>
          <a:p>
            <a:r>
              <a:rPr lang="en-US"/>
              <a:t>Subject emphasis (is it the subject?) 80</a:t>
            </a:r>
          </a:p>
          <a:p>
            <a:r>
              <a:rPr lang="en-US"/>
              <a:t>Existential emphasis (existential prednom?) 70</a:t>
            </a:r>
          </a:p>
          <a:p>
            <a:r>
              <a:rPr lang="en-US"/>
              <a:t>Accusative emphasis (is it the dir obj?) 50</a:t>
            </a:r>
          </a:p>
          <a:p>
            <a:r>
              <a:rPr lang="en-US"/>
              <a:t>Indirect object/oblique comp emphasis 40</a:t>
            </a:r>
          </a:p>
          <a:p>
            <a:r>
              <a:rPr lang="en-US"/>
              <a:t>Non-adverbial emphasis (not in PP,) 50</a:t>
            </a:r>
          </a:p>
          <a:p>
            <a:r>
              <a:rPr lang="en-US"/>
              <a:t>Head noun emphasis (is head noun) 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Implicit ordering of arguments:</a:t>
            </a:r>
          </a:p>
          <a:p>
            <a:pPr>
              <a:buFontTx/>
              <a:buNone/>
            </a:pPr>
            <a:r>
              <a:rPr lang="en-US" dirty="0" err="1">
                <a:solidFill>
                  <a:srgbClr val="0070C0"/>
                </a:solidFill>
              </a:rPr>
              <a:t>subj</a:t>
            </a:r>
            <a:r>
              <a:rPr lang="en-US" dirty="0">
                <a:solidFill>
                  <a:srgbClr val="0070C0"/>
                </a:solidFill>
              </a:rPr>
              <a:t>/exist </a:t>
            </a:r>
            <a:r>
              <a:rPr lang="en-US" dirty="0" err="1">
                <a:solidFill>
                  <a:srgbClr val="0070C0"/>
                </a:solidFill>
              </a:rPr>
              <a:t>pred</a:t>
            </a:r>
            <a:r>
              <a:rPr lang="en-US" dirty="0">
                <a:solidFill>
                  <a:srgbClr val="0070C0"/>
                </a:solidFill>
              </a:rPr>
              <a:t>/</a:t>
            </a:r>
            <a:r>
              <a:rPr lang="en-US" dirty="0" err="1">
                <a:solidFill>
                  <a:srgbClr val="0070C0"/>
                </a:solidFill>
              </a:rPr>
              <a:t>obj</a:t>
            </a:r>
            <a:r>
              <a:rPr lang="en-US" dirty="0">
                <a:solidFill>
                  <a:srgbClr val="0070C0"/>
                </a:solidFill>
              </a:rPr>
              <a:t>/</a:t>
            </a:r>
            <a:r>
              <a:rPr lang="en-US" dirty="0" err="1">
                <a:solidFill>
                  <a:srgbClr val="0070C0"/>
                </a:solidFill>
              </a:rPr>
              <a:t>indobj</a:t>
            </a:r>
            <a:r>
              <a:rPr lang="en-US" dirty="0">
                <a:solidFill>
                  <a:srgbClr val="0070C0"/>
                </a:solidFill>
              </a:rPr>
              <a:t>-oblique/</a:t>
            </a:r>
            <a:r>
              <a:rPr lang="en-US" dirty="0" err="1">
                <a:solidFill>
                  <a:srgbClr val="0070C0"/>
                </a:solidFill>
              </a:rPr>
              <a:t>dem.advPP</a:t>
            </a: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rgbClr val="C00000"/>
                </a:solidFill>
              </a:rPr>
              <a:t>On the sofa, the cat was eating bonbons.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sofa: 100+80=180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cat: 100+80+50+80=310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bonbons: 100+50+50+80=280</a:t>
            </a:r>
          </a:p>
          <a:p>
            <a:r>
              <a:rPr lang="en-US" dirty="0"/>
              <a:t>Update: </a:t>
            </a:r>
          </a:p>
          <a:p>
            <a:pPr lvl="1"/>
            <a:r>
              <a:rPr lang="en-US" dirty="0"/>
              <a:t>Weights accumulate over time</a:t>
            </a:r>
          </a:p>
          <a:p>
            <a:pPr lvl="1"/>
            <a:r>
              <a:rPr lang="en-US" dirty="0"/>
              <a:t>Cut in half after each sentence processed</a:t>
            </a:r>
          </a:p>
          <a:p>
            <a:pPr lvl="1"/>
            <a:r>
              <a:rPr lang="en-US" dirty="0"/>
              <a:t>Salience values for subsequent referents accumulate for equivalence class of co-referential items (exceptions, e.g. multiple references in same sentence)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C00000"/>
                </a:solidFill>
              </a:rPr>
              <a:t>The bonbons were clearly very tasty.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sofa: 180/2=90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cat: 310/2=155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bonbons: 280/2 +(100+80+50+80)=450</a:t>
            </a:r>
          </a:p>
          <a:p>
            <a:pPr lvl="1"/>
            <a:r>
              <a:rPr lang="en-US" dirty="0"/>
              <a:t>Additional salience weights for </a:t>
            </a:r>
            <a:r>
              <a:rPr lang="en-US" dirty="0">
                <a:solidFill>
                  <a:schemeClr val="accent2"/>
                </a:solidFill>
              </a:rPr>
              <a:t>grammatical role parallelism</a:t>
            </a:r>
            <a:r>
              <a:rPr lang="en-US" dirty="0"/>
              <a:t> (35) and </a:t>
            </a:r>
            <a:r>
              <a:rPr lang="en-US" dirty="0" err="1">
                <a:solidFill>
                  <a:schemeClr val="accent2"/>
                </a:solidFill>
              </a:rPr>
              <a:t>cataphora</a:t>
            </a:r>
            <a:r>
              <a:rPr lang="en-US" dirty="0"/>
              <a:t> (-175) calculated when pronoun to be resolved</a:t>
            </a:r>
          </a:p>
          <a:p>
            <a:pPr lvl="1"/>
            <a:r>
              <a:rPr lang="en-US" dirty="0"/>
              <a:t>Additional constraints on gender/number </a:t>
            </a:r>
            <a:r>
              <a:rPr lang="en-US" dirty="0" err="1"/>
              <a:t>agrmt</a:t>
            </a:r>
            <a:r>
              <a:rPr lang="en-US" dirty="0"/>
              <a:t>/syntax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C00000"/>
                </a:solidFill>
              </a:rPr>
              <a:t>They were a gift from an unknown admirer.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sofa: 90/2=45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cat: 155/2=77.5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70C0"/>
                </a:solidFill>
              </a:rPr>
              <a:t>bonbons: 450/2=225 (+35) = 260….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Reference Resolution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90000"/>
              </a:lnSpc>
            </a:pPr>
            <a:r>
              <a:rPr lang="en-US" dirty="0"/>
              <a:t>Collect potential referents (up to four sentences back): {</a:t>
            </a:r>
            <a:r>
              <a:rPr lang="en-US" dirty="0" err="1">
                <a:solidFill>
                  <a:srgbClr val="C00000"/>
                </a:solidFill>
              </a:rPr>
              <a:t>sofa,cat,bonbons</a:t>
            </a:r>
            <a:r>
              <a:rPr lang="en-US" dirty="0"/>
              <a:t>}</a:t>
            </a:r>
          </a:p>
          <a:p>
            <a:pPr marL="457200" indent="-457200">
              <a:lnSpc>
                <a:spcPct val="90000"/>
              </a:lnSpc>
            </a:pPr>
            <a:r>
              <a:rPr lang="en-US" dirty="0"/>
              <a:t>Remove those that don’t agree in number/gender with pronoun {</a:t>
            </a:r>
            <a:r>
              <a:rPr lang="en-US" dirty="0">
                <a:solidFill>
                  <a:srgbClr val="C00000"/>
                </a:solidFill>
              </a:rPr>
              <a:t>bonbons</a:t>
            </a:r>
            <a:r>
              <a:rPr lang="en-US" dirty="0"/>
              <a:t>}</a:t>
            </a:r>
          </a:p>
          <a:p>
            <a:pPr marL="457200" indent="-457200">
              <a:lnSpc>
                <a:spcPct val="90000"/>
              </a:lnSpc>
            </a:pPr>
            <a:r>
              <a:rPr lang="en-US" dirty="0"/>
              <a:t>Remove those that don’t pass intra-sentential syntactic </a:t>
            </a:r>
            <a:r>
              <a:rPr lang="en-US" dirty="0" err="1"/>
              <a:t>coreference</a:t>
            </a:r>
            <a:r>
              <a:rPr lang="en-US" dirty="0"/>
              <a:t> constraints </a:t>
            </a:r>
          </a:p>
          <a:p>
            <a:pPr marL="838200" lvl="1" indent="-381000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The cat washed it</a:t>
            </a:r>
            <a:r>
              <a:rPr lang="en-US" dirty="0"/>
              <a:t>. (</a:t>
            </a:r>
            <a:r>
              <a:rPr lang="en-US" dirty="0" err="1"/>
              <a:t>it</a:t>
            </a:r>
            <a:r>
              <a:rPr lang="en-US" dirty="0" err="1">
                <a:sym typeface="Symbol" pitchFamily="18" charset="2"/>
              </a:rPr>
              <a:t>cat</a:t>
            </a:r>
            <a:r>
              <a:rPr lang="en-US" dirty="0">
                <a:sym typeface="Symbol" pitchFamily="18" charset="2"/>
              </a:rPr>
              <a:t>)</a:t>
            </a:r>
            <a:endParaRPr lang="en-US" dirty="0"/>
          </a:p>
          <a:p>
            <a:pPr marL="457200" indent="-457200">
              <a:lnSpc>
                <a:spcPct val="90000"/>
              </a:lnSpc>
            </a:pPr>
            <a:r>
              <a:rPr lang="en-US" dirty="0"/>
              <a:t>Add applicable values for role parallelism (+35) or </a:t>
            </a:r>
            <a:r>
              <a:rPr lang="en-US" dirty="0" err="1"/>
              <a:t>cataphora</a:t>
            </a:r>
            <a:r>
              <a:rPr lang="en-US" dirty="0"/>
              <a:t> (-175) to current salience value for each potential antecedent</a:t>
            </a:r>
          </a:p>
          <a:p>
            <a:pPr marL="457200" indent="-457200">
              <a:lnSpc>
                <a:spcPct val="90000"/>
              </a:lnSpc>
            </a:pPr>
            <a:r>
              <a:rPr lang="en-US" dirty="0"/>
              <a:t>Select referent with highest salience; if tie, select </a:t>
            </a:r>
            <a:r>
              <a:rPr lang="en-US" dirty="0">
                <a:solidFill>
                  <a:srgbClr val="C00000"/>
                </a:solidFill>
              </a:rPr>
              <a:t>closest</a:t>
            </a:r>
            <a:r>
              <a:rPr lang="en-US" dirty="0"/>
              <a:t> referent in string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/>
              <a:t>Evaluation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Walker </a:t>
            </a:r>
            <a:r>
              <a:rPr lang="en-US" dirty="0"/>
              <a:t>‘89 manual comparison of Centering vs. Hobbs ‘78 </a:t>
            </a:r>
          </a:p>
          <a:p>
            <a:pPr lvl="1"/>
            <a:r>
              <a:rPr lang="en-US" dirty="0"/>
              <a:t>Only 281 examples from 3 genres</a:t>
            </a:r>
          </a:p>
          <a:p>
            <a:pPr lvl="1"/>
            <a:r>
              <a:rPr lang="en-US" dirty="0"/>
              <a:t>Assumed correct features given as input to each</a:t>
            </a:r>
          </a:p>
          <a:p>
            <a:pPr lvl="1"/>
            <a:r>
              <a:rPr lang="en-US" dirty="0"/>
              <a:t>Centering 77.6% vs. Hobbs 81.8%</a:t>
            </a:r>
          </a:p>
          <a:p>
            <a:pPr lvl="1"/>
            <a:r>
              <a:rPr lang="en-US" dirty="0" err="1"/>
              <a:t>Lappin</a:t>
            </a:r>
            <a:r>
              <a:rPr lang="en-US" dirty="0"/>
              <a:t> and </a:t>
            </a:r>
            <a:r>
              <a:rPr lang="en-US" dirty="0" err="1"/>
              <a:t>Leass</a:t>
            </a:r>
            <a:r>
              <a:rPr lang="en-US" dirty="0"/>
              <a:t>’ 86% accuracy on test set from computer training </a:t>
            </a:r>
            <a:r>
              <a:rPr lang="en-US" dirty="0" smtClean="0"/>
              <a:t>manuals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Type of text used for the evaluation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Lappin</a:t>
            </a:r>
            <a:r>
              <a:rPr lang="en-US" dirty="0" smtClean="0"/>
              <a:t> and </a:t>
            </a:r>
            <a:r>
              <a:rPr lang="en-US" dirty="0" err="1" smtClean="0"/>
              <a:t>Leass</a:t>
            </a:r>
            <a:r>
              <a:rPr lang="en-US" dirty="0" smtClean="0"/>
              <a:t>’ computer manual texts (86% accuracy)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Statistical approach on  WSJ articles (83% accuracy)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Syntactic approach on  different genres (75% accuracy)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71040" y="609185"/>
            <a:ext cx="7800480" cy="1057071"/>
          </a:xfrm>
          <a:ln/>
        </p:spPr>
        <p:txBody>
          <a:bodyPr lIns="82945" tIns="41473" rIns="82945" bIns="41473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GB" dirty="0"/>
              <a:t>New School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040" y="1906761"/>
            <a:ext cx="7800480" cy="2769411"/>
          </a:xfrm>
          <a:ln/>
        </p:spPr>
        <p:txBody>
          <a:bodyPr lIns="82945" tIns="41473" rIns="82945" bIns="41473">
            <a:normAutofit fontScale="92500" lnSpcReduction="10000"/>
          </a:bodyPr>
          <a:lstStyle/>
          <a:p>
            <a:pPr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dirty="0"/>
              <a:t>Reason over all possible </a:t>
            </a:r>
            <a:r>
              <a:rPr lang="en-GB" dirty="0" err="1"/>
              <a:t>coreference</a:t>
            </a:r>
            <a:r>
              <a:rPr lang="en-GB" dirty="0"/>
              <a:t> relations as sets (within-doc)‏</a:t>
            </a:r>
          </a:p>
          <a:p>
            <a:pPr lvl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sz="2200" dirty="0" err="1"/>
              <a:t>Culotta</a:t>
            </a:r>
            <a:r>
              <a:rPr lang="en-GB" sz="2200" dirty="0"/>
              <a:t>, Hall and McCallum </a:t>
            </a:r>
            <a:r>
              <a:rPr lang="en-GB" sz="2200" dirty="0" smtClean="0"/>
              <a:t>'07, </a:t>
            </a:r>
            <a:r>
              <a:rPr lang="en-US" sz="2000" dirty="0" smtClean="0"/>
              <a:t>First-Order Probabilistic Models for </a:t>
            </a:r>
            <a:r>
              <a:rPr lang="en-US" sz="2000" dirty="0" err="1" smtClean="0"/>
              <a:t>Coreference</a:t>
            </a:r>
            <a:r>
              <a:rPr lang="en-US" sz="2000" dirty="0" smtClean="0"/>
              <a:t> Resolution</a:t>
            </a:r>
            <a:endParaRPr lang="en-GB" sz="2200" dirty="0"/>
          </a:p>
          <a:p>
            <a:pPr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</a:pPr>
            <a:r>
              <a:rPr lang="en-GB" dirty="0"/>
              <a:t>Reasoning over proper </a:t>
            </a:r>
            <a:r>
              <a:rPr lang="en-GB" dirty="0" err="1"/>
              <a:t>probabalistic</a:t>
            </a:r>
            <a:r>
              <a:rPr lang="en-GB" dirty="0"/>
              <a:t> models of clustering (across doc)‏</a:t>
            </a:r>
          </a:p>
          <a:p>
            <a:pPr lvl="1"/>
            <a:r>
              <a:rPr lang="en-GB" sz="1800" dirty="0" err="1"/>
              <a:t>Haghighi</a:t>
            </a:r>
            <a:r>
              <a:rPr lang="en-GB" sz="1800" dirty="0"/>
              <a:t> and  Klein </a:t>
            </a:r>
            <a:r>
              <a:rPr lang="en-GB" sz="1800" dirty="0" smtClean="0"/>
              <a:t>'07, </a:t>
            </a:r>
            <a:r>
              <a:rPr lang="en-US" b="1" dirty="0" smtClean="0">
                <a:hlinkClick r:id="rId3"/>
              </a:rPr>
              <a:t>Unsupervised </a:t>
            </a:r>
            <a:r>
              <a:rPr lang="en-US" b="1" dirty="0" err="1" smtClean="0">
                <a:hlinkClick r:id="rId3"/>
              </a:rPr>
              <a:t>coreference</a:t>
            </a:r>
            <a:r>
              <a:rPr lang="en-US" b="1" dirty="0" smtClean="0">
                <a:hlinkClick r:id="rId3"/>
              </a:rPr>
              <a:t> resolution in a nonparametric </a:t>
            </a:r>
            <a:r>
              <a:rPr lang="en-US" b="1" dirty="0" err="1" smtClean="0">
                <a:hlinkClick r:id="rId3"/>
              </a:rPr>
              <a:t>bayesian</a:t>
            </a:r>
            <a:r>
              <a:rPr lang="en-US" b="1" dirty="0" smtClean="0">
                <a:hlinkClick r:id="rId3"/>
              </a:rPr>
              <a:t> model</a:t>
            </a:r>
            <a:endParaRPr lang="en-US" b="1" dirty="0" smtClean="0"/>
          </a:p>
          <a:p>
            <a:pPr>
              <a:buNone/>
            </a:pP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Discourse: anything longer than a single utterance or sentence</a:t>
            </a:r>
          </a:p>
          <a:p>
            <a:pPr lvl="1"/>
            <a:r>
              <a:rPr lang="en-US"/>
              <a:t>Monologue</a:t>
            </a:r>
          </a:p>
          <a:p>
            <a:pPr lvl="1"/>
            <a:r>
              <a:rPr lang="en-US"/>
              <a:t>Dialogue: </a:t>
            </a:r>
          </a:p>
          <a:p>
            <a:pPr lvl="2"/>
            <a:r>
              <a:rPr lang="en-US"/>
              <a:t>May be multi-party</a:t>
            </a:r>
          </a:p>
          <a:p>
            <a:pPr lvl="2"/>
            <a:r>
              <a:rPr lang="en-US"/>
              <a:t>May be human-machine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Terminology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 of associating </a:t>
            </a:r>
            <a:r>
              <a:rPr lang="en-US" dirty="0">
                <a:solidFill>
                  <a:srgbClr val="0070C0"/>
                </a:solidFill>
              </a:rPr>
              <a:t>Bloomberg/he/his</a:t>
            </a:r>
            <a:r>
              <a:rPr lang="en-US" dirty="0"/>
              <a:t>  with particular person and </a:t>
            </a:r>
            <a:r>
              <a:rPr lang="en-US" dirty="0">
                <a:solidFill>
                  <a:srgbClr val="0070C0"/>
                </a:solidFill>
              </a:rPr>
              <a:t>big budget problem/it</a:t>
            </a:r>
            <a:r>
              <a:rPr lang="en-US" dirty="0"/>
              <a:t> with a concept</a:t>
            </a:r>
            <a:endParaRPr lang="en-US" dirty="0">
              <a:solidFill>
                <a:schemeClr val="hlink"/>
              </a:solidFill>
            </a:endParaRPr>
          </a:p>
          <a:p>
            <a:pPr lvl="1">
              <a:buFontTx/>
              <a:buNone/>
            </a:pPr>
            <a:r>
              <a:rPr lang="en-US" dirty="0" err="1">
                <a:solidFill>
                  <a:srgbClr val="0070C0"/>
                </a:solidFill>
              </a:rPr>
              <a:t>Guiliani</a:t>
            </a:r>
            <a:r>
              <a:rPr lang="en-US" dirty="0">
                <a:solidFill>
                  <a:srgbClr val="0070C0"/>
                </a:solidFill>
              </a:rPr>
              <a:t> left Bloomberg to be mayor of a city with a big budget problem.  </a:t>
            </a:r>
            <a:r>
              <a:rPr lang="en-US" dirty="0">
                <a:solidFill>
                  <a:schemeClr val="accent2"/>
                </a:solidFill>
              </a:rPr>
              <a:t>It</a:t>
            </a:r>
            <a:r>
              <a:rPr lang="en-US" dirty="0">
                <a:solidFill>
                  <a:srgbClr val="0070C0"/>
                </a:solidFill>
              </a:rPr>
              <a:t>’s unclear how </a:t>
            </a:r>
            <a:r>
              <a:rPr lang="en-US" dirty="0">
                <a:solidFill>
                  <a:schemeClr val="accent2"/>
                </a:solidFill>
              </a:rPr>
              <a:t>he</a:t>
            </a:r>
            <a:r>
              <a:rPr lang="en-US" dirty="0">
                <a:solidFill>
                  <a:srgbClr val="0070C0"/>
                </a:solidFill>
              </a:rPr>
              <a:t>’ll be able to handle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it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during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his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term</a:t>
            </a:r>
            <a:r>
              <a:rPr lang="en-US" dirty="0">
                <a:solidFill>
                  <a:schemeClr val="hlink"/>
                </a:solidFill>
              </a:rPr>
              <a:t>.</a:t>
            </a:r>
            <a:endParaRPr lang="en-US" dirty="0"/>
          </a:p>
          <a:p>
            <a:r>
              <a:rPr lang="en-US" dirty="0"/>
              <a:t>Referring </a:t>
            </a:r>
            <a:r>
              <a:rPr lang="en-US" dirty="0" err="1"/>
              <a:t>exprs</a:t>
            </a:r>
            <a:r>
              <a:rPr lang="en-US" dirty="0"/>
              <a:t>.: </a:t>
            </a:r>
            <a:r>
              <a:rPr lang="en-US" dirty="0" err="1">
                <a:solidFill>
                  <a:srgbClr val="0070C0"/>
                </a:solidFill>
              </a:rPr>
              <a:t>Guilani</a:t>
            </a:r>
            <a:r>
              <a:rPr lang="en-US" dirty="0">
                <a:solidFill>
                  <a:srgbClr val="0070C0"/>
                </a:solidFill>
              </a:rPr>
              <a:t>, Bloomberg, he, it, his</a:t>
            </a:r>
          </a:p>
          <a:p>
            <a:r>
              <a:rPr lang="en-US" dirty="0">
                <a:solidFill>
                  <a:schemeClr val="accent2"/>
                </a:solidFill>
              </a:rPr>
              <a:t>Presentational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it, there</a:t>
            </a:r>
            <a:r>
              <a:rPr lang="en-US" dirty="0">
                <a:solidFill>
                  <a:schemeClr val="hlink"/>
                </a:solidFill>
              </a:rPr>
              <a:t>: </a:t>
            </a:r>
            <a:r>
              <a:rPr lang="en-US" dirty="0"/>
              <a:t>non-referential</a:t>
            </a:r>
          </a:p>
          <a:p>
            <a:r>
              <a:rPr lang="en-US" dirty="0"/>
              <a:t>Referents: the </a:t>
            </a:r>
            <a:r>
              <a:rPr lang="en-US" dirty="0">
                <a:solidFill>
                  <a:srgbClr val="0070C0"/>
                </a:solidFill>
              </a:rPr>
              <a:t>person named Bloomberg</a:t>
            </a:r>
            <a:r>
              <a:rPr lang="en-US" dirty="0"/>
              <a:t>, the concept of a </a:t>
            </a:r>
            <a:r>
              <a:rPr lang="en-US" dirty="0">
                <a:solidFill>
                  <a:srgbClr val="0070C0"/>
                </a:solidFill>
              </a:rPr>
              <a:t>big budget problem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Co-referring</a:t>
            </a:r>
            <a:r>
              <a:rPr lang="en-US" dirty="0"/>
              <a:t> referring expressions: </a:t>
            </a:r>
            <a:r>
              <a:rPr lang="en-US" dirty="0">
                <a:solidFill>
                  <a:srgbClr val="0070C0"/>
                </a:solidFill>
              </a:rPr>
              <a:t>Bloomberg, he, his</a:t>
            </a:r>
          </a:p>
          <a:p>
            <a:r>
              <a:rPr lang="en-US" dirty="0"/>
              <a:t>Antecedent: </a:t>
            </a:r>
            <a:r>
              <a:rPr lang="en-US" dirty="0">
                <a:solidFill>
                  <a:srgbClr val="0070C0"/>
                </a:solidFill>
              </a:rPr>
              <a:t>Bloomberg</a:t>
            </a:r>
          </a:p>
          <a:p>
            <a:r>
              <a:rPr lang="en-US" dirty="0"/>
              <a:t>Anaphors: </a:t>
            </a:r>
            <a:r>
              <a:rPr lang="en-US" dirty="0">
                <a:solidFill>
                  <a:srgbClr val="0070C0"/>
                </a:solidFill>
              </a:rPr>
              <a:t>he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Needed to model reference because referring expressions (e.g.  </a:t>
            </a:r>
            <a:r>
              <a:rPr lang="en-US" dirty="0" err="1">
                <a:solidFill>
                  <a:srgbClr val="0070C0"/>
                </a:solidFill>
              </a:rPr>
              <a:t>Guiliani</a:t>
            </a:r>
            <a:r>
              <a:rPr lang="en-US" dirty="0">
                <a:solidFill>
                  <a:srgbClr val="0070C0"/>
                </a:solidFill>
              </a:rPr>
              <a:t>, Bloomberg, he, it budget problem</a:t>
            </a:r>
            <a:r>
              <a:rPr lang="en-US" dirty="0"/>
              <a:t>) encode information about beliefs about the referent</a:t>
            </a:r>
          </a:p>
          <a:p>
            <a:r>
              <a:rPr lang="en-US" dirty="0"/>
              <a:t>When a referent is first mentioned in a discourse, a representation is evoked in the model</a:t>
            </a:r>
          </a:p>
          <a:p>
            <a:pPr lvl="1"/>
            <a:r>
              <a:rPr lang="en-US" dirty="0"/>
              <a:t>Information predicated of it is stored also in the model</a:t>
            </a:r>
          </a:p>
          <a:p>
            <a:pPr lvl="1"/>
            <a:r>
              <a:rPr lang="en-US" dirty="0"/>
              <a:t>On subsequent mention, it is accessed from the model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Discourse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Entities, concepts, places, propositions, events, ...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According to John, Bob bought Sue an Integra, and Sue bought Fred a Legend.</a:t>
            </a:r>
          </a:p>
          <a:p>
            <a:pPr lvl="1"/>
            <a:r>
              <a:rPr lang="en-US" dirty="0"/>
              <a:t>But </a:t>
            </a:r>
            <a:r>
              <a:rPr lang="en-US" dirty="0">
                <a:solidFill>
                  <a:srgbClr val="C00000"/>
                </a:solidFill>
              </a:rPr>
              <a:t>that</a:t>
            </a:r>
            <a:r>
              <a:rPr lang="en-US" dirty="0"/>
              <a:t> turned out to be a lie.  (a speech act)</a:t>
            </a:r>
          </a:p>
          <a:p>
            <a:pPr lvl="1"/>
            <a:r>
              <a:rPr lang="en-US" dirty="0"/>
              <a:t>But </a:t>
            </a:r>
            <a:r>
              <a:rPr lang="en-US" dirty="0">
                <a:solidFill>
                  <a:srgbClr val="C00000"/>
                </a:solidFill>
              </a:rPr>
              <a:t>that </a:t>
            </a:r>
            <a:r>
              <a:rPr lang="en-US" dirty="0"/>
              <a:t>was false. (proposition)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That</a:t>
            </a:r>
            <a:r>
              <a:rPr lang="en-US" dirty="0"/>
              <a:t> struck me as a funny way to describe the situation. (manner of description)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That </a:t>
            </a:r>
            <a:r>
              <a:rPr lang="en-US" dirty="0"/>
              <a:t>caused Sue to become rather poor. (event)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That</a:t>
            </a:r>
            <a:r>
              <a:rPr lang="en-US" dirty="0"/>
              <a:t> caused them both to become rather poor. (combination of multiple events)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Indefinite NPs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A homeless man hit up Bloomberg for a dollar.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Some homeless guy hit up Bloomberg for a dollar.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This homeless man hit up Bloomberg for a dollar.</a:t>
            </a:r>
          </a:p>
          <a:p>
            <a:r>
              <a:rPr lang="en-US" dirty="0"/>
              <a:t>Definite NPs 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The poor fellow only got a lecture.</a:t>
            </a:r>
          </a:p>
          <a:p>
            <a:r>
              <a:rPr lang="en-US" dirty="0"/>
              <a:t>Demonstratives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This homeless man got a lecture but that one got carted off to jail.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Phenomena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954</TotalTime>
  <Words>2155</Words>
  <Application>Microsoft Office PowerPoint</Application>
  <PresentationFormat>On-screen Show (4:3)</PresentationFormat>
  <Paragraphs>247</Paragraphs>
  <Slides>37</Slides>
  <Notes>37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CS 4705</vt:lpstr>
      <vt:lpstr>Announcements</vt:lpstr>
      <vt:lpstr>A Reference Joke</vt:lpstr>
      <vt:lpstr>Some Terminology</vt:lpstr>
      <vt:lpstr>Reference Resolution</vt:lpstr>
      <vt:lpstr>Slide 6</vt:lpstr>
      <vt:lpstr>Discourse Model</vt:lpstr>
      <vt:lpstr>Types of Reference</vt:lpstr>
      <vt:lpstr>Reference Phenomena</vt:lpstr>
      <vt:lpstr>Slide 10</vt:lpstr>
      <vt:lpstr>Pronouns</vt:lpstr>
      <vt:lpstr>Salience via Simple Recency: ‘Rule of two sentences’</vt:lpstr>
      <vt:lpstr>Slide 13</vt:lpstr>
      <vt:lpstr>Salience via Structural Recency</vt:lpstr>
      <vt:lpstr>Inferables</vt:lpstr>
      <vt:lpstr>Discontinuous Sets </vt:lpstr>
      <vt:lpstr>Generics</vt:lpstr>
      <vt:lpstr>Constraints on Coreference</vt:lpstr>
      <vt:lpstr>Slide 19</vt:lpstr>
      <vt:lpstr>Pronoun Interpretation Preferences</vt:lpstr>
      <vt:lpstr>Slide 21</vt:lpstr>
      <vt:lpstr>Slide 22</vt:lpstr>
      <vt:lpstr>Pragmatics</vt:lpstr>
      <vt:lpstr>Sum:  What Factors Affect Reference Resolution? </vt:lpstr>
      <vt:lpstr>Slide 25</vt:lpstr>
      <vt:lpstr>Reference Resolution</vt:lpstr>
      <vt:lpstr>Anaphora resolution</vt:lpstr>
      <vt:lpstr>Issues</vt:lpstr>
      <vt:lpstr>Two Algorithms</vt:lpstr>
      <vt:lpstr>Hobbs ‘78: Syntax-Based Reference Resolution</vt:lpstr>
      <vt:lpstr>Lappin &amp; Leass ‘94</vt:lpstr>
      <vt:lpstr>Saliency Factor Weights</vt:lpstr>
      <vt:lpstr>Slide 33</vt:lpstr>
      <vt:lpstr>Slide 34</vt:lpstr>
      <vt:lpstr>Reference Resolution</vt:lpstr>
      <vt:lpstr>Evaluation</vt:lpstr>
      <vt:lpstr>New School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kathy</cp:lastModifiedBy>
  <cp:revision>78</cp:revision>
  <dcterms:created xsi:type="dcterms:W3CDTF">2002-08-07T15:01:55Z</dcterms:created>
  <dcterms:modified xsi:type="dcterms:W3CDTF">2009-11-19T19:32:36Z</dcterms:modified>
</cp:coreProperties>
</file>