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62"/>
  </p:notesMasterIdLst>
  <p:handoutMasterIdLst>
    <p:handoutMasterId r:id="rId63"/>
  </p:handoutMasterIdLst>
  <p:sldIdLst>
    <p:sldId id="256" r:id="rId2"/>
    <p:sldId id="330" r:id="rId3"/>
    <p:sldId id="331" r:id="rId4"/>
    <p:sldId id="295" r:id="rId5"/>
    <p:sldId id="296" r:id="rId6"/>
    <p:sldId id="335" r:id="rId7"/>
    <p:sldId id="336" r:id="rId8"/>
    <p:sldId id="298" r:id="rId9"/>
    <p:sldId id="299" r:id="rId10"/>
    <p:sldId id="300" r:id="rId11"/>
    <p:sldId id="301" r:id="rId12"/>
    <p:sldId id="302" r:id="rId13"/>
    <p:sldId id="303" r:id="rId14"/>
    <p:sldId id="304" r:id="rId15"/>
    <p:sldId id="306" r:id="rId16"/>
    <p:sldId id="308" r:id="rId17"/>
    <p:sldId id="309" r:id="rId18"/>
    <p:sldId id="310" r:id="rId19"/>
    <p:sldId id="311" r:id="rId20"/>
    <p:sldId id="312" r:id="rId21"/>
    <p:sldId id="313" r:id="rId22"/>
    <p:sldId id="314" r:id="rId23"/>
    <p:sldId id="315" r:id="rId24"/>
    <p:sldId id="337" r:id="rId25"/>
    <p:sldId id="338" r:id="rId26"/>
    <p:sldId id="343" r:id="rId27"/>
    <p:sldId id="344" r:id="rId28"/>
    <p:sldId id="341" r:id="rId29"/>
    <p:sldId id="318" r:id="rId30"/>
    <p:sldId id="319" r:id="rId31"/>
    <p:sldId id="320" r:id="rId32"/>
    <p:sldId id="332" r:id="rId33"/>
    <p:sldId id="321" r:id="rId34"/>
    <p:sldId id="322" r:id="rId35"/>
    <p:sldId id="323" r:id="rId36"/>
    <p:sldId id="324" r:id="rId37"/>
    <p:sldId id="325" r:id="rId38"/>
    <p:sldId id="326" r:id="rId39"/>
    <p:sldId id="316" r:id="rId40"/>
    <p:sldId id="327" r:id="rId41"/>
    <p:sldId id="342" r:id="rId42"/>
    <p:sldId id="328" r:id="rId43"/>
    <p:sldId id="333" r:id="rId44"/>
    <p:sldId id="345" r:id="rId45"/>
    <p:sldId id="346" r:id="rId46"/>
    <p:sldId id="347" r:id="rId47"/>
    <p:sldId id="348" r:id="rId48"/>
    <p:sldId id="349" r:id="rId49"/>
    <p:sldId id="350" r:id="rId50"/>
    <p:sldId id="351" r:id="rId51"/>
    <p:sldId id="352" r:id="rId52"/>
    <p:sldId id="353" r:id="rId53"/>
    <p:sldId id="354" r:id="rId54"/>
    <p:sldId id="355" r:id="rId55"/>
    <p:sldId id="356" r:id="rId56"/>
    <p:sldId id="357" r:id="rId57"/>
    <p:sldId id="358" r:id="rId58"/>
    <p:sldId id="359" r:id="rId59"/>
    <p:sldId id="360" r:id="rId60"/>
    <p:sldId id="361" r:id="rId61"/>
  </p:sldIdLst>
  <p:sldSz cx="9144000" cy="6858000" type="screen4x3"/>
  <p:notesSz cx="6858000" cy="9144000"/>
  <p:defaultTextStyle>
    <a:defPPr>
      <a:defRPr lang="en-US"/>
    </a:defPPr>
    <a:lvl1pPr algn="l" rtl="0" fontAlgn="base">
      <a:spcBef>
        <a:spcPct val="0"/>
      </a:spcBef>
      <a:spcAft>
        <a:spcPct val="0"/>
      </a:spcAft>
      <a:defRPr sz="1600" kern="1200">
        <a:solidFill>
          <a:schemeClr val="tx1"/>
        </a:solidFill>
        <a:latin typeface="Times New Roman" pitchFamily="80" charset="0"/>
        <a:ea typeface="+mn-ea"/>
        <a:cs typeface="+mn-cs"/>
      </a:defRPr>
    </a:lvl1pPr>
    <a:lvl2pPr marL="457200" algn="l" rtl="0" fontAlgn="base">
      <a:spcBef>
        <a:spcPct val="0"/>
      </a:spcBef>
      <a:spcAft>
        <a:spcPct val="0"/>
      </a:spcAft>
      <a:defRPr sz="1600" kern="1200">
        <a:solidFill>
          <a:schemeClr val="tx1"/>
        </a:solidFill>
        <a:latin typeface="Times New Roman" pitchFamily="80" charset="0"/>
        <a:ea typeface="+mn-ea"/>
        <a:cs typeface="+mn-cs"/>
      </a:defRPr>
    </a:lvl2pPr>
    <a:lvl3pPr marL="914400" algn="l" rtl="0" fontAlgn="base">
      <a:spcBef>
        <a:spcPct val="0"/>
      </a:spcBef>
      <a:spcAft>
        <a:spcPct val="0"/>
      </a:spcAft>
      <a:defRPr sz="1600" kern="1200">
        <a:solidFill>
          <a:schemeClr val="tx1"/>
        </a:solidFill>
        <a:latin typeface="Times New Roman" pitchFamily="80" charset="0"/>
        <a:ea typeface="+mn-ea"/>
        <a:cs typeface="+mn-cs"/>
      </a:defRPr>
    </a:lvl3pPr>
    <a:lvl4pPr marL="1371600" algn="l" rtl="0" fontAlgn="base">
      <a:spcBef>
        <a:spcPct val="0"/>
      </a:spcBef>
      <a:spcAft>
        <a:spcPct val="0"/>
      </a:spcAft>
      <a:defRPr sz="1600" kern="1200">
        <a:solidFill>
          <a:schemeClr val="tx1"/>
        </a:solidFill>
        <a:latin typeface="Times New Roman" pitchFamily="80" charset="0"/>
        <a:ea typeface="+mn-ea"/>
        <a:cs typeface="+mn-cs"/>
      </a:defRPr>
    </a:lvl4pPr>
    <a:lvl5pPr marL="1828800" algn="l" rtl="0" fontAlgn="base">
      <a:spcBef>
        <a:spcPct val="0"/>
      </a:spcBef>
      <a:spcAft>
        <a:spcPct val="0"/>
      </a:spcAft>
      <a:defRPr sz="1600" kern="1200">
        <a:solidFill>
          <a:schemeClr val="tx1"/>
        </a:solidFill>
        <a:latin typeface="Times New Roman" pitchFamily="80" charset="0"/>
        <a:ea typeface="+mn-ea"/>
        <a:cs typeface="+mn-cs"/>
      </a:defRPr>
    </a:lvl5pPr>
    <a:lvl6pPr marL="2286000" algn="l" defTabSz="914400" rtl="0" eaLnBrk="1" latinLnBrk="0" hangingPunct="1">
      <a:defRPr sz="1600" kern="1200">
        <a:solidFill>
          <a:schemeClr val="tx1"/>
        </a:solidFill>
        <a:latin typeface="Times New Roman" pitchFamily="80" charset="0"/>
        <a:ea typeface="+mn-ea"/>
        <a:cs typeface="+mn-cs"/>
      </a:defRPr>
    </a:lvl6pPr>
    <a:lvl7pPr marL="2743200" algn="l" defTabSz="914400" rtl="0" eaLnBrk="1" latinLnBrk="0" hangingPunct="1">
      <a:defRPr sz="1600" kern="1200">
        <a:solidFill>
          <a:schemeClr val="tx1"/>
        </a:solidFill>
        <a:latin typeface="Times New Roman" pitchFamily="80" charset="0"/>
        <a:ea typeface="+mn-ea"/>
        <a:cs typeface="+mn-cs"/>
      </a:defRPr>
    </a:lvl7pPr>
    <a:lvl8pPr marL="3200400" algn="l" defTabSz="914400" rtl="0" eaLnBrk="1" latinLnBrk="0" hangingPunct="1">
      <a:defRPr sz="1600" kern="1200">
        <a:solidFill>
          <a:schemeClr val="tx1"/>
        </a:solidFill>
        <a:latin typeface="Times New Roman" pitchFamily="80" charset="0"/>
        <a:ea typeface="+mn-ea"/>
        <a:cs typeface="+mn-cs"/>
      </a:defRPr>
    </a:lvl8pPr>
    <a:lvl9pPr marL="3657600" algn="l" defTabSz="914400" rtl="0" eaLnBrk="1" latinLnBrk="0" hangingPunct="1">
      <a:defRPr sz="1600" kern="1200">
        <a:solidFill>
          <a:schemeClr val="tx1"/>
        </a:solidFill>
        <a:latin typeface="Times New Roman" pitchFamily="8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1974" autoAdjust="0"/>
    <p:restoredTop sz="94660" autoAdjust="0"/>
  </p:normalViewPr>
  <p:slideViewPr>
    <p:cSldViewPr>
      <p:cViewPr>
        <p:scale>
          <a:sx n="75" d="100"/>
          <a:sy n="75" d="100"/>
        </p:scale>
        <p:origin x="-1200" y="-162"/>
      </p:cViewPr>
      <p:guideLst>
        <p:guide orient="horz" pos="2064"/>
        <p:guide pos="3454"/>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372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713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713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713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896F79C-389E-4F6D-A3C9-FAF1830553F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91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91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91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91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C647E78-2A57-4917-8A2A-52820DFA307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80" charset="0"/>
        <a:ea typeface="+mn-ea"/>
        <a:cs typeface="+mn-cs"/>
      </a:defRPr>
    </a:lvl1pPr>
    <a:lvl2pPr marL="457200" algn="l" rtl="0" fontAlgn="base">
      <a:spcBef>
        <a:spcPct val="30000"/>
      </a:spcBef>
      <a:spcAft>
        <a:spcPct val="0"/>
      </a:spcAft>
      <a:defRPr sz="1200" kern="1200">
        <a:solidFill>
          <a:schemeClr val="tx1"/>
        </a:solidFill>
        <a:latin typeface="Times New Roman" pitchFamily="80" charset="0"/>
        <a:ea typeface="+mn-ea"/>
        <a:cs typeface="+mn-cs"/>
      </a:defRPr>
    </a:lvl2pPr>
    <a:lvl3pPr marL="914400" algn="l" rtl="0" fontAlgn="base">
      <a:spcBef>
        <a:spcPct val="30000"/>
      </a:spcBef>
      <a:spcAft>
        <a:spcPct val="0"/>
      </a:spcAft>
      <a:defRPr sz="1200" kern="1200">
        <a:solidFill>
          <a:schemeClr val="tx1"/>
        </a:solidFill>
        <a:latin typeface="Times New Roman" pitchFamily="80" charset="0"/>
        <a:ea typeface="+mn-ea"/>
        <a:cs typeface="+mn-cs"/>
      </a:defRPr>
    </a:lvl3pPr>
    <a:lvl4pPr marL="1371600" algn="l" rtl="0" fontAlgn="base">
      <a:spcBef>
        <a:spcPct val="30000"/>
      </a:spcBef>
      <a:spcAft>
        <a:spcPct val="0"/>
      </a:spcAft>
      <a:defRPr sz="1200" kern="1200">
        <a:solidFill>
          <a:schemeClr val="tx1"/>
        </a:solidFill>
        <a:latin typeface="Times New Roman" pitchFamily="80" charset="0"/>
        <a:ea typeface="+mn-ea"/>
        <a:cs typeface="+mn-cs"/>
      </a:defRPr>
    </a:lvl4pPr>
    <a:lvl5pPr marL="1828800" algn="l" rtl="0" fontAlgn="base">
      <a:spcBef>
        <a:spcPct val="30000"/>
      </a:spcBef>
      <a:spcAft>
        <a:spcPct val="0"/>
      </a:spcAft>
      <a:defRPr sz="1200" kern="1200">
        <a:solidFill>
          <a:schemeClr val="tx1"/>
        </a:solidFill>
        <a:latin typeface="Times New Roman" pitchFamily="80"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9C8AB0-9612-48B8-A935-1D26A952FDD9}" type="slidenum">
              <a:rPr lang="en-US"/>
              <a:pPr/>
              <a:t>1</a:t>
            </a:fld>
            <a:endParaRPr lang="en-US"/>
          </a:p>
        </p:txBody>
      </p:sp>
      <p:sp>
        <p:nvSpPr>
          <p:cNvPr id="186370" name="Rectangle 2"/>
          <p:cNvSpPr>
            <a:spLocks noRo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5449AF-16E9-4266-8AC5-56C72DFEF029}" type="slidenum">
              <a:rPr lang="en-US"/>
              <a:pPr/>
              <a:t>9</a:t>
            </a:fld>
            <a:endParaRPr lang="en-US"/>
          </a:p>
        </p:txBody>
      </p:sp>
      <p:sp>
        <p:nvSpPr>
          <p:cNvPr id="1420290" name="Rectangle 2"/>
          <p:cNvSpPr>
            <a:spLocks noChangeArrowheads="1" noTextEdit="1"/>
          </p:cNvSpPr>
          <p:nvPr>
            <p:ph type="sldImg"/>
          </p:nvPr>
        </p:nvSpPr>
        <p:spPr bwMode="auto">
          <a:xfrm>
            <a:off x="1144588" y="685800"/>
            <a:ext cx="4572000" cy="3429000"/>
          </a:xfrm>
          <a:prstGeom prst="rect">
            <a:avLst/>
          </a:prstGeom>
          <a:solidFill>
            <a:srgbClr val="FFFFFF"/>
          </a:solidFill>
          <a:ln>
            <a:solidFill>
              <a:srgbClr val="000000"/>
            </a:solidFill>
            <a:miter lim="800000"/>
            <a:headEnd/>
            <a:tailEnd/>
          </a:ln>
        </p:spPr>
      </p:sp>
      <p:sp>
        <p:nvSpPr>
          <p:cNvPr id="1420291" name="Rectangle 3"/>
          <p:cNvSpPr>
            <a:spLocks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44213AF-26F6-41FA-8D85-E2C5388D6E58}" type="datetimeFigureOut">
              <a:rPr lang="en-US" smtClean="0"/>
              <a:pPr/>
              <a:t>11/6/2008</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11/6/2008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11/6/2008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8486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524000"/>
            <a:ext cx="38481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1524000"/>
            <a:ext cx="38481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86300" y="3886200"/>
            <a:ext cx="38481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0"/>
          </p:nvPr>
        </p:nvSpPr>
        <p:spPr>
          <a:xfrm>
            <a:off x="304800" y="6400800"/>
            <a:ext cx="5181600" cy="457200"/>
          </a:xfrm>
        </p:spPr>
        <p:txBody>
          <a:bodyPr/>
          <a:lstStyle>
            <a:lvl1pPr>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8486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524000"/>
            <a:ext cx="38481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524000"/>
            <a:ext cx="38481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04800" y="6400800"/>
            <a:ext cx="5181600" cy="45720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11/6/2008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11/6/2008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4213AF-26F6-41FA-8D85-E2C5388D6E58}" type="datetimeFigureOut">
              <a:rPr lang="en-US" smtClean="0"/>
              <a:pPr/>
              <a:t>11/6/2008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4213AF-26F6-41FA-8D85-E2C5388D6E58}" type="datetimeFigureOut">
              <a:rPr lang="en-US" smtClean="0"/>
              <a:pPr/>
              <a:t>11/6/2008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44213AF-26F6-41FA-8D85-E2C5388D6E58}" type="datetimeFigureOut">
              <a:rPr lang="en-US" smtClean="0"/>
              <a:pPr/>
              <a:t>11/6/2008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44213AF-26F6-41FA-8D85-E2C5388D6E58}" type="datetimeFigureOut">
              <a:rPr lang="en-US" smtClean="0"/>
              <a:pPr/>
              <a:t>11/6/2008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44213AF-26F6-41FA-8D85-E2C5388D6E58}" type="datetimeFigureOut">
              <a:rPr lang="en-US" smtClean="0"/>
              <a:pPr/>
              <a:t>11/6/2008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44213AF-26F6-41FA-8D85-E2C5388D6E58}" type="datetimeFigureOut">
              <a:rPr lang="en-US" smtClean="0"/>
              <a:pPr/>
              <a:t>11/6/2008</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11/6/2008</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tangra.si.umich.edu/clair/NSIR/html/nsir.cgi"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5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4.v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600200"/>
            <a:ext cx="8077200" cy="1143000"/>
          </a:xfrm>
        </p:spPr>
        <p:txBody>
          <a:bodyPr/>
          <a:lstStyle/>
          <a:p>
            <a:endParaRPr lang="en-US" dirty="0"/>
          </a:p>
        </p:txBody>
      </p:sp>
      <p:sp>
        <p:nvSpPr>
          <p:cNvPr id="2051" name="Rectangle 3"/>
          <p:cNvSpPr>
            <a:spLocks noGrp="1" noChangeArrowheads="1"/>
          </p:cNvSpPr>
          <p:nvPr>
            <p:ph type="subTitle" idx="1"/>
          </p:nvPr>
        </p:nvSpPr>
        <p:spPr>
          <a:xfrm>
            <a:off x="0" y="3429000"/>
            <a:ext cx="9144000" cy="1752600"/>
          </a:xfrm>
        </p:spPr>
        <p:txBody>
          <a:bodyPr>
            <a:normAutofit/>
          </a:bodyPr>
          <a:lstStyle/>
          <a:p>
            <a:r>
              <a:rPr lang="en-US" sz="3000" dirty="0" smtClean="0">
                <a:solidFill>
                  <a:srgbClr val="996633"/>
                </a:solidFill>
              </a:rPr>
              <a:t>Web-based </a:t>
            </a:r>
            <a:r>
              <a:rPr lang="en-US" sz="3000" dirty="0">
                <a:solidFill>
                  <a:srgbClr val="996633"/>
                </a:solidFill>
              </a:rPr>
              <a:t>Factoid Question Answering </a:t>
            </a:r>
          </a:p>
          <a:p>
            <a:r>
              <a:rPr lang="en-US" sz="3000" dirty="0">
                <a:solidFill>
                  <a:srgbClr val="996633"/>
                </a:solidFill>
              </a:rPr>
              <a:t>(including a sketch of Information Retrieval</a:t>
            </a:r>
            <a:r>
              <a:rPr lang="en-US" sz="3000" dirty="0" smtClean="0">
                <a:solidFill>
                  <a:srgbClr val="996633"/>
                </a:solidFill>
              </a:rPr>
              <a:t>)</a:t>
            </a:r>
            <a:endParaRPr lang="en-US" sz="3000" dirty="0">
              <a:solidFill>
                <a:srgbClr val="996633"/>
              </a:solidFill>
            </a:endParaRPr>
          </a:p>
        </p:txBody>
      </p:sp>
      <p:sp>
        <p:nvSpPr>
          <p:cNvPr id="2056" name="Rectangle 8"/>
          <p:cNvSpPr>
            <a:spLocks noChangeArrowheads="1"/>
          </p:cNvSpPr>
          <p:nvPr/>
        </p:nvSpPr>
        <p:spPr bwMode="auto">
          <a:xfrm>
            <a:off x="1066800" y="6521450"/>
            <a:ext cx="5105372" cy="338554"/>
          </a:xfrm>
          <a:prstGeom prst="rect">
            <a:avLst/>
          </a:prstGeom>
          <a:noFill/>
          <a:ln w="9525">
            <a:noFill/>
            <a:miter lim="800000"/>
            <a:headEnd/>
            <a:tailEnd/>
          </a:ln>
          <a:effectLst/>
        </p:spPr>
        <p:txBody>
          <a:bodyPr wrap="none">
            <a:spAutoFit/>
          </a:bodyPr>
          <a:lstStyle/>
          <a:p>
            <a:r>
              <a:rPr lang="en-US" dirty="0" smtClean="0"/>
              <a:t>Slides adapted from Dan </a:t>
            </a:r>
            <a:r>
              <a:rPr lang="en-US" dirty="0" err="1" smtClean="0"/>
              <a:t>Jurafsky</a:t>
            </a:r>
            <a:r>
              <a:rPr lang="en-US" dirty="0" smtClean="0"/>
              <a:t>, </a:t>
            </a:r>
            <a:r>
              <a:rPr lang="en-US" dirty="0"/>
              <a:t>Jim </a:t>
            </a:r>
            <a:r>
              <a:rPr lang="en-US" dirty="0" smtClean="0"/>
              <a:t>Martin and Ed </a:t>
            </a:r>
            <a:r>
              <a:rPr lang="en-US" dirty="0" err="1" smtClean="0"/>
              <a:t>Hovy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315" name="Rectangle 3"/>
          <p:cNvSpPr>
            <a:spLocks noGrp="1" noChangeArrowheads="1"/>
          </p:cNvSpPr>
          <p:nvPr>
            <p:ph idx="1"/>
          </p:nvPr>
        </p:nvSpPr>
        <p:spPr/>
        <p:txBody>
          <a:bodyPr/>
          <a:lstStyle/>
          <a:p>
            <a:r>
              <a:rPr lang="en-US"/>
              <a:t>Two main tasks</a:t>
            </a:r>
          </a:p>
          <a:p>
            <a:pPr lvl="1"/>
            <a:r>
              <a:rPr lang="en-US" b="1"/>
              <a:t>Question classification</a:t>
            </a:r>
            <a:r>
              <a:rPr lang="en-US"/>
              <a:t>: Determining the </a:t>
            </a:r>
            <a:r>
              <a:rPr lang="en-US">
                <a:solidFill>
                  <a:srgbClr val="A50021"/>
                </a:solidFill>
              </a:rPr>
              <a:t>type</a:t>
            </a:r>
            <a:r>
              <a:rPr lang="en-US"/>
              <a:t> of the answer</a:t>
            </a:r>
          </a:p>
          <a:p>
            <a:pPr lvl="1"/>
            <a:r>
              <a:rPr lang="en-US" b="1"/>
              <a:t>Query formulation</a:t>
            </a:r>
            <a:r>
              <a:rPr lang="en-US"/>
              <a:t>: Extract keywords from the question and formulate a query</a:t>
            </a:r>
          </a:p>
        </p:txBody>
      </p:sp>
      <p:sp>
        <p:nvSpPr>
          <p:cNvPr id="1421314" name="Rectangle 2"/>
          <p:cNvSpPr>
            <a:spLocks noGrp="1" noChangeArrowheads="1"/>
          </p:cNvSpPr>
          <p:nvPr>
            <p:ph type="title"/>
          </p:nvPr>
        </p:nvSpPr>
        <p:spPr/>
        <p:txBody>
          <a:bodyPr/>
          <a:lstStyle/>
          <a:p>
            <a:r>
              <a:rPr lang="en-US"/>
              <a:t>Question Processing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2339" name="Rectangle 3"/>
          <p:cNvSpPr>
            <a:spLocks noGrp="1" noChangeArrowheads="1"/>
          </p:cNvSpPr>
          <p:nvPr>
            <p:ph idx="1"/>
          </p:nvPr>
        </p:nvSpPr>
        <p:spPr/>
        <p:txBody>
          <a:bodyPr/>
          <a:lstStyle/>
          <a:p>
            <a:r>
              <a:rPr lang="en-US"/>
              <a:t>Factoid questions…</a:t>
            </a:r>
          </a:p>
          <a:p>
            <a:pPr lvl="1"/>
            <a:r>
              <a:rPr lang="en-US"/>
              <a:t>Who, where, when, how many…</a:t>
            </a:r>
          </a:p>
          <a:p>
            <a:pPr lvl="1"/>
            <a:r>
              <a:rPr lang="en-US"/>
              <a:t>The answers fall into a limited and somewhat predictable set of categories</a:t>
            </a:r>
          </a:p>
          <a:p>
            <a:pPr lvl="2"/>
            <a:r>
              <a:rPr lang="en-US">
                <a:solidFill>
                  <a:srgbClr val="A50021"/>
                </a:solidFill>
              </a:rPr>
              <a:t>Who</a:t>
            </a:r>
            <a:r>
              <a:rPr lang="en-US"/>
              <a:t> questions are going to be answered by… </a:t>
            </a:r>
          </a:p>
          <a:p>
            <a:pPr lvl="2"/>
            <a:r>
              <a:rPr lang="en-US">
                <a:solidFill>
                  <a:srgbClr val="A50021"/>
                </a:solidFill>
              </a:rPr>
              <a:t>Where</a:t>
            </a:r>
            <a:r>
              <a:rPr lang="en-US"/>
              <a:t> questions…</a:t>
            </a:r>
          </a:p>
          <a:p>
            <a:pPr lvl="1"/>
            <a:r>
              <a:rPr lang="en-US"/>
              <a:t>Generally, systems select answer types from a set of </a:t>
            </a:r>
            <a:r>
              <a:rPr lang="en-US">
                <a:solidFill>
                  <a:srgbClr val="A50021"/>
                </a:solidFill>
              </a:rPr>
              <a:t>Named Entities</a:t>
            </a:r>
            <a:r>
              <a:rPr lang="en-US"/>
              <a:t>, augmented with other types that are relatively easy to extract</a:t>
            </a:r>
            <a:endParaRPr lang="en-US">
              <a:solidFill>
                <a:srgbClr val="A50021"/>
              </a:solidFill>
            </a:endParaRPr>
          </a:p>
          <a:p>
            <a:pPr lvl="2"/>
            <a:endParaRPr lang="en-US">
              <a:solidFill>
                <a:srgbClr val="A50021"/>
              </a:solidFill>
            </a:endParaRPr>
          </a:p>
        </p:txBody>
      </p:sp>
      <p:sp>
        <p:nvSpPr>
          <p:cNvPr id="1422338" name="Rectangle 2"/>
          <p:cNvSpPr>
            <a:spLocks noGrp="1" noChangeArrowheads="1"/>
          </p:cNvSpPr>
          <p:nvPr>
            <p:ph type="title"/>
          </p:nvPr>
        </p:nvSpPr>
        <p:spPr/>
        <p:txBody>
          <a:bodyPr/>
          <a:lstStyle/>
          <a:p>
            <a:r>
              <a:rPr lang="en-US"/>
              <a:t>Answer Types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63" name="Rectangle 3"/>
          <p:cNvSpPr>
            <a:spLocks noGrp="1" noChangeArrowheads="1"/>
          </p:cNvSpPr>
          <p:nvPr>
            <p:ph idx="1"/>
          </p:nvPr>
        </p:nvSpPr>
        <p:spPr/>
        <p:txBody>
          <a:bodyPr/>
          <a:lstStyle/>
          <a:p>
            <a:r>
              <a:rPr lang="en-US"/>
              <a:t>Of course, it isn’t that easy…</a:t>
            </a:r>
          </a:p>
          <a:p>
            <a:pPr lvl="1"/>
            <a:r>
              <a:rPr lang="en-US">
                <a:solidFill>
                  <a:srgbClr val="A50021"/>
                </a:solidFill>
              </a:rPr>
              <a:t>Who</a:t>
            </a:r>
            <a:r>
              <a:rPr lang="en-US"/>
              <a:t> questions can have organizations as answers</a:t>
            </a:r>
          </a:p>
          <a:p>
            <a:pPr lvl="2"/>
            <a:r>
              <a:rPr lang="en-US">
                <a:solidFill>
                  <a:srgbClr val="008000"/>
                </a:solidFill>
              </a:rPr>
              <a:t>Who sells the most hybrid cars?</a:t>
            </a:r>
          </a:p>
          <a:p>
            <a:pPr lvl="1"/>
            <a:r>
              <a:rPr lang="en-US">
                <a:solidFill>
                  <a:srgbClr val="A50021"/>
                </a:solidFill>
              </a:rPr>
              <a:t>Which</a:t>
            </a:r>
            <a:r>
              <a:rPr lang="en-US"/>
              <a:t> questions can have people as answers</a:t>
            </a:r>
          </a:p>
          <a:p>
            <a:pPr lvl="2"/>
            <a:r>
              <a:rPr lang="en-US">
                <a:solidFill>
                  <a:srgbClr val="008000"/>
                </a:solidFill>
              </a:rPr>
              <a:t>Which president went to war with Mexico?</a:t>
            </a:r>
          </a:p>
          <a:p>
            <a:pPr lvl="1"/>
            <a:endParaRPr lang="en-US">
              <a:solidFill>
                <a:srgbClr val="008000"/>
              </a:solidFill>
            </a:endParaRPr>
          </a:p>
        </p:txBody>
      </p:sp>
      <p:sp>
        <p:nvSpPr>
          <p:cNvPr id="1423362" name="Rectangle 2"/>
          <p:cNvSpPr>
            <a:spLocks noGrp="1" noChangeArrowheads="1"/>
          </p:cNvSpPr>
          <p:nvPr>
            <p:ph type="title"/>
          </p:nvPr>
        </p:nvSpPr>
        <p:spPr/>
        <p:txBody>
          <a:bodyPr/>
          <a:lstStyle/>
          <a:p>
            <a:r>
              <a:rPr lang="en-US"/>
              <a:t>Answer Types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4387" name="Rectangle 3"/>
          <p:cNvSpPr>
            <a:spLocks noGrp="1" noChangeArrowheads="1"/>
          </p:cNvSpPr>
          <p:nvPr>
            <p:ph idx="1"/>
          </p:nvPr>
        </p:nvSpPr>
        <p:spPr>
          <a:xfrm>
            <a:off x="685800" y="1371600"/>
            <a:ext cx="8123238" cy="4114800"/>
          </a:xfrm>
        </p:spPr>
        <p:txBody>
          <a:bodyPr/>
          <a:lstStyle/>
          <a:p>
            <a:r>
              <a:rPr lang="en-US" sz="1800"/>
              <a:t>Contains ~9000 concepts reflecting expected answer types</a:t>
            </a:r>
          </a:p>
          <a:p>
            <a:r>
              <a:rPr lang="en-US" sz="1800"/>
              <a:t>Merges named entities with the WordNet hierarchy</a:t>
            </a:r>
          </a:p>
        </p:txBody>
      </p:sp>
      <p:sp>
        <p:nvSpPr>
          <p:cNvPr id="1424386" name="Rectangle 2"/>
          <p:cNvSpPr>
            <a:spLocks noGrp="1" noChangeArrowheads="1"/>
          </p:cNvSpPr>
          <p:nvPr>
            <p:ph type="title"/>
          </p:nvPr>
        </p:nvSpPr>
        <p:spPr>
          <a:xfrm>
            <a:off x="720725" y="0"/>
            <a:ext cx="7772400" cy="1143000"/>
          </a:xfrm>
        </p:spPr>
        <p:txBody>
          <a:bodyPr/>
          <a:lstStyle/>
          <a:p>
            <a:r>
              <a:rPr lang="en-US"/>
              <a:t>Answer Type Taxonomy</a:t>
            </a:r>
          </a:p>
        </p:txBody>
      </p:sp>
      <p:pic>
        <p:nvPicPr>
          <p:cNvPr id="1424388" name="Picture 4"/>
          <p:cNvPicPr>
            <a:picLocks noChangeAspect="1" noChangeArrowheads="1"/>
          </p:cNvPicPr>
          <p:nvPr/>
        </p:nvPicPr>
        <p:blipFill>
          <a:blip r:embed="rId2"/>
          <a:srcRect/>
          <a:stretch>
            <a:fillRect/>
          </a:stretch>
        </p:blipFill>
        <p:spPr bwMode="auto">
          <a:xfrm>
            <a:off x="373063" y="2200275"/>
            <a:ext cx="8153400" cy="449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5411" name="Rectangle 3"/>
          <p:cNvSpPr>
            <a:spLocks noGrp="1" noChangeArrowheads="1"/>
          </p:cNvSpPr>
          <p:nvPr>
            <p:ph idx="1"/>
          </p:nvPr>
        </p:nvSpPr>
        <p:spPr/>
        <p:txBody>
          <a:bodyPr/>
          <a:lstStyle/>
          <a:p>
            <a:r>
              <a:rPr lang="en-US" dirty="0"/>
              <a:t>Most systems use a combination of hand-crafted rules and supervised machine learning to determine the right answer type for a question.</a:t>
            </a:r>
          </a:p>
          <a:p>
            <a:r>
              <a:rPr lang="en-US" dirty="0" smtClean="0">
                <a:solidFill>
                  <a:srgbClr val="A50021"/>
                </a:solidFill>
              </a:rPr>
              <a:t>But how do we use the answer type?</a:t>
            </a:r>
            <a:endParaRPr lang="en-US" dirty="0"/>
          </a:p>
          <a:p>
            <a:pPr>
              <a:buFont typeface="Wingdings" pitchFamily="80" charset="2"/>
              <a:buNone/>
            </a:pPr>
            <a:endParaRPr lang="en-US" dirty="0"/>
          </a:p>
        </p:txBody>
      </p:sp>
      <p:sp>
        <p:nvSpPr>
          <p:cNvPr id="1425410" name="Rectangle 2"/>
          <p:cNvSpPr>
            <a:spLocks noGrp="1" noChangeArrowheads="1"/>
          </p:cNvSpPr>
          <p:nvPr>
            <p:ph type="title"/>
          </p:nvPr>
        </p:nvSpPr>
        <p:spPr/>
        <p:txBody>
          <a:bodyPr/>
          <a:lstStyle/>
          <a:p>
            <a:r>
              <a:rPr lang="en-US"/>
              <a:t>Answer Type Detection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7459" name="Rectangle 3"/>
          <p:cNvSpPr>
            <a:spLocks noGrp="1" noChangeArrowheads="1"/>
          </p:cNvSpPr>
          <p:nvPr>
            <p:ph idx="1"/>
          </p:nvPr>
        </p:nvSpPr>
        <p:spPr>
          <a:xfrm>
            <a:off x="762000" y="1447800"/>
            <a:ext cx="8107363" cy="1524000"/>
          </a:xfrm>
        </p:spPr>
        <p:txBody>
          <a:bodyPr/>
          <a:lstStyle/>
          <a:p>
            <a:r>
              <a:rPr lang="en-US"/>
              <a:t>Questions approximated by sets of unrelated words (lexical terms)</a:t>
            </a:r>
          </a:p>
          <a:p>
            <a:r>
              <a:rPr lang="en-US"/>
              <a:t>Similar to bag-of-word IR models</a:t>
            </a:r>
          </a:p>
        </p:txBody>
      </p:sp>
      <p:sp>
        <p:nvSpPr>
          <p:cNvPr id="1427458" name="Rectangle 2"/>
          <p:cNvSpPr>
            <a:spLocks noGrp="1" noChangeArrowheads="1"/>
          </p:cNvSpPr>
          <p:nvPr>
            <p:ph type="title"/>
          </p:nvPr>
        </p:nvSpPr>
        <p:spPr>
          <a:xfrm>
            <a:off x="1122363" y="147638"/>
            <a:ext cx="7772400" cy="1066800"/>
          </a:xfrm>
        </p:spPr>
        <p:txBody>
          <a:bodyPr>
            <a:normAutofit fontScale="90000"/>
          </a:bodyPr>
          <a:lstStyle/>
          <a:p>
            <a:r>
              <a:rPr lang="en-US" dirty="0" smtClean="0"/>
              <a:t>Query Formulation:</a:t>
            </a:r>
            <a:br>
              <a:rPr lang="en-US" dirty="0" smtClean="0"/>
            </a:br>
            <a:r>
              <a:rPr lang="en-US" dirty="0" smtClean="0"/>
              <a:t>Lexical </a:t>
            </a:r>
            <a:r>
              <a:rPr lang="en-US" dirty="0"/>
              <a:t>Terms Extraction</a:t>
            </a:r>
          </a:p>
        </p:txBody>
      </p:sp>
      <p:graphicFrame>
        <p:nvGraphicFramePr>
          <p:cNvPr id="1427487" name="Group 31"/>
          <p:cNvGraphicFramePr>
            <a:graphicFrameLocks noGrp="1"/>
          </p:cNvGraphicFramePr>
          <p:nvPr/>
        </p:nvGraphicFramePr>
        <p:xfrm>
          <a:off x="1143000" y="2743200"/>
          <a:ext cx="7467600" cy="3795713"/>
        </p:xfrm>
        <a:graphic>
          <a:graphicData uri="http://schemas.openxmlformats.org/drawingml/2006/table">
            <a:tbl>
              <a:tblPr/>
              <a:tblGrid>
                <a:gridCol w="4648200"/>
                <a:gridCol w="2819400"/>
              </a:tblGrid>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99"/>
                          </a:solidFill>
                          <a:effectLst/>
                          <a:latin typeface="Verdana" pitchFamily="80" charset="0"/>
                        </a:rPr>
                        <a:t>Question (from TREC QA track)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99"/>
                          </a:solidFill>
                          <a:effectLst/>
                          <a:latin typeface="Verdana" pitchFamily="80" charset="0"/>
                        </a:rPr>
                        <a:t>Lexical terms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Verdana" pitchFamily="80" charset="0"/>
                        </a:rPr>
                        <a:t>Q002: </a:t>
                      </a:r>
                      <a:r>
                        <a:rPr kumimoji="0" lang="en-US" sz="1800" b="1" i="0" u="none" strike="noStrike" cap="none" normalizeH="0" baseline="0" smtClean="0">
                          <a:ln>
                            <a:noFill/>
                          </a:ln>
                          <a:solidFill>
                            <a:srgbClr val="993300"/>
                          </a:solidFill>
                          <a:effectLst/>
                          <a:latin typeface="Verdana" pitchFamily="80" charset="0"/>
                        </a:rPr>
                        <a:t>What was the monetary value of the Nobel Peace Prize in 1989?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Verdana" pitchFamily="80" charset="0"/>
                        </a:rPr>
                        <a:t>monetary, value, Nobel, Peace, Prize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Verdana" pitchFamily="80" charset="0"/>
                        </a:rPr>
                        <a:t>Q003: </a:t>
                      </a:r>
                      <a:r>
                        <a:rPr kumimoji="0" lang="en-US" sz="1800" b="1" i="0" u="none" strike="noStrike" cap="none" normalizeH="0" baseline="0" smtClean="0">
                          <a:ln>
                            <a:noFill/>
                          </a:ln>
                          <a:solidFill>
                            <a:srgbClr val="993300"/>
                          </a:solidFill>
                          <a:effectLst/>
                          <a:latin typeface="Verdana" pitchFamily="80" charset="0"/>
                        </a:rPr>
                        <a:t>What does the Peugeot company manufacture?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Verdana" pitchFamily="80" charset="0"/>
                        </a:rPr>
                        <a:t>Peugeot, company, manufacture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7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Verdana" pitchFamily="80" charset="0"/>
                        </a:rPr>
                        <a:t>Q004: </a:t>
                      </a:r>
                      <a:r>
                        <a:rPr kumimoji="0" lang="en-US" sz="1800" b="1" i="0" u="none" strike="noStrike" cap="none" normalizeH="0" baseline="0" smtClean="0">
                          <a:ln>
                            <a:noFill/>
                          </a:ln>
                          <a:solidFill>
                            <a:srgbClr val="993300"/>
                          </a:solidFill>
                          <a:effectLst/>
                          <a:latin typeface="Verdana" pitchFamily="80" charset="0"/>
                        </a:rPr>
                        <a:t>How much did Mercury spend on advertising in 1993?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Verdana" pitchFamily="80" charset="0"/>
                        </a:rPr>
                        <a:t>Mercury, spend, advertising, 1993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Verdana" pitchFamily="80" charset="0"/>
                        </a:rPr>
                        <a:t>Q005: </a:t>
                      </a:r>
                      <a:r>
                        <a:rPr kumimoji="0" lang="en-US" sz="1800" b="1" i="0" u="none" strike="noStrike" cap="none" normalizeH="0" baseline="0" smtClean="0">
                          <a:ln>
                            <a:noFill/>
                          </a:ln>
                          <a:solidFill>
                            <a:srgbClr val="993300"/>
                          </a:solidFill>
                          <a:effectLst/>
                          <a:latin typeface="Verdana" pitchFamily="80" charset="0"/>
                        </a:rPr>
                        <a:t>What is the name of the managing director of Apricot Computer?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Verdana" pitchFamily="80" charset="0"/>
                        </a:rPr>
                        <a:t>name, managing, director, Apricot, Computer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0"/>
                                  </p:stCondLst>
                                  <p:childTnLst>
                                    <p:set>
                                      <p:cBhvr>
                                        <p:cTn id="6" dur="1" fill="hold">
                                          <p:stCondLst>
                                            <p:cond delay="499"/>
                                          </p:stCondLst>
                                        </p:cTn>
                                        <p:tgtEl>
                                          <p:spTgt spid="14274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9506" name="Rectangle 2"/>
          <p:cNvSpPr>
            <a:spLocks noGrp="1" noChangeArrowheads="1"/>
          </p:cNvSpPr>
          <p:nvPr>
            <p:ph type="title"/>
          </p:nvPr>
        </p:nvSpPr>
        <p:spPr>
          <a:xfrm>
            <a:off x="601663" y="304800"/>
            <a:ext cx="7772400" cy="1143000"/>
          </a:xfrm>
        </p:spPr>
        <p:txBody>
          <a:bodyPr/>
          <a:lstStyle/>
          <a:p>
            <a:r>
              <a:rPr lang="en-US"/>
              <a:t>Passage Retrieval</a:t>
            </a:r>
          </a:p>
        </p:txBody>
      </p:sp>
      <p:sp>
        <p:nvSpPr>
          <p:cNvPr id="1429507" name="Text Box 3"/>
          <p:cNvSpPr txBox="1">
            <a:spLocks noChangeArrowheads="1"/>
          </p:cNvSpPr>
          <p:nvPr/>
        </p:nvSpPr>
        <p:spPr bwMode="auto">
          <a:xfrm>
            <a:off x="1568450" y="3276600"/>
            <a:ext cx="1262063"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Question</a:t>
            </a:r>
          </a:p>
          <a:p>
            <a:r>
              <a:rPr lang="en-US" sz="1800">
                <a:latin typeface="Tahoma" pitchFamily="80" charset="0"/>
              </a:rPr>
              <a:t>Processing</a:t>
            </a:r>
          </a:p>
        </p:txBody>
      </p:sp>
      <p:sp>
        <p:nvSpPr>
          <p:cNvPr id="1429508" name="Text Box 4"/>
          <p:cNvSpPr txBox="1">
            <a:spLocks noChangeArrowheads="1"/>
          </p:cNvSpPr>
          <p:nvPr/>
        </p:nvSpPr>
        <p:spPr bwMode="auto">
          <a:xfrm>
            <a:off x="3870325" y="3275013"/>
            <a:ext cx="1073150" cy="650875"/>
          </a:xfrm>
          <a:prstGeom prst="rect">
            <a:avLst/>
          </a:prstGeom>
          <a:solidFill>
            <a:schemeClr val="hlink"/>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Passage</a:t>
            </a:r>
          </a:p>
          <a:p>
            <a:r>
              <a:rPr lang="en-US" sz="1800">
                <a:latin typeface="Tahoma" pitchFamily="80" charset="0"/>
              </a:rPr>
              <a:t>Retrieval</a:t>
            </a:r>
          </a:p>
        </p:txBody>
      </p:sp>
      <p:sp>
        <p:nvSpPr>
          <p:cNvPr id="1429509" name="Text Box 5"/>
          <p:cNvSpPr txBox="1">
            <a:spLocks noChangeArrowheads="1"/>
          </p:cNvSpPr>
          <p:nvPr/>
        </p:nvSpPr>
        <p:spPr bwMode="auto">
          <a:xfrm>
            <a:off x="6003925" y="3275013"/>
            <a:ext cx="1200150"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Answer</a:t>
            </a:r>
          </a:p>
          <a:p>
            <a:r>
              <a:rPr lang="en-US" sz="1800">
                <a:latin typeface="Tahoma" pitchFamily="80" charset="0"/>
              </a:rPr>
              <a:t>Extraction</a:t>
            </a:r>
          </a:p>
        </p:txBody>
      </p:sp>
      <p:sp>
        <p:nvSpPr>
          <p:cNvPr id="1429510" name="Text Box 6"/>
          <p:cNvSpPr txBox="1">
            <a:spLocks noChangeArrowheads="1"/>
          </p:cNvSpPr>
          <p:nvPr/>
        </p:nvSpPr>
        <p:spPr bwMode="auto">
          <a:xfrm>
            <a:off x="2254250" y="4421188"/>
            <a:ext cx="1082675" cy="376237"/>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WordNet</a:t>
            </a:r>
          </a:p>
        </p:txBody>
      </p:sp>
      <p:sp>
        <p:nvSpPr>
          <p:cNvPr id="1429511" name="Text Box 7"/>
          <p:cNvSpPr txBox="1">
            <a:spLocks noChangeArrowheads="1"/>
          </p:cNvSpPr>
          <p:nvPr/>
        </p:nvSpPr>
        <p:spPr bwMode="auto">
          <a:xfrm>
            <a:off x="2254250" y="5335588"/>
            <a:ext cx="615950" cy="376237"/>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NER</a:t>
            </a:r>
          </a:p>
        </p:txBody>
      </p:sp>
      <p:sp>
        <p:nvSpPr>
          <p:cNvPr id="1429512" name="Text Box 8"/>
          <p:cNvSpPr txBox="1">
            <a:spLocks noChangeArrowheads="1"/>
          </p:cNvSpPr>
          <p:nvPr/>
        </p:nvSpPr>
        <p:spPr bwMode="auto">
          <a:xfrm>
            <a:off x="2254250" y="4878388"/>
            <a:ext cx="827088" cy="376237"/>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Parser</a:t>
            </a:r>
          </a:p>
        </p:txBody>
      </p:sp>
      <p:sp>
        <p:nvSpPr>
          <p:cNvPr id="1429513" name="Freeform 9"/>
          <p:cNvSpPr>
            <a:spLocks/>
          </p:cNvSpPr>
          <p:nvPr/>
        </p:nvSpPr>
        <p:spPr bwMode="auto">
          <a:xfrm>
            <a:off x="2178050" y="4040188"/>
            <a:ext cx="76200" cy="609600"/>
          </a:xfrm>
          <a:custGeom>
            <a:avLst/>
            <a:gdLst/>
            <a:ahLst/>
            <a:cxnLst>
              <a:cxn ang="0">
                <a:pos x="48" y="384"/>
              </a:cxn>
              <a:cxn ang="0">
                <a:pos x="0" y="384"/>
              </a:cxn>
              <a:cxn ang="0">
                <a:pos x="0" y="0"/>
              </a:cxn>
            </a:cxnLst>
            <a:rect l="0" t="0" r="r" b="b"/>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29514" name="Freeform 10"/>
          <p:cNvSpPr>
            <a:spLocks/>
          </p:cNvSpPr>
          <p:nvPr/>
        </p:nvSpPr>
        <p:spPr bwMode="auto">
          <a:xfrm>
            <a:off x="2025650" y="4040188"/>
            <a:ext cx="228600" cy="990600"/>
          </a:xfrm>
          <a:custGeom>
            <a:avLst/>
            <a:gdLst/>
            <a:ahLst/>
            <a:cxnLst>
              <a:cxn ang="0">
                <a:pos x="144" y="624"/>
              </a:cxn>
              <a:cxn ang="0">
                <a:pos x="0" y="624"/>
              </a:cxn>
              <a:cxn ang="0">
                <a:pos x="0" y="0"/>
              </a:cxn>
            </a:cxnLst>
            <a:rect l="0" t="0" r="r" b="b"/>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29515" name="Freeform 11"/>
          <p:cNvSpPr>
            <a:spLocks/>
          </p:cNvSpPr>
          <p:nvPr/>
        </p:nvSpPr>
        <p:spPr bwMode="auto">
          <a:xfrm>
            <a:off x="1873250" y="4040188"/>
            <a:ext cx="381000" cy="1447800"/>
          </a:xfrm>
          <a:custGeom>
            <a:avLst/>
            <a:gdLst/>
            <a:ahLst/>
            <a:cxnLst>
              <a:cxn ang="0">
                <a:pos x="240" y="912"/>
              </a:cxn>
              <a:cxn ang="0">
                <a:pos x="0" y="912"/>
              </a:cxn>
              <a:cxn ang="0">
                <a:pos x="0" y="0"/>
              </a:cxn>
            </a:cxnLst>
            <a:rect l="0" t="0" r="r" b="b"/>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29516" name="Text Box 12"/>
          <p:cNvSpPr txBox="1">
            <a:spLocks noChangeArrowheads="1"/>
          </p:cNvSpPr>
          <p:nvPr/>
        </p:nvSpPr>
        <p:spPr bwMode="auto">
          <a:xfrm>
            <a:off x="6613525" y="4419600"/>
            <a:ext cx="1082675" cy="376238"/>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WordNet</a:t>
            </a:r>
          </a:p>
        </p:txBody>
      </p:sp>
      <p:sp>
        <p:nvSpPr>
          <p:cNvPr id="1429517" name="Text Box 13"/>
          <p:cNvSpPr txBox="1">
            <a:spLocks noChangeArrowheads="1"/>
          </p:cNvSpPr>
          <p:nvPr/>
        </p:nvSpPr>
        <p:spPr bwMode="auto">
          <a:xfrm>
            <a:off x="6613525" y="5334000"/>
            <a:ext cx="615950" cy="376238"/>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NER</a:t>
            </a:r>
          </a:p>
        </p:txBody>
      </p:sp>
      <p:sp>
        <p:nvSpPr>
          <p:cNvPr id="1429518" name="Text Box 14"/>
          <p:cNvSpPr txBox="1">
            <a:spLocks noChangeArrowheads="1"/>
          </p:cNvSpPr>
          <p:nvPr/>
        </p:nvSpPr>
        <p:spPr bwMode="auto">
          <a:xfrm>
            <a:off x="6613525" y="4876800"/>
            <a:ext cx="827088" cy="376238"/>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Parser</a:t>
            </a:r>
          </a:p>
        </p:txBody>
      </p:sp>
      <p:sp>
        <p:nvSpPr>
          <p:cNvPr id="1429519" name="Freeform 15"/>
          <p:cNvSpPr>
            <a:spLocks/>
          </p:cNvSpPr>
          <p:nvPr/>
        </p:nvSpPr>
        <p:spPr bwMode="auto">
          <a:xfrm>
            <a:off x="6537325" y="4038600"/>
            <a:ext cx="76200" cy="609600"/>
          </a:xfrm>
          <a:custGeom>
            <a:avLst/>
            <a:gdLst/>
            <a:ahLst/>
            <a:cxnLst>
              <a:cxn ang="0">
                <a:pos x="48" y="384"/>
              </a:cxn>
              <a:cxn ang="0">
                <a:pos x="0" y="384"/>
              </a:cxn>
              <a:cxn ang="0">
                <a:pos x="0" y="0"/>
              </a:cxn>
            </a:cxnLst>
            <a:rect l="0" t="0" r="r" b="b"/>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29520" name="Freeform 16"/>
          <p:cNvSpPr>
            <a:spLocks/>
          </p:cNvSpPr>
          <p:nvPr/>
        </p:nvSpPr>
        <p:spPr bwMode="auto">
          <a:xfrm>
            <a:off x="6384925" y="4038600"/>
            <a:ext cx="228600" cy="990600"/>
          </a:xfrm>
          <a:custGeom>
            <a:avLst/>
            <a:gdLst/>
            <a:ahLst/>
            <a:cxnLst>
              <a:cxn ang="0">
                <a:pos x="144" y="624"/>
              </a:cxn>
              <a:cxn ang="0">
                <a:pos x="0" y="624"/>
              </a:cxn>
              <a:cxn ang="0">
                <a:pos x="0" y="0"/>
              </a:cxn>
            </a:cxnLst>
            <a:rect l="0" t="0" r="r" b="b"/>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29521" name="Freeform 17"/>
          <p:cNvSpPr>
            <a:spLocks/>
          </p:cNvSpPr>
          <p:nvPr/>
        </p:nvSpPr>
        <p:spPr bwMode="auto">
          <a:xfrm>
            <a:off x="6232525" y="4038600"/>
            <a:ext cx="381000" cy="1447800"/>
          </a:xfrm>
          <a:custGeom>
            <a:avLst/>
            <a:gdLst/>
            <a:ahLst/>
            <a:cxnLst>
              <a:cxn ang="0">
                <a:pos x="240" y="912"/>
              </a:cxn>
              <a:cxn ang="0">
                <a:pos x="0" y="912"/>
              </a:cxn>
              <a:cxn ang="0">
                <a:pos x="0" y="0"/>
              </a:cxn>
            </a:cxnLst>
            <a:rect l="0" t="0" r="r" b="b"/>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29522" name="Text Box 18"/>
          <p:cNvSpPr txBox="1">
            <a:spLocks noChangeArrowheads="1"/>
          </p:cNvSpPr>
          <p:nvPr/>
        </p:nvSpPr>
        <p:spPr bwMode="auto">
          <a:xfrm>
            <a:off x="3870325" y="4572000"/>
            <a:ext cx="1222375"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Document</a:t>
            </a:r>
          </a:p>
          <a:p>
            <a:r>
              <a:rPr lang="en-US" sz="1800">
                <a:latin typeface="Tahoma" pitchFamily="80" charset="0"/>
              </a:rPr>
              <a:t>Retrieval</a:t>
            </a:r>
          </a:p>
        </p:txBody>
      </p:sp>
      <p:grpSp>
        <p:nvGrpSpPr>
          <p:cNvPr id="1429523" name="Group 19"/>
          <p:cNvGrpSpPr>
            <a:grpSpLocks/>
          </p:cNvGrpSpPr>
          <p:nvPr/>
        </p:nvGrpSpPr>
        <p:grpSpPr bwMode="auto">
          <a:xfrm>
            <a:off x="4098925" y="5638800"/>
            <a:ext cx="838200" cy="838200"/>
            <a:chOff x="2352" y="3456"/>
            <a:chExt cx="528" cy="528"/>
          </a:xfrm>
        </p:grpSpPr>
        <p:sp>
          <p:nvSpPr>
            <p:cNvPr id="1429524" name="Oval 20"/>
            <p:cNvSpPr>
              <a:spLocks noChangeArrowheads="1"/>
            </p:cNvSpPr>
            <p:nvPr/>
          </p:nvSpPr>
          <p:spPr bwMode="auto">
            <a:xfrm>
              <a:off x="2352" y="3456"/>
              <a:ext cx="528" cy="144"/>
            </a:xfrm>
            <a:prstGeom prst="ellipse">
              <a:avLst/>
            </a:prstGeom>
            <a:solidFill>
              <a:schemeClr val="bg1"/>
            </a:solidFill>
            <a:ln w="9525">
              <a:solidFill>
                <a:schemeClr val="tx1"/>
              </a:solidFill>
              <a:miter lim="800000"/>
              <a:headEnd/>
              <a:tailEnd/>
            </a:ln>
            <a:effectLst/>
          </p:spPr>
          <p:txBody>
            <a:bodyPr wrap="none" anchor="ctr"/>
            <a:lstStyle/>
            <a:p>
              <a:endParaRPr lang="en-US"/>
            </a:p>
          </p:txBody>
        </p:sp>
        <p:sp>
          <p:nvSpPr>
            <p:cNvPr id="1429525" name="Oval 21"/>
            <p:cNvSpPr>
              <a:spLocks noChangeArrowheads="1"/>
            </p:cNvSpPr>
            <p:nvPr/>
          </p:nvSpPr>
          <p:spPr bwMode="auto">
            <a:xfrm>
              <a:off x="2352" y="3840"/>
              <a:ext cx="528" cy="144"/>
            </a:xfrm>
            <a:prstGeom prst="ellipse">
              <a:avLst/>
            </a:prstGeom>
            <a:solidFill>
              <a:schemeClr val="bg1"/>
            </a:solidFill>
            <a:ln w="9525">
              <a:solidFill>
                <a:schemeClr val="tx1"/>
              </a:solidFill>
              <a:miter lim="800000"/>
              <a:headEnd/>
              <a:tailEnd/>
            </a:ln>
            <a:effectLst/>
          </p:spPr>
          <p:txBody>
            <a:bodyPr wrap="none" anchor="ctr"/>
            <a:lstStyle/>
            <a:p>
              <a:pPr algn="ctr"/>
              <a:endParaRPr lang="es-ES_tradnl" sz="2400">
                <a:latin typeface="Tahoma" pitchFamily="80" charset="0"/>
              </a:endParaRPr>
            </a:p>
          </p:txBody>
        </p:sp>
        <p:sp>
          <p:nvSpPr>
            <p:cNvPr id="1429526" name="Line 22"/>
            <p:cNvSpPr>
              <a:spLocks noChangeShapeType="1"/>
            </p:cNvSpPr>
            <p:nvPr/>
          </p:nvSpPr>
          <p:spPr bwMode="auto">
            <a:xfrm>
              <a:off x="2352" y="3552"/>
              <a:ext cx="0" cy="336"/>
            </a:xfrm>
            <a:prstGeom prst="line">
              <a:avLst/>
            </a:prstGeom>
            <a:noFill/>
            <a:ln w="9525">
              <a:solidFill>
                <a:schemeClr val="tx1"/>
              </a:solidFill>
              <a:miter lim="800000"/>
              <a:headEnd/>
              <a:tailEnd/>
            </a:ln>
            <a:effectLst/>
          </p:spPr>
          <p:txBody>
            <a:bodyPr wrap="none"/>
            <a:lstStyle/>
            <a:p>
              <a:endParaRPr lang="en-US"/>
            </a:p>
          </p:txBody>
        </p:sp>
        <p:sp>
          <p:nvSpPr>
            <p:cNvPr id="1429527" name="Line 23"/>
            <p:cNvSpPr>
              <a:spLocks noChangeShapeType="1"/>
            </p:cNvSpPr>
            <p:nvPr/>
          </p:nvSpPr>
          <p:spPr bwMode="auto">
            <a:xfrm>
              <a:off x="2880" y="3552"/>
              <a:ext cx="0" cy="336"/>
            </a:xfrm>
            <a:prstGeom prst="line">
              <a:avLst/>
            </a:prstGeom>
            <a:noFill/>
            <a:ln w="9525">
              <a:solidFill>
                <a:schemeClr val="tx1"/>
              </a:solidFill>
              <a:miter lim="800000"/>
              <a:headEnd/>
              <a:tailEnd/>
            </a:ln>
            <a:effectLst/>
          </p:spPr>
          <p:txBody>
            <a:bodyPr wrap="none"/>
            <a:lstStyle/>
            <a:p>
              <a:endParaRPr lang="en-US"/>
            </a:p>
          </p:txBody>
        </p:sp>
      </p:grpSp>
      <p:sp>
        <p:nvSpPr>
          <p:cNvPr id="1429528" name="Line 24"/>
          <p:cNvSpPr>
            <a:spLocks noChangeShapeType="1"/>
          </p:cNvSpPr>
          <p:nvPr/>
        </p:nvSpPr>
        <p:spPr bwMode="auto">
          <a:xfrm>
            <a:off x="2955925" y="3733800"/>
            <a:ext cx="8382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1429529" name="Text Box 25"/>
          <p:cNvSpPr txBox="1">
            <a:spLocks noChangeArrowheads="1"/>
          </p:cNvSpPr>
          <p:nvPr/>
        </p:nvSpPr>
        <p:spPr bwMode="auto">
          <a:xfrm>
            <a:off x="2955925" y="3449638"/>
            <a:ext cx="833438" cy="274637"/>
          </a:xfrm>
          <a:prstGeom prst="rect">
            <a:avLst/>
          </a:prstGeom>
          <a:noFill/>
          <a:ln w="9525">
            <a:noFill/>
            <a:miter lim="800000"/>
            <a:headEnd/>
            <a:tailEnd/>
          </a:ln>
          <a:effectLst/>
        </p:spPr>
        <p:txBody>
          <a:bodyPr wrap="none">
            <a:spAutoFit/>
          </a:bodyPr>
          <a:lstStyle/>
          <a:p>
            <a:r>
              <a:rPr lang="en-US" sz="1200">
                <a:latin typeface="Tahoma" pitchFamily="80" charset="0"/>
              </a:rPr>
              <a:t>Keywords</a:t>
            </a:r>
          </a:p>
        </p:txBody>
      </p:sp>
      <p:sp>
        <p:nvSpPr>
          <p:cNvPr id="1429530" name="Line 26"/>
          <p:cNvSpPr>
            <a:spLocks noChangeShapeType="1"/>
          </p:cNvSpPr>
          <p:nvPr/>
        </p:nvSpPr>
        <p:spPr bwMode="auto">
          <a:xfrm>
            <a:off x="4479925" y="4114800"/>
            <a:ext cx="0" cy="38100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1429531" name="Line 27"/>
          <p:cNvSpPr>
            <a:spLocks noChangeShapeType="1"/>
          </p:cNvSpPr>
          <p:nvPr/>
        </p:nvSpPr>
        <p:spPr bwMode="auto">
          <a:xfrm>
            <a:off x="4479925" y="5334000"/>
            <a:ext cx="0" cy="45720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1429532" name="Line 28"/>
          <p:cNvSpPr>
            <a:spLocks noChangeShapeType="1"/>
          </p:cNvSpPr>
          <p:nvPr/>
        </p:nvSpPr>
        <p:spPr bwMode="auto">
          <a:xfrm>
            <a:off x="5089525" y="3733800"/>
            <a:ext cx="8382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1429533" name="Text Box 29"/>
          <p:cNvSpPr txBox="1">
            <a:spLocks noChangeArrowheads="1"/>
          </p:cNvSpPr>
          <p:nvPr/>
        </p:nvSpPr>
        <p:spPr bwMode="auto">
          <a:xfrm>
            <a:off x="5018088" y="3429000"/>
            <a:ext cx="796925" cy="274638"/>
          </a:xfrm>
          <a:prstGeom prst="rect">
            <a:avLst/>
          </a:prstGeom>
          <a:noFill/>
          <a:ln w="9525">
            <a:noFill/>
            <a:miter lim="800000"/>
            <a:headEnd/>
            <a:tailEnd/>
          </a:ln>
          <a:effectLst/>
        </p:spPr>
        <p:txBody>
          <a:bodyPr wrap="none">
            <a:spAutoFit/>
          </a:bodyPr>
          <a:lstStyle/>
          <a:p>
            <a:r>
              <a:rPr lang="en-US" sz="1200">
                <a:latin typeface="Tahoma" pitchFamily="80" charset="0"/>
              </a:rPr>
              <a:t>Passages</a:t>
            </a:r>
          </a:p>
        </p:txBody>
      </p:sp>
      <p:sp>
        <p:nvSpPr>
          <p:cNvPr id="1429534" name="Freeform 30"/>
          <p:cNvSpPr>
            <a:spLocks/>
          </p:cNvSpPr>
          <p:nvPr/>
        </p:nvSpPr>
        <p:spPr bwMode="auto">
          <a:xfrm>
            <a:off x="2955925" y="3200400"/>
            <a:ext cx="2971800" cy="228600"/>
          </a:xfrm>
          <a:custGeom>
            <a:avLst/>
            <a:gdLst/>
            <a:ahLst/>
            <a:cxnLst>
              <a:cxn ang="0">
                <a:pos x="0" y="144"/>
              </a:cxn>
              <a:cxn ang="0">
                <a:pos x="192" y="144"/>
              </a:cxn>
              <a:cxn ang="0">
                <a:pos x="192" y="0"/>
              </a:cxn>
              <a:cxn ang="0">
                <a:pos x="1488" y="0"/>
              </a:cxn>
              <a:cxn ang="0">
                <a:pos x="1488" y="96"/>
              </a:cxn>
              <a:cxn ang="0">
                <a:pos x="1488" y="144"/>
              </a:cxn>
              <a:cxn ang="0">
                <a:pos x="1872" y="144"/>
              </a:cxn>
            </a:cxnLst>
            <a:rect l="0" t="0" r="r" b="b"/>
            <a:pathLst>
              <a:path w="1872" h="144">
                <a:moveTo>
                  <a:pt x="0" y="144"/>
                </a:moveTo>
                <a:lnTo>
                  <a:pt x="192" y="144"/>
                </a:lnTo>
                <a:lnTo>
                  <a:pt x="192" y="0"/>
                </a:lnTo>
                <a:lnTo>
                  <a:pt x="1488" y="0"/>
                </a:lnTo>
                <a:lnTo>
                  <a:pt x="1488" y="96"/>
                </a:lnTo>
                <a:lnTo>
                  <a:pt x="1488" y="144"/>
                </a:lnTo>
                <a:lnTo>
                  <a:pt x="1872" y="144"/>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29535" name="Text Box 31"/>
          <p:cNvSpPr txBox="1">
            <a:spLocks noChangeArrowheads="1"/>
          </p:cNvSpPr>
          <p:nvPr/>
        </p:nvSpPr>
        <p:spPr bwMode="auto">
          <a:xfrm>
            <a:off x="3276600" y="2925763"/>
            <a:ext cx="1508125" cy="274637"/>
          </a:xfrm>
          <a:prstGeom prst="rect">
            <a:avLst/>
          </a:prstGeom>
          <a:noFill/>
          <a:ln w="9525">
            <a:noFill/>
            <a:miter lim="800000"/>
            <a:headEnd/>
            <a:tailEnd/>
          </a:ln>
          <a:effectLst/>
        </p:spPr>
        <p:txBody>
          <a:bodyPr wrap="none">
            <a:spAutoFit/>
          </a:bodyPr>
          <a:lstStyle/>
          <a:p>
            <a:r>
              <a:rPr lang="en-US" sz="1200">
                <a:latin typeface="Tahoma" pitchFamily="80" charset="0"/>
              </a:rPr>
              <a:t>Question Semantics</a:t>
            </a:r>
          </a:p>
        </p:txBody>
      </p:sp>
      <p:grpSp>
        <p:nvGrpSpPr>
          <p:cNvPr id="1429536" name="Group 32"/>
          <p:cNvGrpSpPr>
            <a:grpSpLocks/>
          </p:cNvGrpSpPr>
          <p:nvPr/>
        </p:nvGrpSpPr>
        <p:grpSpPr bwMode="auto">
          <a:xfrm>
            <a:off x="304800" y="2209800"/>
            <a:ext cx="3703638" cy="1066800"/>
            <a:chOff x="192" y="1248"/>
            <a:chExt cx="2333" cy="672"/>
          </a:xfrm>
        </p:grpSpPr>
        <p:sp>
          <p:nvSpPr>
            <p:cNvPr id="1429537" name="Text Box 33"/>
            <p:cNvSpPr txBox="1">
              <a:spLocks noChangeArrowheads="1"/>
            </p:cNvSpPr>
            <p:nvPr/>
          </p:nvSpPr>
          <p:spPr bwMode="auto">
            <a:xfrm>
              <a:off x="192" y="1248"/>
              <a:ext cx="2333" cy="372"/>
            </a:xfrm>
            <a:prstGeom prst="rect">
              <a:avLst/>
            </a:prstGeom>
            <a:noFill/>
            <a:ln w="9525">
              <a:solidFill>
                <a:schemeClr val="hlink"/>
              </a:solidFill>
              <a:miter lim="800000"/>
              <a:headEnd/>
              <a:tailEnd/>
            </a:ln>
            <a:effectLst/>
          </p:spPr>
          <p:txBody>
            <a:bodyPr wrap="none">
              <a:spAutoFit/>
            </a:bodyPr>
            <a:lstStyle/>
            <a:p>
              <a:r>
                <a:rPr lang="en-US">
                  <a:latin typeface="Tahoma" pitchFamily="80" charset="0"/>
                </a:rPr>
                <a:t>Captures the semantics of the question</a:t>
              </a:r>
            </a:p>
            <a:p>
              <a:r>
                <a:rPr lang="en-US">
                  <a:latin typeface="Tahoma" pitchFamily="80" charset="0"/>
                </a:rPr>
                <a:t>Selects keywords for PR</a:t>
              </a:r>
              <a:endParaRPr lang="en-US" sz="2400">
                <a:latin typeface="Tahoma" pitchFamily="80" charset="0"/>
              </a:endParaRPr>
            </a:p>
          </p:txBody>
        </p:sp>
        <p:sp>
          <p:nvSpPr>
            <p:cNvPr id="1429538" name="Line 34"/>
            <p:cNvSpPr>
              <a:spLocks noChangeShapeType="1"/>
            </p:cNvSpPr>
            <p:nvPr/>
          </p:nvSpPr>
          <p:spPr bwMode="auto">
            <a:xfrm flipH="1">
              <a:off x="1584" y="1632"/>
              <a:ext cx="144" cy="288"/>
            </a:xfrm>
            <a:prstGeom prst="line">
              <a:avLst/>
            </a:prstGeom>
            <a:noFill/>
            <a:ln w="9525">
              <a:solidFill>
                <a:schemeClr val="hlink"/>
              </a:solidFill>
              <a:miter lim="800000"/>
              <a:headEnd/>
              <a:tailEnd/>
            </a:ln>
            <a:effectLst/>
          </p:spPr>
          <p:txBody>
            <a:bodyPr wrap="none"/>
            <a:lstStyle/>
            <a:p>
              <a:endParaRPr lang="en-US"/>
            </a:p>
          </p:txBody>
        </p:sp>
      </p:grpSp>
      <p:grpSp>
        <p:nvGrpSpPr>
          <p:cNvPr id="1429539" name="Group 35"/>
          <p:cNvGrpSpPr>
            <a:grpSpLocks/>
          </p:cNvGrpSpPr>
          <p:nvPr/>
        </p:nvGrpSpPr>
        <p:grpSpPr bwMode="auto">
          <a:xfrm>
            <a:off x="2895600" y="1447800"/>
            <a:ext cx="2828925" cy="1828800"/>
            <a:chOff x="1824" y="768"/>
            <a:chExt cx="1782" cy="1152"/>
          </a:xfrm>
        </p:grpSpPr>
        <p:sp>
          <p:nvSpPr>
            <p:cNvPr id="1429540" name="Text Box 36"/>
            <p:cNvSpPr txBox="1">
              <a:spLocks noChangeArrowheads="1"/>
            </p:cNvSpPr>
            <p:nvPr/>
          </p:nvSpPr>
          <p:spPr bwMode="auto">
            <a:xfrm>
              <a:off x="1824" y="768"/>
              <a:ext cx="1782" cy="372"/>
            </a:xfrm>
            <a:prstGeom prst="rect">
              <a:avLst/>
            </a:prstGeom>
            <a:noFill/>
            <a:ln w="9525">
              <a:solidFill>
                <a:schemeClr val="hlink"/>
              </a:solidFill>
              <a:miter lim="800000"/>
              <a:headEnd/>
              <a:tailEnd/>
            </a:ln>
            <a:effectLst/>
          </p:spPr>
          <p:txBody>
            <a:bodyPr wrap="none">
              <a:spAutoFit/>
            </a:bodyPr>
            <a:lstStyle/>
            <a:p>
              <a:r>
                <a:rPr lang="en-US">
                  <a:latin typeface="Tahoma" pitchFamily="80" charset="0"/>
                </a:rPr>
                <a:t>Extracts and ranks passages</a:t>
              </a:r>
            </a:p>
            <a:p>
              <a:r>
                <a:rPr lang="en-US">
                  <a:latin typeface="Tahoma" pitchFamily="80" charset="0"/>
                </a:rPr>
                <a:t>using surface-text techniques</a:t>
              </a:r>
              <a:endParaRPr lang="en-US" sz="2400">
                <a:latin typeface="Tahoma" pitchFamily="80" charset="0"/>
              </a:endParaRPr>
            </a:p>
          </p:txBody>
        </p:sp>
        <p:sp>
          <p:nvSpPr>
            <p:cNvPr id="1429541" name="Line 37"/>
            <p:cNvSpPr>
              <a:spLocks noChangeShapeType="1"/>
            </p:cNvSpPr>
            <p:nvPr/>
          </p:nvSpPr>
          <p:spPr bwMode="auto">
            <a:xfrm flipH="1">
              <a:off x="2928" y="1152"/>
              <a:ext cx="336" cy="768"/>
            </a:xfrm>
            <a:prstGeom prst="line">
              <a:avLst/>
            </a:prstGeom>
            <a:noFill/>
            <a:ln w="9525">
              <a:solidFill>
                <a:schemeClr val="hlink"/>
              </a:solidFill>
              <a:miter lim="800000"/>
              <a:headEnd/>
              <a:tailEnd/>
            </a:ln>
            <a:effectLst/>
          </p:spPr>
          <p:txBody>
            <a:bodyPr wrap="none"/>
            <a:lstStyle/>
            <a:p>
              <a:endParaRPr lang="en-US"/>
            </a:p>
          </p:txBody>
        </p:sp>
      </p:grpSp>
      <p:grpSp>
        <p:nvGrpSpPr>
          <p:cNvPr id="1429542" name="Group 38"/>
          <p:cNvGrpSpPr>
            <a:grpSpLocks/>
          </p:cNvGrpSpPr>
          <p:nvPr/>
        </p:nvGrpSpPr>
        <p:grpSpPr bwMode="auto">
          <a:xfrm>
            <a:off x="5410200" y="2286000"/>
            <a:ext cx="2649538" cy="990600"/>
            <a:chOff x="3408" y="1296"/>
            <a:chExt cx="1669" cy="624"/>
          </a:xfrm>
        </p:grpSpPr>
        <p:sp>
          <p:nvSpPr>
            <p:cNvPr id="1429543" name="Text Box 39"/>
            <p:cNvSpPr txBox="1">
              <a:spLocks noChangeArrowheads="1"/>
            </p:cNvSpPr>
            <p:nvPr/>
          </p:nvSpPr>
          <p:spPr bwMode="auto">
            <a:xfrm>
              <a:off x="3408" y="1296"/>
              <a:ext cx="1669" cy="372"/>
            </a:xfrm>
            <a:prstGeom prst="rect">
              <a:avLst/>
            </a:prstGeom>
            <a:noFill/>
            <a:ln w="9525">
              <a:solidFill>
                <a:schemeClr val="hlink"/>
              </a:solidFill>
              <a:miter lim="800000"/>
              <a:headEnd/>
              <a:tailEnd/>
            </a:ln>
            <a:effectLst/>
          </p:spPr>
          <p:txBody>
            <a:bodyPr wrap="none">
              <a:spAutoFit/>
            </a:bodyPr>
            <a:lstStyle/>
            <a:p>
              <a:r>
                <a:rPr lang="en-US">
                  <a:latin typeface="Tahoma" pitchFamily="80" charset="0"/>
                </a:rPr>
                <a:t>Extracts and ranks answers</a:t>
              </a:r>
            </a:p>
            <a:p>
              <a:r>
                <a:rPr lang="en-US">
                  <a:latin typeface="Tahoma" pitchFamily="80" charset="0"/>
                </a:rPr>
                <a:t>using NL techniques</a:t>
              </a:r>
              <a:endParaRPr lang="en-US" sz="2400">
                <a:latin typeface="Tahoma" pitchFamily="80" charset="0"/>
              </a:endParaRPr>
            </a:p>
          </p:txBody>
        </p:sp>
        <p:sp>
          <p:nvSpPr>
            <p:cNvPr id="1429544" name="Line 40"/>
            <p:cNvSpPr>
              <a:spLocks noChangeShapeType="1"/>
            </p:cNvSpPr>
            <p:nvPr/>
          </p:nvSpPr>
          <p:spPr bwMode="auto">
            <a:xfrm flipH="1">
              <a:off x="4224" y="1680"/>
              <a:ext cx="96" cy="240"/>
            </a:xfrm>
            <a:prstGeom prst="line">
              <a:avLst/>
            </a:prstGeom>
            <a:noFill/>
            <a:ln w="9525">
              <a:solidFill>
                <a:schemeClr val="hlink"/>
              </a:solidFill>
              <a:miter lim="800000"/>
              <a:headEnd/>
              <a:tailEnd/>
            </a:ln>
            <a:effectLst/>
          </p:spPr>
          <p:txBody>
            <a:bodyPr wrap="none"/>
            <a:lstStyle/>
            <a:p>
              <a:endParaRPr lang="en-US"/>
            </a:p>
          </p:txBody>
        </p:sp>
      </p:grpSp>
      <p:sp>
        <p:nvSpPr>
          <p:cNvPr id="1429545" name="AutoShape 41"/>
          <p:cNvSpPr>
            <a:spLocks noChangeArrowheads="1"/>
          </p:cNvSpPr>
          <p:nvPr/>
        </p:nvSpPr>
        <p:spPr bwMode="auto">
          <a:xfrm>
            <a:off x="1066800" y="3429000"/>
            <a:ext cx="457200" cy="381000"/>
          </a:xfrm>
          <a:prstGeom prst="rightArrow">
            <a:avLst>
              <a:gd name="adj1" fmla="val 50000"/>
              <a:gd name="adj2" fmla="val 30000"/>
            </a:avLst>
          </a:prstGeom>
          <a:solidFill>
            <a:schemeClr val="bg1"/>
          </a:solidFill>
          <a:ln w="9525">
            <a:solidFill>
              <a:schemeClr val="tx1"/>
            </a:solidFill>
            <a:miter lim="800000"/>
            <a:headEnd/>
            <a:tailEnd/>
          </a:ln>
          <a:effectLst/>
        </p:spPr>
        <p:txBody>
          <a:bodyPr wrap="none" anchor="ctr"/>
          <a:lstStyle/>
          <a:p>
            <a:endParaRPr lang="en-US"/>
          </a:p>
        </p:txBody>
      </p:sp>
      <p:sp>
        <p:nvSpPr>
          <p:cNvPr id="1429546" name="AutoShape 42"/>
          <p:cNvSpPr>
            <a:spLocks noChangeArrowheads="1"/>
          </p:cNvSpPr>
          <p:nvPr/>
        </p:nvSpPr>
        <p:spPr bwMode="auto">
          <a:xfrm>
            <a:off x="7315200" y="3429000"/>
            <a:ext cx="457200" cy="381000"/>
          </a:xfrm>
          <a:prstGeom prst="rightArrow">
            <a:avLst>
              <a:gd name="adj1" fmla="val 50000"/>
              <a:gd name="adj2" fmla="val 30000"/>
            </a:avLst>
          </a:prstGeom>
          <a:solidFill>
            <a:schemeClr val="bg1"/>
          </a:solidFill>
          <a:ln w="9525">
            <a:solidFill>
              <a:schemeClr val="tx1"/>
            </a:solidFill>
            <a:miter lim="800000"/>
            <a:headEnd/>
            <a:tailEnd/>
          </a:ln>
          <a:effectLst/>
        </p:spPr>
        <p:txBody>
          <a:bodyPr wrap="none" anchor="ctr"/>
          <a:lstStyle/>
          <a:p>
            <a:endParaRPr lang="en-US"/>
          </a:p>
        </p:txBody>
      </p:sp>
      <p:sp>
        <p:nvSpPr>
          <p:cNvPr id="1429547" name="Text Box 43"/>
          <p:cNvSpPr txBox="1">
            <a:spLocks noChangeArrowheads="1"/>
          </p:cNvSpPr>
          <p:nvPr/>
        </p:nvSpPr>
        <p:spPr bwMode="auto">
          <a:xfrm>
            <a:off x="482600" y="3276600"/>
            <a:ext cx="508000" cy="641350"/>
          </a:xfrm>
          <a:prstGeom prst="rect">
            <a:avLst/>
          </a:prstGeom>
          <a:noFill/>
          <a:ln w="9525">
            <a:noFill/>
            <a:miter lim="800000"/>
            <a:headEnd/>
            <a:tailEnd/>
          </a:ln>
          <a:effectLst/>
        </p:spPr>
        <p:txBody>
          <a:bodyPr wrap="none">
            <a:spAutoFit/>
          </a:bodyPr>
          <a:lstStyle/>
          <a:p>
            <a:r>
              <a:rPr lang="en-US" sz="3600">
                <a:latin typeface="Tahoma" pitchFamily="80" charset="0"/>
              </a:rPr>
              <a:t>Q</a:t>
            </a:r>
          </a:p>
        </p:txBody>
      </p:sp>
      <p:sp>
        <p:nvSpPr>
          <p:cNvPr id="1429548" name="Text Box 44"/>
          <p:cNvSpPr txBox="1">
            <a:spLocks noChangeArrowheads="1"/>
          </p:cNvSpPr>
          <p:nvPr/>
        </p:nvSpPr>
        <p:spPr bwMode="auto">
          <a:xfrm>
            <a:off x="7772400" y="3276600"/>
            <a:ext cx="458788" cy="641350"/>
          </a:xfrm>
          <a:prstGeom prst="rect">
            <a:avLst/>
          </a:prstGeom>
          <a:noFill/>
          <a:ln w="9525">
            <a:noFill/>
            <a:miter lim="800000"/>
            <a:headEnd/>
            <a:tailEnd/>
          </a:ln>
          <a:effectLst/>
        </p:spPr>
        <p:txBody>
          <a:bodyPr wrap="none">
            <a:spAutoFit/>
          </a:bodyPr>
          <a:lstStyle/>
          <a:p>
            <a:r>
              <a:rPr lang="en-US" sz="3600">
                <a:latin typeface="Tahoma" pitchFamily="80" charset="0"/>
              </a:rPr>
              <a:t>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0531" name="Rectangle 3"/>
          <p:cNvSpPr>
            <a:spLocks noGrp="1" noChangeArrowheads="1"/>
          </p:cNvSpPr>
          <p:nvPr>
            <p:ph idx="1"/>
          </p:nvPr>
        </p:nvSpPr>
        <p:spPr>
          <a:xfrm>
            <a:off x="676275" y="1824038"/>
            <a:ext cx="7772400" cy="4114800"/>
          </a:xfrm>
        </p:spPr>
        <p:txBody>
          <a:bodyPr/>
          <a:lstStyle/>
          <a:p>
            <a:r>
              <a:rPr lang="en-US" sz="2000"/>
              <a:t>Passage Extraction Component</a:t>
            </a:r>
          </a:p>
          <a:p>
            <a:pPr lvl="1"/>
            <a:r>
              <a:rPr lang="en-US" sz="1600"/>
              <a:t>Extracts passages that contain all selected keywords</a:t>
            </a:r>
          </a:p>
          <a:p>
            <a:pPr lvl="1"/>
            <a:r>
              <a:rPr lang="en-US" sz="1600"/>
              <a:t>Passage size dynamic</a:t>
            </a:r>
          </a:p>
          <a:p>
            <a:pPr lvl="1"/>
            <a:r>
              <a:rPr lang="en-US" sz="1600"/>
              <a:t>Start position dynamic</a:t>
            </a:r>
          </a:p>
          <a:p>
            <a:r>
              <a:rPr lang="en-US" sz="2000"/>
              <a:t>Passage quality and keyword adjustment</a:t>
            </a:r>
          </a:p>
          <a:p>
            <a:pPr lvl="1"/>
            <a:r>
              <a:rPr lang="en-US" sz="1600"/>
              <a:t>In the first iteration use the first 6 keyword selection heuristics</a:t>
            </a:r>
          </a:p>
          <a:p>
            <a:pPr lvl="1"/>
            <a:r>
              <a:rPr lang="en-US" sz="1600"/>
              <a:t>If the number of passages is lower than a threshold </a:t>
            </a:r>
            <a:r>
              <a:rPr lang="en-US" sz="1600">
                <a:sym typeface="Symbol" pitchFamily="80" charset="2"/>
              </a:rPr>
              <a:t></a:t>
            </a:r>
            <a:r>
              <a:rPr lang="en-US" sz="1600"/>
              <a:t> query is too strict </a:t>
            </a:r>
            <a:r>
              <a:rPr lang="en-US" sz="1600">
                <a:sym typeface="Symbol" pitchFamily="80" charset="2"/>
              </a:rPr>
              <a:t></a:t>
            </a:r>
            <a:r>
              <a:rPr lang="en-US" sz="1600"/>
              <a:t> drop a keyword</a:t>
            </a:r>
          </a:p>
          <a:p>
            <a:pPr lvl="1"/>
            <a:r>
              <a:rPr lang="en-US" sz="1600"/>
              <a:t>If the number of passages is higher than a threshold </a:t>
            </a:r>
            <a:r>
              <a:rPr lang="en-US" sz="1600">
                <a:sym typeface="Symbol" pitchFamily="80" charset="2"/>
              </a:rPr>
              <a:t> query is too relaxed</a:t>
            </a:r>
            <a:r>
              <a:rPr lang="en-US" sz="1600"/>
              <a:t> </a:t>
            </a:r>
            <a:r>
              <a:rPr lang="en-US" sz="1600">
                <a:sym typeface="Symbol" pitchFamily="80" charset="2"/>
              </a:rPr>
              <a:t></a:t>
            </a:r>
            <a:r>
              <a:rPr lang="en-US" sz="1600"/>
              <a:t> add a keyword</a:t>
            </a:r>
          </a:p>
        </p:txBody>
      </p:sp>
      <p:sp>
        <p:nvSpPr>
          <p:cNvPr id="1430530" name="Rectangle 2"/>
          <p:cNvSpPr>
            <a:spLocks noGrp="1" noChangeArrowheads="1"/>
          </p:cNvSpPr>
          <p:nvPr>
            <p:ph type="title"/>
          </p:nvPr>
        </p:nvSpPr>
        <p:spPr/>
        <p:txBody>
          <a:bodyPr/>
          <a:lstStyle/>
          <a:p>
            <a:r>
              <a:rPr lang="en-US"/>
              <a:t>Passage Extraction Loop</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1554" name="Rectangle 2"/>
          <p:cNvSpPr>
            <a:spLocks noChangeArrowheads="1"/>
          </p:cNvSpPr>
          <p:nvPr/>
        </p:nvSpPr>
        <p:spPr bwMode="auto">
          <a:xfrm>
            <a:off x="5257800" y="6096000"/>
            <a:ext cx="1676400" cy="3048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55" name="Rectangle 3"/>
          <p:cNvSpPr>
            <a:spLocks noChangeArrowheads="1"/>
          </p:cNvSpPr>
          <p:nvPr/>
        </p:nvSpPr>
        <p:spPr bwMode="auto">
          <a:xfrm>
            <a:off x="7467600" y="5410200"/>
            <a:ext cx="381000" cy="3810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56" name="Rectangle 4"/>
          <p:cNvSpPr>
            <a:spLocks noChangeArrowheads="1"/>
          </p:cNvSpPr>
          <p:nvPr/>
        </p:nvSpPr>
        <p:spPr bwMode="auto">
          <a:xfrm>
            <a:off x="5257800" y="5715000"/>
            <a:ext cx="2590800" cy="3810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57" name="Rectangle 5"/>
          <p:cNvSpPr>
            <a:spLocks noChangeArrowheads="1"/>
          </p:cNvSpPr>
          <p:nvPr/>
        </p:nvSpPr>
        <p:spPr bwMode="auto">
          <a:xfrm>
            <a:off x="1524000" y="5715000"/>
            <a:ext cx="381000" cy="3810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58" name="Rectangle 6"/>
          <p:cNvSpPr>
            <a:spLocks noChangeArrowheads="1"/>
          </p:cNvSpPr>
          <p:nvPr/>
        </p:nvSpPr>
        <p:spPr bwMode="auto">
          <a:xfrm>
            <a:off x="1524000" y="5410200"/>
            <a:ext cx="2590800" cy="3810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59" name="Rectangle 7"/>
          <p:cNvSpPr>
            <a:spLocks noChangeArrowheads="1"/>
          </p:cNvSpPr>
          <p:nvPr/>
        </p:nvSpPr>
        <p:spPr bwMode="auto">
          <a:xfrm>
            <a:off x="1752600" y="5105400"/>
            <a:ext cx="2362200" cy="3810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60" name="Rectangle 8"/>
          <p:cNvSpPr>
            <a:spLocks noChangeArrowheads="1"/>
          </p:cNvSpPr>
          <p:nvPr/>
        </p:nvSpPr>
        <p:spPr bwMode="auto">
          <a:xfrm>
            <a:off x="5257800" y="4267200"/>
            <a:ext cx="1676400" cy="3048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61" name="Rectangle 9"/>
          <p:cNvSpPr>
            <a:spLocks noChangeArrowheads="1"/>
          </p:cNvSpPr>
          <p:nvPr/>
        </p:nvSpPr>
        <p:spPr bwMode="auto">
          <a:xfrm>
            <a:off x="5257800" y="3886200"/>
            <a:ext cx="2590800" cy="3810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62" name="Rectangle 10"/>
          <p:cNvSpPr>
            <a:spLocks noChangeArrowheads="1"/>
          </p:cNvSpPr>
          <p:nvPr/>
        </p:nvSpPr>
        <p:spPr bwMode="auto">
          <a:xfrm>
            <a:off x="6934200" y="3276600"/>
            <a:ext cx="914400" cy="3810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63" name="Rectangle 11"/>
          <p:cNvSpPr>
            <a:spLocks noChangeArrowheads="1"/>
          </p:cNvSpPr>
          <p:nvPr/>
        </p:nvSpPr>
        <p:spPr bwMode="auto">
          <a:xfrm>
            <a:off x="5257800" y="3657600"/>
            <a:ext cx="2590800" cy="3810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64" name="Rectangle 12"/>
          <p:cNvSpPr>
            <a:spLocks noChangeArrowheads="1"/>
          </p:cNvSpPr>
          <p:nvPr/>
        </p:nvSpPr>
        <p:spPr bwMode="auto">
          <a:xfrm>
            <a:off x="1524000" y="3581400"/>
            <a:ext cx="2590800" cy="3810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65" name="Rectangle 13"/>
          <p:cNvSpPr>
            <a:spLocks noChangeArrowheads="1"/>
          </p:cNvSpPr>
          <p:nvPr/>
        </p:nvSpPr>
        <p:spPr bwMode="auto">
          <a:xfrm>
            <a:off x="1752600" y="3276600"/>
            <a:ext cx="2362200" cy="38100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431567" name="Rectangle 15"/>
          <p:cNvSpPr>
            <a:spLocks noGrp="1" noChangeArrowheads="1"/>
          </p:cNvSpPr>
          <p:nvPr>
            <p:ph idx="1"/>
          </p:nvPr>
        </p:nvSpPr>
        <p:spPr>
          <a:xfrm>
            <a:off x="614363" y="1520825"/>
            <a:ext cx="7772400" cy="1603375"/>
          </a:xfrm>
        </p:spPr>
        <p:txBody>
          <a:bodyPr/>
          <a:lstStyle/>
          <a:p>
            <a:r>
              <a:rPr lang="en-US" sz="1800"/>
              <a:t>Passages are scored based on keyword windows</a:t>
            </a:r>
          </a:p>
          <a:p>
            <a:pPr lvl="1"/>
            <a:r>
              <a:rPr lang="en-US" sz="1600"/>
              <a:t>For example, if a question has a set of keywords: {k1, k2, k3, k4}, and in a passage k1 and k2 are matched twice, k3 is matched once, and k4 is not matched, the following windows are built:</a:t>
            </a:r>
          </a:p>
        </p:txBody>
      </p:sp>
      <p:sp>
        <p:nvSpPr>
          <p:cNvPr id="1431566" name="Rectangle 14"/>
          <p:cNvSpPr>
            <a:spLocks noGrp="1" noChangeArrowheads="1"/>
          </p:cNvSpPr>
          <p:nvPr>
            <p:ph type="title"/>
          </p:nvPr>
        </p:nvSpPr>
        <p:spPr/>
        <p:txBody>
          <a:bodyPr/>
          <a:lstStyle/>
          <a:p>
            <a:r>
              <a:rPr lang="en-US"/>
              <a:t>Passage Scoring</a:t>
            </a:r>
          </a:p>
        </p:txBody>
      </p:sp>
      <p:sp>
        <p:nvSpPr>
          <p:cNvPr id="1431568" name="Text Box 16"/>
          <p:cNvSpPr txBox="1">
            <a:spLocks noChangeArrowheads="1"/>
          </p:cNvSpPr>
          <p:nvPr/>
        </p:nvSpPr>
        <p:spPr bwMode="auto">
          <a:xfrm>
            <a:off x="1524000" y="3276600"/>
            <a:ext cx="2601913" cy="1320800"/>
          </a:xfrm>
          <a:prstGeom prst="rect">
            <a:avLst/>
          </a:prstGeom>
          <a:noFill/>
          <a:ln w="9525">
            <a:solidFill>
              <a:schemeClr val="tx1"/>
            </a:solidFill>
            <a:miter lim="800000"/>
            <a:headEnd/>
            <a:tailEnd/>
          </a:ln>
          <a:effectLst/>
        </p:spPr>
        <p:txBody>
          <a:bodyPr wrap="none">
            <a:spAutoFit/>
          </a:bodyPr>
          <a:lstStyle/>
          <a:p>
            <a:r>
              <a:rPr lang="en-US" sz="2000">
                <a:latin typeface="Tahoma" pitchFamily="80" charset="0"/>
              </a:rPr>
              <a:t>  k1                 k2   </a:t>
            </a:r>
          </a:p>
          <a:p>
            <a:r>
              <a:rPr lang="en-US" sz="2000">
                <a:latin typeface="Tahoma" pitchFamily="80" charset="0"/>
              </a:rPr>
              <a:t>                           k3</a:t>
            </a:r>
          </a:p>
          <a:p>
            <a:r>
              <a:rPr lang="en-US" sz="2000">
                <a:latin typeface="Tahoma" pitchFamily="80" charset="0"/>
              </a:rPr>
              <a:t>k2</a:t>
            </a:r>
          </a:p>
          <a:p>
            <a:r>
              <a:rPr lang="en-US" sz="2000">
                <a:latin typeface="Tahoma" pitchFamily="80" charset="0"/>
              </a:rPr>
              <a:t>                k1           </a:t>
            </a:r>
          </a:p>
        </p:txBody>
      </p:sp>
      <p:sp>
        <p:nvSpPr>
          <p:cNvPr id="1431569" name="Text Box 17"/>
          <p:cNvSpPr txBox="1">
            <a:spLocks noChangeArrowheads="1"/>
          </p:cNvSpPr>
          <p:nvPr/>
        </p:nvSpPr>
        <p:spPr bwMode="auto">
          <a:xfrm>
            <a:off x="1447800" y="2971800"/>
            <a:ext cx="1074738" cy="336550"/>
          </a:xfrm>
          <a:prstGeom prst="rect">
            <a:avLst/>
          </a:prstGeom>
          <a:noFill/>
          <a:ln w="9525">
            <a:noFill/>
            <a:miter lim="800000"/>
            <a:headEnd/>
            <a:tailEnd/>
          </a:ln>
          <a:effectLst/>
        </p:spPr>
        <p:txBody>
          <a:bodyPr wrap="none">
            <a:spAutoFit/>
          </a:bodyPr>
          <a:lstStyle/>
          <a:p>
            <a:r>
              <a:rPr lang="en-US">
                <a:latin typeface="Tahoma" pitchFamily="80" charset="0"/>
              </a:rPr>
              <a:t>Window 1</a:t>
            </a:r>
          </a:p>
        </p:txBody>
      </p:sp>
      <p:sp>
        <p:nvSpPr>
          <p:cNvPr id="1431570" name="Text Box 18"/>
          <p:cNvSpPr txBox="1">
            <a:spLocks noChangeArrowheads="1"/>
          </p:cNvSpPr>
          <p:nvPr/>
        </p:nvSpPr>
        <p:spPr bwMode="auto">
          <a:xfrm>
            <a:off x="5246688" y="3276600"/>
            <a:ext cx="2601912" cy="1320800"/>
          </a:xfrm>
          <a:prstGeom prst="rect">
            <a:avLst/>
          </a:prstGeom>
          <a:noFill/>
          <a:ln w="9525">
            <a:solidFill>
              <a:schemeClr val="tx1"/>
            </a:solidFill>
            <a:miter lim="800000"/>
            <a:headEnd/>
            <a:tailEnd/>
          </a:ln>
          <a:effectLst/>
        </p:spPr>
        <p:txBody>
          <a:bodyPr wrap="none">
            <a:spAutoFit/>
          </a:bodyPr>
          <a:lstStyle/>
          <a:p>
            <a:r>
              <a:rPr lang="en-US" sz="2000">
                <a:latin typeface="Tahoma" pitchFamily="80" charset="0"/>
              </a:rPr>
              <a:t>  k1                 k2   </a:t>
            </a:r>
          </a:p>
          <a:p>
            <a:r>
              <a:rPr lang="en-US" sz="2000">
                <a:latin typeface="Tahoma" pitchFamily="80" charset="0"/>
              </a:rPr>
              <a:t>                           k3</a:t>
            </a:r>
          </a:p>
          <a:p>
            <a:r>
              <a:rPr lang="en-US" sz="2000">
                <a:latin typeface="Tahoma" pitchFamily="80" charset="0"/>
              </a:rPr>
              <a:t>k2</a:t>
            </a:r>
          </a:p>
          <a:p>
            <a:r>
              <a:rPr lang="en-US" sz="2000">
                <a:latin typeface="Tahoma" pitchFamily="80" charset="0"/>
              </a:rPr>
              <a:t>                k1</a:t>
            </a:r>
            <a:r>
              <a:rPr lang="en-US" sz="2000">
                <a:solidFill>
                  <a:schemeClr val="hlink"/>
                </a:solidFill>
                <a:latin typeface="Tahoma" pitchFamily="80" charset="0"/>
              </a:rPr>
              <a:t> </a:t>
            </a:r>
            <a:r>
              <a:rPr lang="en-US" sz="2000">
                <a:latin typeface="Tahoma" pitchFamily="80" charset="0"/>
              </a:rPr>
              <a:t>          </a:t>
            </a:r>
          </a:p>
        </p:txBody>
      </p:sp>
      <p:sp>
        <p:nvSpPr>
          <p:cNvPr id="1431571" name="Text Box 19"/>
          <p:cNvSpPr txBox="1">
            <a:spLocks noChangeArrowheads="1"/>
          </p:cNvSpPr>
          <p:nvPr/>
        </p:nvSpPr>
        <p:spPr bwMode="auto">
          <a:xfrm>
            <a:off x="5170488" y="2971800"/>
            <a:ext cx="1074737" cy="336550"/>
          </a:xfrm>
          <a:prstGeom prst="rect">
            <a:avLst/>
          </a:prstGeom>
          <a:noFill/>
          <a:ln w="9525">
            <a:noFill/>
            <a:miter lim="800000"/>
            <a:headEnd/>
            <a:tailEnd/>
          </a:ln>
          <a:effectLst/>
        </p:spPr>
        <p:txBody>
          <a:bodyPr wrap="none">
            <a:spAutoFit/>
          </a:bodyPr>
          <a:lstStyle/>
          <a:p>
            <a:r>
              <a:rPr lang="en-US">
                <a:latin typeface="Tahoma" pitchFamily="80" charset="0"/>
              </a:rPr>
              <a:t>Window 2</a:t>
            </a:r>
          </a:p>
        </p:txBody>
      </p:sp>
      <p:sp>
        <p:nvSpPr>
          <p:cNvPr id="1431572" name="Text Box 20"/>
          <p:cNvSpPr txBox="1">
            <a:spLocks noChangeArrowheads="1"/>
          </p:cNvSpPr>
          <p:nvPr/>
        </p:nvSpPr>
        <p:spPr bwMode="auto">
          <a:xfrm>
            <a:off x="1524000" y="5080000"/>
            <a:ext cx="2601913" cy="1320800"/>
          </a:xfrm>
          <a:prstGeom prst="rect">
            <a:avLst/>
          </a:prstGeom>
          <a:noFill/>
          <a:ln w="9525">
            <a:solidFill>
              <a:schemeClr val="tx1"/>
            </a:solidFill>
            <a:miter lim="800000"/>
            <a:headEnd/>
            <a:tailEnd/>
          </a:ln>
          <a:effectLst/>
        </p:spPr>
        <p:txBody>
          <a:bodyPr wrap="none">
            <a:spAutoFit/>
          </a:bodyPr>
          <a:lstStyle/>
          <a:p>
            <a:r>
              <a:rPr lang="en-US" sz="2000">
                <a:latin typeface="Tahoma" pitchFamily="80" charset="0"/>
              </a:rPr>
              <a:t>  k1                 k2   </a:t>
            </a:r>
          </a:p>
          <a:p>
            <a:r>
              <a:rPr lang="en-US" sz="2000">
                <a:latin typeface="Tahoma" pitchFamily="80" charset="0"/>
              </a:rPr>
              <a:t>                           k3</a:t>
            </a:r>
          </a:p>
          <a:p>
            <a:r>
              <a:rPr lang="en-US" sz="2000">
                <a:latin typeface="Tahoma" pitchFamily="80" charset="0"/>
              </a:rPr>
              <a:t>k2</a:t>
            </a:r>
          </a:p>
          <a:p>
            <a:r>
              <a:rPr lang="en-US" sz="2000">
                <a:latin typeface="Tahoma" pitchFamily="80" charset="0"/>
              </a:rPr>
              <a:t>                k1           </a:t>
            </a:r>
          </a:p>
        </p:txBody>
      </p:sp>
      <p:sp>
        <p:nvSpPr>
          <p:cNvPr id="1431573" name="Text Box 21"/>
          <p:cNvSpPr txBox="1">
            <a:spLocks noChangeArrowheads="1"/>
          </p:cNvSpPr>
          <p:nvPr/>
        </p:nvSpPr>
        <p:spPr bwMode="auto">
          <a:xfrm>
            <a:off x="1447800" y="4775200"/>
            <a:ext cx="1074738" cy="336550"/>
          </a:xfrm>
          <a:prstGeom prst="rect">
            <a:avLst/>
          </a:prstGeom>
          <a:noFill/>
          <a:ln w="9525">
            <a:noFill/>
            <a:miter lim="800000"/>
            <a:headEnd/>
            <a:tailEnd/>
          </a:ln>
          <a:effectLst/>
        </p:spPr>
        <p:txBody>
          <a:bodyPr wrap="none">
            <a:spAutoFit/>
          </a:bodyPr>
          <a:lstStyle/>
          <a:p>
            <a:r>
              <a:rPr lang="en-US">
                <a:latin typeface="Tahoma" pitchFamily="80" charset="0"/>
              </a:rPr>
              <a:t>Window 3</a:t>
            </a:r>
          </a:p>
        </p:txBody>
      </p:sp>
      <p:sp>
        <p:nvSpPr>
          <p:cNvPr id="1431574" name="Text Box 22"/>
          <p:cNvSpPr txBox="1">
            <a:spLocks noChangeArrowheads="1"/>
          </p:cNvSpPr>
          <p:nvPr/>
        </p:nvSpPr>
        <p:spPr bwMode="auto">
          <a:xfrm>
            <a:off x="5246688" y="5080000"/>
            <a:ext cx="2601912" cy="1320800"/>
          </a:xfrm>
          <a:prstGeom prst="rect">
            <a:avLst/>
          </a:prstGeom>
          <a:noFill/>
          <a:ln w="9525">
            <a:solidFill>
              <a:schemeClr val="tx1"/>
            </a:solidFill>
            <a:miter lim="800000"/>
            <a:headEnd/>
            <a:tailEnd/>
          </a:ln>
          <a:effectLst/>
        </p:spPr>
        <p:txBody>
          <a:bodyPr wrap="none">
            <a:spAutoFit/>
          </a:bodyPr>
          <a:lstStyle/>
          <a:p>
            <a:r>
              <a:rPr lang="en-US" sz="2000">
                <a:latin typeface="Tahoma" pitchFamily="80" charset="0"/>
              </a:rPr>
              <a:t>  k1                 k2   </a:t>
            </a:r>
          </a:p>
          <a:p>
            <a:r>
              <a:rPr lang="en-US" sz="2000">
                <a:latin typeface="Tahoma" pitchFamily="80" charset="0"/>
              </a:rPr>
              <a:t>                           k3</a:t>
            </a:r>
          </a:p>
          <a:p>
            <a:r>
              <a:rPr lang="en-US" sz="2000">
                <a:latin typeface="Tahoma" pitchFamily="80" charset="0"/>
              </a:rPr>
              <a:t>k2</a:t>
            </a:r>
          </a:p>
          <a:p>
            <a:r>
              <a:rPr lang="en-US" sz="2000">
                <a:latin typeface="Tahoma" pitchFamily="80" charset="0"/>
              </a:rPr>
              <a:t>                k1</a:t>
            </a:r>
            <a:r>
              <a:rPr lang="en-US" sz="2000">
                <a:solidFill>
                  <a:schemeClr val="hlink"/>
                </a:solidFill>
                <a:latin typeface="Tahoma" pitchFamily="80" charset="0"/>
              </a:rPr>
              <a:t> </a:t>
            </a:r>
            <a:r>
              <a:rPr lang="en-US" sz="2000">
                <a:latin typeface="Tahoma" pitchFamily="80" charset="0"/>
              </a:rPr>
              <a:t>          </a:t>
            </a:r>
          </a:p>
        </p:txBody>
      </p:sp>
      <p:sp>
        <p:nvSpPr>
          <p:cNvPr id="1431575" name="Text Box 23"/>
          <p:cNvSpPr txBox="1">
            <a:spLocks noChangeArrowheads="1"/>
          </p:cNvSpPr>
          <p:nvPr/>
        </p:nvSpPr>
        <p:spPr bwMode="auto">
          <a:xfrm>
            <a:off x="5170488" y="4775200"/>
            <a:ext cx="1074737" cy="336550"/>
          </a:xfrm>
          <a:prstGeom prst="rect">
            <a:avLst/>
          </a:prstGeom>
          <a:noFill/>
          <a:ln w="9525">
            <a:noFill/>
            <a:miter lim="800000"/>
            <a:headEnd/>
            <a:tailEnd/>
          </a:ln>
          <a:effectLst/>
        </p:spPr>
        <p:txBody>
          <a:bodyPr wrap="none">
            <a:spAutoFit/>
          </a:bodyPr>
          <a:lstStyle/>
          <a:p>
            <a:r>
              <a:rPr lang="en-US">
                <a:latin typeface="Tahoma" pitchFamily="80" charset="0"/>
              </a:rPr>
              <a:t>Window 4</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2579" name="Rectangle 3"/>
          <p:cNvSpPr>
            <a:spLocks noGrp="1" noChangeArrowheads="1"/>
          </p:cNvSpPr>
          <p:nvPr>
            <p:ph idx="1"/>
          </p:nvPr>
        </p:nvSpPr>
        <p:spPr>
          <a:xfrm>
            <a:off x="614363" y="1601788"/>
            <a:ext cx="7772400" cy="4114800"/>
          </a:xfrm>
        </p:spPr>
        <p:txBody>
          <a:bodyPr/>
          <a:lstStyle/>
          <a:p>
            <a:r>
              <a:rPr lang="en-US"/>
              <a:t>Passage ordering is performed using a sort that involves three scores:</a:t>
            </a:r>
          </a:p>
          <a:p>
            <a:pPr lvl="1"/>
            <a:r>
              <a:rPr lang="en-US"/>
              <a:t>The number of words from the question that are recognized in the same sequence in the window</a:t>
            </a:r>
          </a:p>
          <a:p>
            <a:pPr lvl="1"/>
            <a:r>
              <a:rPr lang="en-US"/>
              <a:t>The number of words that separate the most distant keywords in the window</a:t>
            </a:r>
          </a:p>
          <a:p>
            <a:pPr lvl="1"/>
            <a:r>
              <a:rPr lang="en-US"/>
              <a:t>The number of unmatched keywords in the window</a:t>
            </a:r>
          </a:p>
          <a:p>
            <a:endParaRPr lang="en-US"/>
          </a:p>
        </p:txBody>
      </p:sp>
      <p:sp>
        <p:nvSpPr>
          <p:cNvPr id="1432578" name="Rectangle 2"/>
          <p:cNvSpPr>
            <a:spLocks noGrp="1" noChangeArrowheads="1"/>
          </p:cNvSpPr>
          <p:nvPr>
            <p:ph type="title"/>
          </p:nvPr>
        </p:nvSpPr>
        <p:spPr/>
        <p:txBody>
          <a:bodyPr/>
          <a:lstStyle/>
          <a:p>
            <a:r>
              <a:rPr lang="en-US"/>
              <a:t>Passage Scoring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2035" name="Rectangle 1027"/>
          <p:cNvSpPr>
            <a:spLocks noGrp="1" noChangeArrowheads="1"/>
          </p:cNvSpPr>
          <p:nvPr>
            <p:ph idx="1"/>
          </p:nvPr>
        </p:nvSpPr>
        <p:spPr/>
        <p:txBody>
          <a:bodyPr/>
          <a:lstStyle/>
          <a:p>
            <a:pPr>
              <a:buNone/>
            </a:pPr>
            <a:r>
              <a:rPr lang="en-US" dirty="0" smtClean="0"/>
              <a:t/>
            </a:r>
            <a:br>
              <a:rPr lang="en-US" dirty="0" smtClean="0"/>
            </a:br>
            <a:endParaRPr lang="en-US" dirty="0"/>
          </a:p>
          <a:p>
            <a:r>
              <a:rPr lang="en-US" dirty="0"/>
              <a:t>Web-based Question </a:t>
            </a:r>
            <a:r>
              <a:rPr lang="en-US" dirty="0" smtClean="0"/>
              <a:t>Answering</a:t>
            </a:r>
            <a:br>
              <a:rPr lang="en-US" dirty="0" smtClean="0"/>
            </a:br>
            <a:r>
              <a:rPr lang="en-US" dirty="0" smtClean="0"/>
              <a:t/>
            </a:r>
            <a:br>
              <a:rPr lang="en-US" dirty="0" smtClean="0"/>
            </a:br>
            <a:endParaRPr lang="en-US" dirty="0" smtClean="0"/>
          </a:p>
          <a:p>
            <a:r>
              <a:rPr lang="en-US" dirty="0" smtClean="0"/>
              <a:t>Information Retrieval (briefly</a:t>
            </a:r>
            <a:r>
              <a:rPr lang="en-US" dirty="0" smtClean="0"/>
              <a:t>)</a:t>
            </a:r>
            <a:endParaRPr lang="en-US" dirty="0" smtClean="0"/>
          </a:p>
        </p:txBody>
      </p:sp>
      <p:sp>
        <p:nvSpPr>
          <p:cNvPr id="1452034" name="Rectangle 1026"/>
          <p:cNvSpPr>
            <a:spLocks noGrp="1" noChangeArrowheads="1"/>
          </p:cNvSpPr>
          <p:nvPr>
            <p:ph type="title"/>
          </p:nvPr>
        </p:nvSpPr>
        <p:spPr/>
        <p:txBody>
          <a:bodyPr/>
          <a:lstStyle/>
          <a:p>
            <a:r>
              <a:rPr lang="en-US"/>
              <a:t>Today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02" name="Rectangle 2"/>
          <p:cNvSpPr>
            <a:spLocks noGrp="1" noChangeArrowheads="1"/>
          </p:cNvSpPr>
          <p:nvPr>
            <p:ph type="title"/>
          </p:nvPr>
        </p:nvSpPr>
        <p:spPr>
          <a:xfrm>
            <a:off x="465138" y="293688"/>
            <a:ext cx="7772400" cy="1143000"/>
          </a:xfrm>
        </p:spPr>
        <p:txBody>
          <a:bodyPr/>
          <a:lstStyle/>
          <a:p>
            <a:r>
              <a:rPr lang="en-US"/>
              <a:t>Answer Extraction</a:t>
            </a:r>
          </a:p>
        </p:txBody>
      </p:sp>
      <p:sp>
        <p:nvSpPr>
          <p:cNvPr id="1433603" name="Text Box 3"/>
          <p:cNvSpPr txBox="1">
            <a:spLocks noChangeArrowheads="1"/>
          </p:cNvSpPr>
          <p:nvPr/>
        </p:nvSpPr>
        <p:spPr bwMode="auto">
          <a:xfrm>
            <a:off x="1568450" y="3048000"/>
            <a:ext cx="1262063"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Question</a:t>
            </a:r>
          </a:p>
          <a:p>
            <a:r>
              <a:rPr lang="en-US" sz="1800">
                <a:latin typeface="Tahoma" pitchFamily="80" charset="0"/>
              </a:rPr>
              <a:t>Processing</a:t>
            </a:r>
          </a:p>
        </p:txBody>
      </p:sp>
      <p:sp>
        <p:nvSpPr>
          <p:cNvPr id="1433604" name="Text Box 4"/>
          <p:cNvSpPr txBox="1">
            <a:spLocks noChangeArrowheads="1"/>
          </p:cNvSpPr>
          <p:nvPr/>
        </p:nvSpPr>
        <p:spPr bwMode="auto">
          <a:xfrm>
            <a:off x="3870325" y="3046413"/>
            <a:ext cx="1073150"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Passage</a:t>
            </a:r>
          </a:p>
          <a:p>
            <a:r>
              <a:rPr lang="en-US" sz="1800">
                <a:latin typeface="Tahoma" pitchFamily="80" charset="0"/>
              </a:rPr>
              <a:t>Retrieval</a:t>
            </a:r>
          </a:p>
        </p:txBody>
      </p:sp>
      <p:sp>
        <p:nvSpPr>
          <p:cNvPr id="1433605" name="Text Box 5"/>
          <p:cNvSpPr txBox="1">
            <a:spLocks noChangeArrowheads="1"/>
          </p:cNvSpPr>
          <p:nvPr/>
        </p:nvSpPr>
        <p:spPr bwMode="auto">
          <a:xfrm>
            <a:off x="6003925" y="3046413"/>
            <a:ext cx="1200150" cy="650875"/>
          </a:xfrm>
          <a:prstGeom prst="rect">
            <a:avLst/>
          </a:prstGeom>
          <a:solidFill>
            <a:schemeClr val="hlink"/>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Answer</a:t>
            </a:r>
          </a:p>
          <a:p>
            <a:r>
              <a:rPr lang="en-US" sz="1800">
                <a:latin typeface="Tahoma" pitchFamily="80" charset="0"/>
              </a:rPr>
              <a:t>Extraction</a:t>
            </a:r>
          </a:p>
        </p:txBody>
      </p:sp>
      <p:sp>
        <p:nvSpPr>
          <p:cNvPr id="1433606" name="Text Box 6"/>
          <p:cNvSpPr txBox="1">
            <a:spLocks noChangeArrowheads="1"/>
          </p:cNvSpPr>
          <p:nvPr/>
        </p:nvSpPr>
        <p:spPr bwMode="auto">
          <a:xfrm>
            <a:off x="2254250" y="4192588"/>
            <a:ext cx="1082675" cy="376237"/>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WordNet</a:t>
            </a:r>
          </a:p>
        </p:txBody>
      </p:sp>
      <p:sp>
        <p:nvSpPr>
          <p:cNvPr id="1433607" name="Text Box 7"/>
          <p:cNvSpPr txBox="1">
            <a:spLocks noChangeArrowheads="1"/>
          </p:cNvSpPr>
          <p:nvPr/>
        </p:nvSpPr>
        <p:spPr bwMode="auto">
          <a:xfrm>
            <a:off x="2254250" y="5106988"/>
            <a:ext cx="615950" cy="376237"/>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NER</a:t>
            </a:r>
          </a:p>
        </p:txBody>
      </p:sp>
      <p:sp>
        <p:nvSpPr>
          <p:cNvPr id="1433608" name="Text Box 8"/>
          <p:cNvSpPr txBox="1">
            <a:spLocks noChangeArrowheads="1"/>
          </p:cNvSpPr>
          <p:nvPr/>
        </p:nvSpPr>
        <p:spPr bwMode="auto">
          <a:xfrm>
            <a:off x="2254250" y="4649788"/>
            <a:ext cx="827088" cy="376237"/>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Parser</a:t>
            </a:r>
          </a:p>
        </p:txBody>
      </p:sp>
      <p:sp>
        <p:nvSpPr>
          <p:cNvPr id="1433609" name="Freeform 9"/>
          <p:cNvSpPr>
            <a:spLocks/>
          </p:cNvSpPr>
          <p:nvPr/>
        </p:nvSpPr>
        <p:spPr bwMode="auto">
          <a:xfrm>
            <a:off x="2178050" y="3811588"/>
            <a:ext cx="76200" cy="609600"/>
          </a:xfrm>
          <a:custGeom>
            <a:avLst/>
            <a:gdLst/>
            <a:ahLst/>
            <a:cxnLst>
              <a:cxn ang="0">
                <a:pos x="48" y="384"/>
              </a:cxn>
              <a:cxn ang="0">
                <a:pos x="0" y="384"/>
              </a:cxn>
              <a:cxn ang="0">
                <a:pos x="0" y="0"/>
              </a:cxn>
            </a:cxnLst>
            <a:rect l="0" t="0" r="r" b="b"/>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33610" name="Freeform 10"/>
          <p:cNvSpPr>
            <a:spLocks/>
          </p:cNvSpPr>
          <p:nvPr/>
        </p:nvSpPr>
        <p:spPr bwMode="auto">
          <a:xfrm>
            <a:off x="2025650" y="3811588"/>
            <a:ext cx="228600" cy="990600"/>
          </a:xfrm>
          <a:custGeom>
            <a:avLst/>
            <a:gdLst/>
            <a:ahLst/>
            <a:cxnLst>
              <a:cxn ang="0">
                <a:pos x="144" y="624"/>
              </a:cxn>
              <a:cxn ang="0">
                <a:pos x="0" y="624"/>
              </a:cxn>
              <a:cxn ang="0">
                <a:pos x="0" y="0"/>
              </a:cxn>
            </a:cxnLst>
            <a:rect l="0" t="0" r="r" b="b"/>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33611" name="Freeform 11"/>
          <p:cNvSpPr>
            <a:spLocks/>
          </p:cNvSpPr>
          <p:nvPr/>
        </p:nvSpPr>
        <p:spPr bwMode="auto">
          <a:xfrm>
            <a:off x="1873250" y="3811588"/>
            <a:ext cx="381000" cy="1447800"/>
          </a:xfrm>
          <a:custGeom>
            <a:avLst/>
            <a:gdLst/>
            <a:ahLst/>
            <a:cxnLst>
              <a:cxn ang="0">
                <a:pos x="240" y="912"/>
              </a:cxn>
              <a:cxn ang="0">
                <a:pos x="0" y="912"/>
              </a:cxn>
              <a:cxn ang="0">
                <a:pos x="0" y="0"/>
              </a:cxn>
            </a:cxnLst>
            <a:rect l="0" t="0" r="r" b="b"/>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33612" name="Text Box 12"/>
          <p:cNvSpPr txBox="1">
            <a:spLocks noChangeArrowheads="1"/>
          </p:cNvSpPr>
          <p:nvPr/>
        </p:nvSpPr>
        <p:spPr bwMode="auto">
          <a:xfrm>
            <a:off x="6613525" y="4191000"/>
            <a:ext cx="1082675" cy="376238"/>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WordNet</a:t>
            </a:r>
          </a:p>
        </p:txBody>
      </p:sp>
      <p:sp>
        <p:nvSpPr>
          <p:cNvPr id="1433613" name="Text Box 13"/>
          <p:cNvSpPr txBox="1">
            <a:spLocks noChangeArrowheads="1"/>
          </p:cNvSpPr>
          <p:nvPr/>
        </p:nvSpPr>
        <p:spPr bwMode="auto">
          <a:xfrm>
            <a:off x="6613525" y="5105400"/>
            <a:ext cx="615950" cy="376238"/>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NER</a:t>
            </a:r>
          </a:p>
        </p:txBody>
      </p:sp>
      <p:sp>
        <p:nvSpPr>
          <p:cNvPr id="1433614" name="Text Box 14"/>
          <p:cNvSpPr txBox="1">
            <a:spLocks noChangeArrowheads="1"/>
          </p:cNvSpPr>
          <p:nvPr/>
        </p:nvSpPr>
        <p:spPr bwMode="auto">
          <a:xfrm>
            <a:off x="6613525" y="4648200"/>
            <a:ext cx="827088" cy="376238"/>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Parser</a:t>
            </a:r>
          </a:p>
        </p:txBody>
      </p:sp>
      <p:sp>
        <p:nvSpPr>
          <p:cNvPr id="1433615" name="Freeform 15"/>
          <p:cNvSpPr>
            <a:spLocks/>
          </p:cNvSpPr>
          <p:nvPr/>
        </p:nvSpPr>
        <p:spPr bwMode="auto">
          <a:xfrm>
            <a:off x="6537325" y="3810000"/>
            <a:ext cx="76200" cy="609600"/>
          </a:xfrm>
          <a:custGeom>
            <a:avLst/>
            <a:gdLst/>
            <a:ahLst/>
            <a:cxnLst>
              <a:cxn ang="0">
                <a:pos x="48" y="384"/>
              </a:cxn>
              <a:cxn ang="0">
                <a:pos x="0" y="384"/>
              </a:cxn>
              <a:cxn ang="0">
                <a:pos x="0" y="0"/>
              </a:cxn>
            </a:cxnLst>
            <a:rect l="0" t="0" r="r" b="b"/>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33616" name="Freeform 16"/>
          <p:cNvSpPr>
            <a:spLocks/>
          </p:cNvSpPr>
          <p:nvPr/>
        </p:nvSpPr>
        <p:spPr bwMode="auto">
          <a:xfrm>
            <a:off x="6384925" y="3810000"/>
            <a:ext cx="228600" cy="990600"/>
          </a:xfrm>
          <a:custGeom>
            <a:avLst/>
            <a:gdLst/>
            <a:ahLst/>
            <a:cxnLst>
              <a:cxn ang="0">
                <a:pos x="144" y="624"/>
              </a:cxn>
              <a:cxn ang="0">
                <a:pos x="0" y="624"/>
              </a:cxn>
              <a:cxn ang="0">
                <a:pos x="0" y="0"/>
              </a:cxn>
            </a:cxnLst>
            <a:rect l="0" t="0" r="r" b="b"/>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33617" name="Freeform 17"/>
          <p:cNvSpPr>
            <a:spLocks/>
          </p:cNvSpPr>
          <p:nvPr/>
        </p:nvSpPr>
        <p:spPr bwMode="auto">
          <a:xfrm>
            <a:off x="6232525" y="3810000"/>
            <a:ext cx="381000" cy="1447800"/>
          </a:xfrm>
          <a:custGeom>
            <a:avLst/>
            <a:gdLst/>
            <a:ahLst/>
            <a:cxnLst>
              <a:cxn ang="0">
                <a:pos x="240" y="912"/>
              </a:cxn>
              <a:cxn ang="0">
                <a:pos x="0" y="912"/>
              </a:cxn>
              <a:cxn ang="0">
                <a:pos x="0" y="0"/>
              </a:cxn>
            </a:cxnLst>
            <a:rect l="0" t="0" r="r" b="b"/>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33618" name="Text Box 18"/>
          <p:cNvSpPr txBox="1">
            <a:spLocks noChangeArrowheads="1"/>
          </p:cNvSpPr>
          <p:nvPr/>
        </p:nvSpPr>
        <p:spPr bwMode="auto">
          <a:xfrm>
            <a:off x="3870325" y="4343400"/>
            <a:ext cx="1222375"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Document</a:t>
            </a:r>
          </a:p>
          <a:p>
            <a:r>
              <a:rPr lang="en-US" sz="1800">
                <a:latin typeface="Tahoma" pitchFamily="80" charset="0"/>
              </a:rPr>
              <a:t>Retrieval</a:t>
            </a:r>
          </a:p>
        </p:txBody>
      </p:sp>
      <p:grpSp>
        <p:nvGrpSpPr>
          <p:cNvPr id="1433619" name="Group 19"/>
          <p:cNvGrpSpPr>
            <a:grpSpLocks/>
          </p:cNvGrpSpPr>
          <p:nvPr/>
        </p:nvGrpSpPr>
        <p:grpSpPr bwMode="auto">
          <a:xfrm>
            <a:off x="4098925" y="5410200"/>
            <a:ext cx="838200" cy="838200"/>
            <a:chOff x="2352" y="3456"/>
            <a:chExt cx="528" cy="528"/>
          </a:xfrm>
        </p:grpSpPr>
        <p:sp>
          <p:nvSpPr>
            <p:cNvPr id="1433620" name="Oval 20"/>
            <p:cNvSpPr>
              <a:spLocks noChangeArrowheads="1"/>
            </p:cNvSpPr>
            <p:nvPr/>
          </p:nvSpPr>
          <p:spPr bwMode="auto">
            <a:xfrm>
              <a:off x="2352" y="3456"/>
              <a:ext cx="528" cy="144"/>
            </a:xfrm>
            <a:prstGeom prst="ellipse">
              <a:avLst/>
            </a:prstGeom>
            <a:solidFill>
              <a:schemeClr val="bg1"/>
            </a:solidFill>
            <a:ln w="9525">
              <a:solidFill>
                <a:schemeClr val="tx1"/>
              </a:solidFill>
              <a:miter lim="800000"/>
              <a:headEnd/>
              <a:tailEnd/>
            </a:ln>
            <a:effectLst/>
          </p:spPr>
          <p:txBody>
            <a:bodyPr wrap="none" anchor="ctr"/>
            <a:lstStyle/>
            <a:p>
              <a:endParaRPr lang="en-US"/>
            </a:p>
          </p:txBody>
        </p:sp>
        <p:sp>
          <p:nvSpPr>
            <p:cNvPr id="1433621" name="Oval 21"/>
            <p:cNvSpPr>
              <a:spLocks noChangeArrowheads="1"/>
            </p:cNvSpPr>
            <p:nvPr/>
          </p:nvSpPr>
          <p:spPr bwMode="auto">
            <a:xfrm>
              <a:off x="2352" y="3840"/>
              <a:ext cx="528" cy="144"/>
            </a:xfrm>
            <a:prstGeom prst="ellipse">
              <a:avLst/>
            </a:prstGeom>
            <a:solidFill>
              <a:schemeClr val="bg1"/>
            </a:solidFill>
            <a:ln w="9525">
              <a:solidFill>
                <a:schemeClr val="tx1"/>
              </a:solidFill>
              <a:miter lim="800000"/>
              <a:headEnd/>
              <a:tailEnd/>
            </a:ln>
            <a:effectLst/>
          </p:spPr>
          <p:txBody>
            <a:bodyPr wrap="none" anchor="ctr"/>
            <a:lstStyle/>
            <a:p>
              <a:pPr algn="ctr"/>
              <a:endParaRPr lang="es-ES_tradnl" sz="2400">
                <a:latin typeface="Tahoma" pitchFamily="80" charset="0"/>
              </a:endParaRPr>
            </a:p>
          </p:txBody>
        </p:sp>
        <p:sp>
          <p:nvSpPr>
            <p:cNvPr id="1433622" name="Line 22"/>
            <p:cNvSpPr>
              <a:spLocks noChangeShapeType="1"/>
            </p:cNvSpPr>
            <p:nvPr/>
          </p:nvSpPr>
          <p:spPr bwMode="auto">
            <a:xfrm>
              <a:off x="2352" y="3552"/>
              <a:ext cx="0" cy="336"/>
            </a:xfrm>
            <a:prstGeom prst="line">
              <a:avLst/>
            </a:prstGeom>
            <a:noFill/>
            <a:ln w="9525">
              <a:solidFill>
                <a:schemeClr val="tx1"/>
              </a:solidFill>
              <a:miter lim="800000"/>
              <a:headEnd/>
              <a:tailEnd/>
            </a:ln>
            <a:effectLst/>
          </p:spPr>
          <p:txBody>
            <a:bodyPr wrap="none"/>
            <a:lstStyle/>
            <a:p>
              <a:endParaRPr lang="en-US"/>
            </a:p>
          </p:txBody>
        </p:sp>
        <p:sp>
          <p:nvSpPr>
            <p:cNvPr id="1433623" name="Line 23"/>
            <p:cNvSpPr>
              <a:spLocks noChangeShapeType="1"/>
            </p:cNvSpPr>
            <p:nvPr/>
          </p:nvSpPr>
          <p:spPr bwMode="auto">
            <a:xfrm>
              <a:off x="2880" y="3552"/>
              <a:ext cx="0" cy="336"/>
            </a:xfrm>
            <a:prstGeom prst="line">
              <a:avLst/>
            </a:prstGeom>
            <a:noFill/>
            <a:ln w="9525">
              <a:solidFill>
                <a:schemeClr val="tx1"/>
              </a:solidFill>
              <a:miter lim="800000"/>
              <a:headEnd/>
              <a:tailEnd/>
            </a:ln>
            <a:effectLst/>
          </p:spPr>
          <p:txBody>
            <a:bodyPr wrap="none"/>
            <a:lstStyle/>
            <a:p>
              <a:endParaRPr lang="en-US"/>
            </a:p>
          </p:txBody>
        </p:sp>
      </p:grpSp>
      <p:sp>
        <p:nvSpPr>
          <p:cNvPr id="1433624" name="Line 24"/>
          <p:cNvSpPr>
            <a:spLocks noChangeShapeType="1"/>
          </p:cNvSpPr>
          <p:nvPr/>
        </p:nvSpPr>
        <p:spPr bwMode="auto">
          <a:xfrm>
            <a:off x="2955925" y="3505200"/>
            <a:ext cx="8382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1433625" name="Text Box 25"/>
          <p:cNvSpPr txBox="1">
            <a:spLocks noChangeArrowheads="1"/>
          </p:cNvSpPr>
          <p:nvPr/>
        </p:nvSpPr>
        <p:spPr bwMode="auto">
          <a:xfrm>
            <a:off x="2955925" y="3221038"/>
            <a:ext cx="833438" cy="274637"/>
          </a:xfrm>
          <a:prstGeom prst="rect">
            <a:avLst/>
          </a:prstGeom>
          <a:noFill/>
          <a:ln w="9525">
            <a:noFill/>
            <a:miter lim="800000"/>
            <a:headEnd/>
            <a:tailEnd/>
          </a:ln>
          <a:effectLst/>
        </p:spPr>
        <p:txBody>
          <a:bodyPr wrap="none">
            <a:spAutoFit/>
          </a:bodyPr>
          <a:lstStyle/>
          <a:p>
            <a:r>
              <a:rPr lang="en-US" sz="1200">
                <a:latin typeface="Tahoma" pitchFamily="80" charset="0"/>
              </a:rPr>
              <a:t>Keywords</a:t>
            </a:r>
          </a:p>
        </p:txBody>
      </p:sp>
      <p:sp>
        <p:nvSpPr>
          <p:cNvPr id="1433626" name="Line 26"/>
          <p:cNvSpPr>
            <a:spLocks noChangeShapeType="1"/>
          </p:cNvSpPr>
          <p:nvPr/>
        </p:nvSpPr>
        <p:spPr bwMode="auto">
          <a:xfrm>
            <a:off x="4479925" y="3886200"/>
            <a:ext cx="0" cy="38100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1433627" name="Line 27"/>
          <p:cNvSpPr>
            <a:spLocks noChangeShapeType="1"/>
          </p:cNvSpPr>
          <p:nvPr/>
        </p:nvSpPr>
        <p:spPr bwMode="auto">
          <a:xfrm>
            <a:off x="4479925" y="5105400"/>
            <a:ext cx="0" cy="45720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1433628" name="Line 28"/>
          <p:cNvSpPr>
            <a:spLocks noChangeShapeType="1"/>
          </p:cNvSpPr>
          <p:nvPr/>
        </p:nvSpPr>
        <p:spPr bwMode="auto">
          <a:xfrm>
            <a:off x="5089525" y="3505200"/>
            <a:ext cx="8382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1433629" name="Text Box 29"/>
          <p:cNvSpPr txBox="1">
            <a:spLocks noChangeArrowheads="1"/>
          </p:cNvSpPr>
          <p:nvPr/>
        </p:nvSpPr>
        <p:spPr bwMode="auto">
          <a:xfrm>
            <a:off x="5018088" y="3200400"/>
            <a:ext cx="796925" cy="274638"/>
          </a:xfrm>
          <a:prstGeom prst="rect">
            <a:avLst/>
          </a:prstGeom>
          <a:noFill/>
          <a:ln w="9525">
            <a:noFill/>
            <a:miter lim="800000"/>
            <a:headEnd/>
            <a:tailEnd/>
          </a:ln>
          <a:effectLst/>
        </p:spPr>
        <p:txBody>
          <a:bodyPr wrap="none">
            <a:spAutoFit/>
          </a:bodyPr>
          <a:lstStyle/>
          <a:p>
            <a:r>
              <a:rPr lang="en-US" sz="1200">
                <a:latin typeface="Tahoma" pitchFamily="80" charset="0"/>
              </a:rPr>
              <a:t>Passages</a:t>
            </a:r>
          </a:p>
        </p:txBody>
      </p:sp>
      <p:sp>
        <p:nvSpPr>
          <p:cNvPr id="1433630" name="Freeform 30"/>
          <p:cNvSpPr>
            <a:spLocks/>
          </p:cNvSpPr>
          <p:nvPr/>
        </p:nvSpPr>
        <p:spPr bwMode="auto">
          <a:xfrm>
            <a:off x="2955925" y="2971800"/>
            <a:ext cx="2971800" cy="228600"/>
          </a:xfrm>
          <a:custGeom>
            <a:avLst/>
            <a:gdLst/>
            <a:ahLst/>
            <a:cxnLst>
              <a:cxn ang="0">
                <a:pos x="0" y="144"/>
              </a:cxn>
              <a:cxn ang="0">
                <a:pos x="192" y="144"/>
              </a:cxn>
              <a:cxn ang="0">
                <a:pos x="192" y="0"/>
              </a:cxn>
              <a:cxn ang="0">
                <a:pos x="1488" y="0"/>
              </a:cxn>
              <a:cxn ang="0">
                <a:pos x="1488" y="96"/>
              </a:cxn>
              <a:cxn ang="0">
                <a:pos x="1488" y="144"/>
              </a:cxn>
              <a:cxn ang="0">
                <a:pos x="1872" y="144"/>
              </a:cxn>
            </a:cxnLst>
            <a:rect l="0" t="0" r="r" b="b"/>
            <a:pathLst>
              <a:path w="1872" h="144">
                <a:moveTo>
                  <a:pt x="0" y="144"/>
                </a:moveTo>
                <a:lnTo>
                  <a:pt x="192" y="144"/>
                </a:lnTo>
                <a:lnTo>
                  <a:pt x="192" y="0"/>
                </a:lnTo>
                <a:lnTo>
                  <a:pt x="1488" y="0"/>
                </a:lnTo>
                <a:lnTo>
                  <a:pt x="1488" y="96"/>
                </a:lnTo>
                <a:lnTo>
                  <a:pt x="1488" y="144"/>
                </a:lnTo>
                <a:lnTo>
                  <a:pt x="1872" y="144"/>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33631" name="Text Box 31"/>
          <p:cNvSpPr txBox="1">
            <a:spLocks noChangeArrowheads="1"/>
          </p:cNvSpPr>
          <p:nvPr/>
        </p:nvSpPr>
        <p:spPr bwMode="auto">
          <a:xfrm>
            <a:off x="3276600" y="2697163"/>
            <a:ext cx="1508125" cy="274637"/>
          </a:xfrm>
          <a:prstGeom prst="rect">
            <a:avLst/>
          </a:prstGeom>
          <a:noFill/>
          <a:ln w="9525">
            <a:noFill/>
            <a:miter lim="800000"/>
            <a:headEnd/>
            <a:tailEnd/>
          </a:ln>
          <a:effectLst/>
        </p:spPr>
        <p:txBody>
          <a:bodyPr wrap="none">
            <a:spAutoFit/>
          </a:bodyPr>
          <a:lstStyle/>
          <a:p>
            <a:r>
              <a:rPr lang="en-US" sz="1200">
                <a:latin typeface="Tahoma" pitchFamily="80" charset="0"/>
              </a:rPr>
              <a:t>Question Semantics</a:t>
            </a:r>
          </a:p>
        </p:txBody>
      </p:sp>
      <p:grpSp>
        <p:nvGrpSpPr>
          <p:cNvPr id="1433632" name="Group 32"/>
          <p:cNvGrpSpPr>
            <a:grpSpLocks/>
          </p:cNvGrpSpPr>
          <p:nvPr/>
        </p:nvGrpSpPr>
        <p:grpSpPr bwMode="auto">
          <a:xfrm>
            <a:off x="304800" y="1981200"/>
            <a:ext cx="3703638" cy="1066800"/>
            <a:chOff x="192" y="1248"/>
            <a:chExt cx="2333" cy="672"/>
          </a:xfrm>
        </p:grpSpPr>
        <p:sp>
          <p:nvSpPr>
            <p:cNvPr id="1433633" name="Text Box 33"/>
            <p:cNvSpPr txBox="1">
              <a:spLocks noChangeArrowheads="1"/>
            </p:cNvSpPr>
            <p:nvPr/>
          </p:nvSpPr>
          <p:spPr bwMode="auto">
            <a:xfrm>
              <a:off x="192" y="1248"/>
              <a:ext cx="2333" cy="372"/>
            </a:xfrm>
            <a:prstGeom prst="rect">
              <a:avLst/>
            </a:prstGeom>
            <a:noFill/>
            <a:ln w="9525">
              <a:solidFill>
                <a:schemeClr val="hlink"/>
              </a:solidFill>
              <a:miter lim="800000"/>
              <a:headEnd/>
              <a:tailEnd/>
            </a:ln>
            <a:effectLst/>
          </p:spPr>
          <p:txBody>
            <a:bodyPr wrap="none">
              <a:spAutoFit/>
            </a:bodyPr>
            <a:lstStyle/>
            <a:p>
              <a:r>
                <a:rPr lang="en-US">
                  <a:latin typeface="Tahoma" pitchFamily="80" charset="0"/>
                </a:rPr>
                <a:t>Captures the semantics of the question</a:t>
              </a:r>
            </a:p>
            <a:p>
              <a:r>
                <a:rPr lang="en-US">
                  <a:latin typeface="Tahoma" pitchFamily="80" charset="0"/>
                </a:rPr>
                <a:t>Selects keywords for PR</a:t>
              </a:r>
              <a:endParaRPr lang="en-US" sz="2400">
                <a:latin typeface="Tahoma" pitchFamily="80" charset="0"/>
              </a:endParaRPr>
            </a:p>
          </p:txBody>
        </p:sp>
        <p:sp>
          <p:nvSpPr>
            <p:cNvPr id="1433634" name="Line 34"/>
            <p:cNvSpPr>
              <a:spLocks noChangeShapeType="1"/>
            </p:cNvSpPr>
            <p:nvPr/>
          </p:nvSpPr>
          <p:spPr bwMode="auto">
            <a:xfrm flipH="1">
              <a:off x="1584" y="1632"/>
              <a:ext cx="144" cy="288"/>
            </a:xfrm>
            <a:prstGeom prst="line">
              <a:avLst/>
            </a:prstGeom>
            <a:noFill/>
            <a:ln w="9525">
              <a:solidFill>
                <a:schemeClr val="hlink"/>
              </a:solidFill>
              <a:miter lim="800000"/>
              <a:headEnd/>
              <a:tailEnd/>
            </a:ln>
            <a:effectLst/>
          </p:spPr>
          <p:txBody>
            <a:bodyPr wrap="none"/>
            <a:lstStyle/>
            <a:p>
              <a:endParaRPr lang="en-US"/>
            </a:p>
          </p:txBody>
        </p:sp>
      </p:grpSp>
      <p:grpSp>
        <p:nvGrpSpPr>
          <p:cNvPr id="1433635" name="Group 35"/>
          <p:cNvGrpSpPr>
            <a:grpSpLocks/>
          </p:cNvGrpSpPr>
          <p:nvPr/>
        </p:nvGrpSpPr>
        <p:grpSpPr bwMode="auto">
          <a:xfrm>
            <a:off x="2895600" y="1219200"/>
            <a:ext cx="2828925" cy="1828800"/>
            <a:chOff x="1824" y="768"/>
            <a:chExt cx="1782" cy="1152"/>
          </a:xfrm>
        </p:grpSpPr>
        <p:sp>
          <p:nvSpPr>
            <p:cNvPr id="1433636" name="Text Box 36"/>
            <p:cNvSpPr txBox="1">
              <a:spLocks noChangeArrowheads="1"/>
            </p:cNvSpPr>
            <p:nvPr/>
          </p:nvSpPr>
          <p:spPr bwMode="auto">
            <a:xfrm>
              <a:off x="1824" y="768"/>
              <a:ext cx="1782" cy="372"/>
            </a:xfrm>
            <a:prstGeom prst="rect">
              <a:avLst/>
            </a:prstGeom>
            <a:noFill/>
            <a:ln w="9525">
              <a:solidFill>
                <a:schemeClr val="hlink"/>
              </a:solidFill>
              <a:miter lim="800000"/>
              <a:headEnd/>
              <a:tailEnd/>
            </a:ln>
            <a:effectLst/>
          </p:spPr>
          <p:txBody>
            <a:bodyPr wrap="none">
              <a:spAutoFit/>
            </a:bodyPr>
            <a:lstStyle/>
            <a:p>
              <a:r>
                <a:rPr lang="en-US">
                  <a:latin typeface="Tahoma" pitchFamily="80" charset="0"/>
                </a:rPr>
                <a:t>Extracts and ranks passages</a:t>
              </a:r>
            </a:p>
            <a:p>
              <a:r>
                <a:rPr lang="en-US">
                  <a:latin typeface="Tahoma" pitchFamily="80" charset="0"/>
                </a:rPr>
                <a:t>using surface-text techniques</a:t>
              </a:r>
              <a:endParaRPr lang="en-US" sz="2400">
                <a:latin typeface="Tahoma" pitchFamily="80" charset="0"/>
              </a:endParaRPr>
            </a:p>
          </p:txBody>
        </p:sp>
        <p:sp>
          <p:nvSpPr>
            <p:cNvPr id="1433637" name="Line 37"/>
            <p:cNvSpPr>
              <a:spLocks noChangeShapeType="1"/>
            </p:cNvSpPr>
            <p:nvPr/>
          </p:nvSpPr>
          <p:spPr bwMode="auto">
            <a:xfrm flipH="1">
              <a:off x="2928" y="1152"/>
              <a:ext cx="336" cy="768"/>
            </a:xfrm>
            <a:prstGeom prst="line">
              <a:avLst/>
            </a:prstGeom>
            <a:noFill/>
            <a:ln w="9525">
              <a:solidFill>
                <a:schemeClr val="hlink"/>
              </a:solidFill>
              <a:miter lim="800000"/>
              <a:headEnd/>
              <a:tailEnd/>
            </a:ln>
            <a:effectLst/>
          </p:spPr>
          <p:txBody>
            <a:bodyPr wrap="none"/>
            <a:lstStyle/>
            <a:p>
              <a:endParaRPr lang="en-US"/>
            </a:p>
          </p:txBody>
        </p:sp>
      </p:grpSp>
      <p:grpSp>
        <p:nvGrpSpPr>
          <p:cNvPr id="1433638" name="Group 38"/>
          <p:cNvGrpSpPr>
            <a:grpSpLocks/>
          </p:cNvGrpSpPr>
          <p:nvPr/>
        </p:nvGrpSpPr>
        <p:grpSpPr bwMode="auto">
          <a:xfrm>
            <a:off x="5410200" y="2057400"/>
            <a:ext cx="2649538" cy="990600"/>
            <a:chOff x="3408" y="1296"/>
            <a:chExt cx="1669" cy="624"/>
          </a:xfrm>
        </p:grpSpPr>
        <p:sp>
          <p:nvSpPr>
            <p:cNvPr id="1433639" name="Text Box 39"/>
            <p:cNvSpPr txBox="1">
              <a:spLocks noChangeArrowheads="1"/>
            </p:cNvSpPr>
            <p:nvPr/>
          </p:nvSpPr>
          <p:spPr bwMode="auto">
            <a:xfrm>
              <a:off x="3408" y="1296"/>
              <a:ext cx="1669" cy="372"/>
            </a:xfrm>
            <a:prstGeom prst="rect">
              <a:avLst/>
            </a:prstGeom>
            <a:noFill/>
            <a:ln w="9525">
              <a:solidFill>
                <a:schemeClr val="hlink"/>
              </a:solidFill>
              <a:miter lim="800000"/>
              <a:headEnd/>
              <a:tailEnd/>
            </a:ln>
            <a:effectLst/>
          </p:spPr>
          <p:txBody>
            <a:bodyPr wrap="none">
              <a:spAutoFit/>
            </a:bodyPr>
            <a:lstStyle/>
            <a:p>
              <a:r>
                <a:rPr lang="en-US">
                  <a:latin typeface="Tahoma" pitchFamily="80" charset="0"/>
                </a:rPr>
                <a:t>Extracts and ranks answers</a:t>
              </a:r>
            </a:p>
            <a:p>
              <a:r>
                <a:rPr lang="en-US">
                  <a:latin typeface="Tahoma" pitchFamily="80" charset="0"/>
                </a:rPr>
                <a:t>using NL techniques</a:t>
              </a:r>
              <a:endParaRPr lang="en-US" sz="2400">
                <a:latin typeface="Tahoma" pitchFamily="80" charset="0"/>
              </a:endParaRPr>
            </a:p>
          </p:txBody>
        </p:sp>
        <p:sp>
          <p:nvSpPr>
            <p:cNvPr id="1433640" name="Line 40"/>
            <p:cNvSpPr>
              <a:spLocks noChangeShapeType="1"/>
            </p:cNvSpPr>
            <p:nvPr/>
          </p:nvSpPr>
          <p:spPr bwMode="auto">
            <a:xfrm flipH="1">
              <a:off x="4224" y="1680"/>
              <a:ext cx="96" cy="240"/>
            </a:xfrm>
            <a:prstGeom prst="line">
              <a:avLst/>
            </a:prstGeom>
            <a:noFill/>
            <a:ln w="9525">
              <a:solidFill>
                <a:schemeClr val="hlink"/>
              </a:solidFill>
              <a:miter lim="800000"/>
              <a:headEnd/>
              <a:tailEnd/>
            </a:ln>
            <a:effectLst/>
          </p:spPr>
          <p:txBody>
            <a:bodyPr wrap="none"/>
            <a:lstStyle/>
            <a:p>
              <a:endParaRPr lang="en-US"/>
            </a:p>
          </p:txBody>
        </p:sp>
      </p:grpSp>
      <p:sp>
        <p:nvSpPr>
          <p:cNvPr id="1433641" name="AutoShape 41"/>
          <p:cNvSpPr>
            <a:spLocks noChangeArrowheads="1"/>
          </p:cNvSpPr>
          <p:nvPr/>
        </p:nvSpPr>
        <p:spPr bwMode="auto">
          <a:xfrm>
            <a:off x="1066800" y="3200400"/>
            <a:ext cx="457200" cy="381000"/>
          </a:xfrm>
          <a:prstGeom prst="rightArrow">
            <a:avLst>
              <a:gd name="adj1" fmla="val 50000"/>
              <a:gd name="adj2" fmla="val 30000"/>
            </a:avLst>
          </a:prstGeom>
          <a:solidFill>
            <a:schemeClr val="bg1"/>
          </a:solidFill>
          <a:ln w="9525">
            <a:solidFill>
              <a:schemeClr val="tx1"/>
            </a:solidFill>
            <a:miter lim="800000"/>
            <a:headEnd/>
            <a:tailEnd/>
          </a:ln>
          <a:effectLst/>
        </p:spPr>
        <p:txBody>
          <a:bodyPr wrap="none" anchor="ctr"/>
          <a:lstStyle/>
          <a:p>
            <a:endParaRPr lang="en-US"/>
          </a:p>
        </p:txBody>
      </p:sp>
      <p:sp>
        <p:nvSpPr>
          <p:cNvPr id="1433642" name="AutoShape 42"/>
          <p:cNvSpPr>
            <a:spLocks noChangeArrowheads="1"/>
          </p:cNvSpPr>
          <p:nvPr/>
        </p:nvSpPr>
        <p:spPr bwMode="auto">
          <a:xfrm>
            <a:off x="7315200" y="3200400"/>
            <a:ext cx="457200" cy="381000"/>
          </a:xfrm>
          <a:prstGeom prst="rightArrow">
            <a:avLst>
              <a:gd name="adj1" fmla="val 50000"/>
              <a:gd name="adj2" fmla="val 30000"/>
            </a:avLst>
          </a:prstGeom>
          <a:solidFill>
            <a:schemeClr val="bg1"/>
          </a:solidFill>
          <a:ln w="9525">
            <a:solidFill>
              <a:schemeClr val="tx1"/>
            </a:solidFill>
            <a:miter lim="800000"/>
            <a:headEnd/>
            <a:tailEnd/>
          </a:ln>
          <a:effectLst/>
        </p:spPr>
        <p:txBody>
          <a:bodyPr wrap="none" anchor="ctr"/>
          <a:lstStyle/>
          <a:p>
            <a:endParaRPr lang="en-US"/>
          </a:p>
        </p:txBody>
      </p:sp>
      <p:sp>
        <p:nvSpPr>
          <p:cNvPr id="1433643" name="Text Box 43"/>
          <p:cNvSpPr txBox="1">
            <a:spLocks noChangeArrowheads="1"/>
          </p:cNvSpPr>
          <p:nvPr/>
        </p:nvSpPr>
        <p:spPr bwMode="auto">
          <a:xfrm>
            <a:off x="482600" y="3048000"/>
            <a:ext cx="508000" cy="641350"/>
          </a:xfrm>
          <a:prstGeom prst="rect">
            <a:avLst/>
          </a:prstGeom>
          <a:noFill/>
          <a:ln w="9525">
            <a:noFill/>
            <a:miter lim="800000"/>
            <a:headEnd/>
            <a:tailEnd/>
          </a:ln>
          <a:effectLst/>
        </p:spPr>
        <p:txBody>
          <a:bodyPr wrap="none">
            <a:spAutoFit/>
          </a:bodyPr>
          <a:lstStyle/>
          <a:p>
            <a:r>
              <a:rPr lang="en-US" sz="3600">
                <a:latin typeface="Tahoma" pitchFamily="80" charset="0"/>
              </a:rPr>
              <a:t>Q</a:t>
            </a:r>
          </a:p>
        </p:txBody>
      </p:sp>
      <p:sp>
        <p:nvSpPr>
          <p:cNvPr id="1433644" name="Text Box 44"/>
          <p:cNvSpPr txBox="1">
            <a:spLocks noChangeArrowheads="1"/>
          </p:cNvSpPr>
          <p:nvPr/>
        </p:nvSpPr>
        <p:spPr bwMode="auto">
          <a:xfrm>
            <a:off x="7772400" y="3048000"/>
            <a:ext cx="458788" cy="641350"/>
          </a:xfrm>
          <a:prstGeom prst="rect">
            <a:avLst/>
          </a:prstGeom>
          <a:noFill/>
          <a:ln w="9525">
            <a:noFill/>
            <a:miter lim="800000"/>
            <a:headEnd/>
            <a:tailEnd/>
          </a:ln>
          <a:effectLst/>
        </p:spPr>
        <p:txBody>
          <a:bodyPr wrap="none">
            <a:spAutoFit/>
          </a:bodyPr>
          <a:lstStyle/>
          <a:p>
            <a:r>
              <a:rPr lang="en-US" sz="3600">
                <a:latin typeface="Tahoma" pitchFamily="80" charset="0"/>
              </a:rPr>
              <a:t>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26" name="Rectangle 2"/>
          <p:cNvSpPr>
            <a:spLocks noGrp="1" noChangeArrowheads="1"/>
          </p:cNvSpPr>
          <p:nvPr>
            <p:ph type="title"/>
          </p:nvPr>
        </p:nvSpPr>
        <p:spPr>
          <a:xfrm>
            <a:off x="1143000" y="0"/>
            <a:ext cx="7772400" cy="1066800"/>
          </a:xfrm>
        </p:spPr>
        <p:txBody>
          <a:bodyPr/>
          <a:lstStyle/>
          <a:p>
            <a:r>
              <a:rPr lang="en-US"/>
              <a:t>Ranking Candidate Answers</a:t>
            </a:r>
          </a:p>
        </p:txBody>
      </p:sp>
      <p:sp>
        <p:nvSpPr>
          <p:cNvPr id="1434627" name="Rectangle 3"/>
          <p:cNvSpPr>
            <a:spLocks noChangeArrowheads="1"/>
          </p:cNvSpPr>
          <p:nvPr/>
        </p:nvSpPr>
        <p:spPr bwMode="auto">
          <a:xfrm>
            <a:off x="914400" y="2286000"/>
            <a:ext cx="8107363" cy="3276600"/>
          </a:xfrm>
          <a:prstGeom prst="rect">
            <a:avLst/>
          </a:prstGeom>
          <a:noFill/>
          <a:ln w="9525">
            <a:noFill/>
            <a:miter lim="800000"/>
            <a:headEnd/>
            <a:tailEnd/>
          </a:ln>
        </p:spPr>
        <p:txBody>
          <a:bodyPr/>
          <a:lstStyle/>
          <a:p>
            <a:pPr marL="342900" indent="-342900" eaLnBrk="0" hangingPunct="0">
              <a:spcBef>
                <a:spcPct val="20000"/>
              </a:spcBef>
              <a:buClr>
                <a:schemeClr val="accent1"/>
              </a:buClr>
              <a:buSzPct val="70000"/>
              <a:buFont typeface="Monotype Sorts" pitchFamily="80" charset="2"/>
              <a:buChar char="n"/>
            </a:pPr>
            <a:r>
              <a:rPr kumimoji="1" lang="en-US" sz="2400">
                <a:latin typeface="Tahoma" pitchFamily="80" charset="0"/>
              </a:rPr>
              <a:t>Answer type: </a:t>
            </a:r>
            <a:r>
              <a:rPr kumimoji="1" lang="en-US" sz="2400">
                <a:solidFill>
                  <a:srgbClr val="006600"/>
                </a:solidFill>
                <a:latin typeface="Tahoma" pitchFamily="80" charset="0"/>
              </a:rPr>
              <a:t>Person</a:t>
            </a:r>
          </a:p>
          <a:p>
            <a:pPr marL="342900" indent="-342900" eaLnBrk="0" hangingPunct="0">
              <a:spcBef>
                <a:spcPct val="20000"/>
              </a:spcBef>
              <a:buClr>
                <a:schemeClr val="accent1"/>
              </a:buClr>
              <a:buSzPct val="70000"/>
              <a:buFont typeface="Monotype Sorts" pitchFamily="80" charset="2"/>
              <a:buChar char="n"/>
            </a:pPr>
            <a:r>
              <a:rPr kumimoji="1" lang="en-US" sz="2400">
                <a:latin typeface="Tahoma" pitchFamily="80" charset="0"/>
              </a:rPr>
              <a:t>Text passage: </a:t>
            </a:r>
          </a:p>
          <a:p>
            <a:pPr marL="742950" lvl="1" indent="-285750" eaLnBrk="0" hangingPunct="0">
              <a:spcBef>
                <a:spcPct val="20000"/>
              </a:spcBef>
              <a:buClr>
                <a:schemeClr val="accent1"/>
              </a:buClr>
              <a:buSzPct val="70000"/>
              <a:buFont typeface="Monotype Sorts" pitchFamily="80" charset="2"/>
              <a:buNone/>
            </a:pPr>
            <a:r>
              <a:rPr kumimoji="1" lang="en-US" sz="2000">
                <a:latin typeface="Tahoma" pitchFamily="80" charset="0"/>
              </a:rPr>
              <a:t>	“</a:t>
            </a:r>
            <a:r>
              <a:rPr kumimoji="1" lang="en-US" sz="2000">
                <a:solidFill>
                  <a:schemeClr val="accent2"/>
                </a:solidFill>
                <a:latin typeface="Tahoma" pitchFamily="80" charset="0"/>
              </a:rPr>
              <a:t>Among them was Christa McAuliffe, the first private citizen to fly in space. Karen Allen, best known for her starring role in “Raiders of the Lost Ark”, plays McAuliffe. Brian Kerwin is featured as shuttle pilot Mike</a:t>
            </a:r>
            <a:r>
              <a:rPr kumimoji="1" lang="en-US" sz="2000" u="sng">
                <a:solidFill>
                  <a:schemeClr val="accent2"/>
                </a:solidFill>
                <a:latin typeface="Tahoma" pitchFamily="80" charset="0"/>
              </a:rPr>
              <a:t> </a:t>
            </a:r>
            <a:r>
              <a:rPr kumimoji="1" lang="en-US" sz="2000">
                <a:solidFill>
                  <a:schemeClr val="accent2"/>
                </a:solidFill>
                <a:latin typeface="Tahoma" pitchFamily="80" charset="0"/>
              </a:rPr>
              <a:t>Smith...”</a:t>
            </a:r>
            <a:endParaRPr kumimoji="1" lang="en-US" sz="2400">
              <a:solidFill>
                <a:srgbClr val="006600"/>
              </a:solidFill>
              <a:latin typeface="Tahoma" pitchFamily="80" charset="0"/>
            </a:endParaRPr>
          </a:p>
        </p:txBody>
      </p:sp>
      <p:sp>
        <p:nvSpPr>
          <p:cNvPr id="1434628" name="Text Box 4"/>
          <p:cNvSpPr txBox="1">
            <a:spLocks noChangeArrowheads="1"/>
          </p:cNvSpPr>
          <p:nvPr/>
        </p:nvSpPr>
        <p:spPr bwMode="auto">
          <a:xfrm>
            <a:off x="1219200" y="1436688"/>
            <a:ext cx="5910263" cy="406400"/>
          </a:xfrm>
          <a:prstGeom prst="rect">
            <a:avLst/>
          </a:prstGeom>
          <a:noFill/>
          <a:ln w="9525">
            <a:solidFill>
              <a:schemeClr val="accent2"/>
            </a:solidFill>
            <a:miter lim="800000"/>
            <a:headEnd/>
            <a:tailEnd/>
          </a:ln>
          <a:effectLst/>
        </p:spPr>
        <p:txBody>
          <a:bodyPr wrap="none">
            <a:spAutoFit/>
          </a:bodyPr>
          <a:lstStyle/>
          <a:p>
            <a:pPr eaLnBrk="0" hangingPunct="0"/>
            <a:r>
              <a:rPr lang="en-US" sz="2000">
                <a:latin typeface="Tahoma" pitchFamily="80" charset="0"/>
              </a:rPr>
              <a:t>Q066: </a:t>
            </a:r>
            <a:r>
              <a:rPr kumimoji="1" lang="en-US" sz="2000">
                <a:latin typeface="Tahoma" pitchFamily="80" charset="0"/>
              </a:rPr>
              <a:t>Name the first private citizen to fly in space.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4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462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46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650" name="Rectangle 2"/>
          <p:cNvSpPr>
            <a:spLocks noGrp="1" noChangeArrowheads="1"/>
          </p:cNvSpPr>
          <p:nvPr>
            <p:ph type="title"/>
          </p:nvPr>
        </p:nvSpPr>
        <p:spPr>
          <a:xfrm>
            <a:off x="1143000" y="0"/>
            <a:ext cx="7772400" cy="1066800"/>
          </a:xfrm>
        </p:spPr>
        <p:txBody>
          <a:bodyPr/>
          <a:lstStyle/>
          <a:p>
            <a:r>
              <a:rPr lang="en-US"/>
              <a:t>Ranking Candidate Answers</a:t>
            </a:r>
          </a:p>
        </p:txBody>
      </p:sp>
      <p:sp>
        <p:nvSpPr>
          <p:cNvPr id="1435651" name="Rectangle 3"/>
          <p:cNvSpPr>
            <a:spLocks noChangeArrowheads="1"/>
          </p:cNvSpPr>
          <p:nvPr/>
        </p:nvSpPr>
        <p:spPr bwMode="auto">
          <a:xfrm>
            <a:off x="914400" y="2286000"/>
            <a:ext cx="8107363" cy="3276600"/>
          </a:xfrm>
          <a:prstGeom prst="rect">
            <a:avLst/>
          </a:prstGeom>
          <a:noFill/>
          <a:ln w="9525">
            <a:noFill/>
            <a:miter lim="800000"/>
            <a:headEnd/>
            <a:tailEnd/>
          </a:ln>
        </p:spPr>
        <p:txBody>
          <a:bodyPr/>
          <a:lstStyle/>
          <a:p>
            <a:pPr marL="342900" indent="-342900" eaLnBrk="0" hangingPunct="0">
              <a:spcBef>
                <a:spcPct val="20000"/>
              </a:spcBef>
              <a:buClr>
                <a:schemeClr val="accent1"/>
              </a:buClr>
              <a:buSzPct val="70000"/>
              <a:buFont typeface="Monotype Sorts" pitchFamily="80" charset="2"/>
              <a:buChar char="n"/>
            </a:pPr>
            <a:r>
              <a:rPr kumimoji="1" lang="en-US" sz="2400">
                <a:latin typeface="Tahoma" pitchFamily="80" charset="0"/>
              </a:rPr>
              <a:t>Answer type: </a:t>
            </a:r>
            <a:r>
              <a:rPr kumimoji="1" lang="en-US" sz="2400">
                <a:solidFill>
                  <a:srgbClr val="006600"/>
                </a:solidFill>
                <a:latin typeface="Tahoma" pitchFamily="80" charset="0"/>
              </a:rPr>
              <a:t>Person</a:t>
            </a:r>
          </a:p>
          <a:p>
            <a:pPr marL="342900" indent="-342900" eaLnBrk="0" hangingPunct="0">
              <a:spcBef>
                <a:spcPct val="20000"/>
              </a:spcBef>
              <a:buClr>
                <a:schemeClr val="accent1"/>
              </a:buClr>
              <a:buSzPct val="70000"/>
              <a:buFont typeface="Monotype Sorts" pitchFamily="80" charset="2"/>
              <a:buChar char="n"/>
            </a:pPr>
            <a:r>
              <a:rPr kumimoji="1" lang="en-US" sz="2400">
                <a:latin typeface="Tahoma" pitchFamily="80" charset="0"/>
              </a:rPr>
              <a:t>Text passage: </a:t>
            </a:r>
          </a:p>
          <a:p>
            <a:pPr marL="742950" lvl="1" indent="-285750" eaLnBrk="0" hangingPunct="0">
              <a:spcBef>
                <a:spcPct val="20000"/>
              </a:spcBef>
              <a:buClr>
                <a:schemeClr val="accent1"/>
              </a:buClr>
              <a:buSzPct val="70000"/>
              <a:buFont typeface="Monotype Sorts" pitchFamily="80" charset="2"/>
              <a:buNone/>
            </a:pPr>
            <a:r>
              <a:rPr kumimoji="1" lang="en-US" sz="2000">
                <a:latin typeface="Tahoma" pitchFamily="80" charset="0"/>
              </a:rPr>
              <a:t>	“</a:t>
            </a:r>
            <a:r>
              <a:rPr kumimoji="1" lang="en-US" sz="2000">
                <a:solidFill>
                  <a:schemeClr val="accent2"/>
                </a:solidFill>
                <a:latin typeface="Tahoma" pitchFamily="80" charset="0"/>
              </a:rPr>
              <a:t>Among them was </a:t>
            </a:r>
            <a:r>
              <a:rPr kumimoji="1" lang="en-US" sz="2000">
                <a:solidFill>
                  <a:srgbClr val="A50021"/>
                </a:solidFill>
                <a:latin typeface="Tahoma" pitchFamily="80" charset="0"/>
              </a:rPr>
              <a:t>Christa McAuliffe</a:t>
            </a:r>
            <a:r>
              <a:rPr kumimoji="1" lang="en-US" sz="2000">
                <a:solidFill>
                  <a:schemeClr val="accent2"/>
                </a:solidFill>
                <a:latin typeface="Tahoma" pitchFamily="80" charset="0"/>
              </a:rPr>
              <a:t>, the first private citizen to fly in space. </a:t>
            </a:r>
            <a:r>
              <a:rPr kumimoji="1" lang="en-US" sz="2000">
                <a:solidFill>
                  <a:srgbClr val="A50021"/>
                </a:solidFill>
                <a:latin typeface="Tahoma" pitchFamily="80" charset="0"/>
              </a:rPr>
              <a:t>Karen Allen</a:t>
            </a:r>
            <a:r>
              <a:rPr kumimoji="1" lang="en-US" sz="2000">
                <a:solidFill>
                  <a:schemeClr val="accent2"/>
                </a:solidFill>
                <a:latin typeface="Tahoma" pitchFamily="80" charset="0"/>
              </a:rPr>
              <a:t>, best known for her starring role in “Raiders of the Lost Ark”, plays </a:t>
            </a:r>
            <a:r>
              <a:rPr kumimoji="1" lang="en-US" sz="2000">
                <a:solidFill>
                  <a:srgbClr val="A50021"/>
                </a:solidFill>
                <a:latin typeface="Tahoma" pitchFamily="80" charset="0"/>
              </a:rPr>
              <a:t>McAuliffe</a:t>
            </a:r>
            <a:r>
              <a:rPr kumimoji="1" lang="en-US" sz="2000">
                <a:solidFill>
                  <a:schemeClr val="accent2"/>
                </a:solidFill>
                <a:latin typeface="Tahoma" pitchFamily="80" charset="0"/>
              </a:rPr>
              <a:t>. </a:t>
            </a:r>
            <a:r>
              <a:rPr kumimoji="1" lang="en-US" sz="2000">
                <a:solidFill>
                  <a:srgbClr val="A50021"/>
                </a:solidFill>
                <a:latin typeface="Tahoma" pitchFamily="80" charset="0"/>
              </a:rPr>
              <a:t>Brian Kerwin</a:t>
            </a:r>
            <a:r>
              <a:rPr kumimoji="1" lang="en-US" sz="2000">
                <a:solidFill>
                  <a:schemeClr val="accent2"/>
                </a:solidFill>
                <a:latin typeface="Tahoma" pitchFamily="80" charset="0"/>
              </a:rPr>
              <a:t> is featured as shuttle pilot </a:t>
            </a:r>
            <a:r>
              <a:rPr kumimoji="1" lang="en-US" sz="2000">
                <a:solidFill>
                  <a:srgbClr val="A50021"/>
                </a:solidFill>
                <a:latin typeface="Tahoma" pitchFamily="80" charset="0"/>
              </a:rPr>
              <a:t>Mike</a:t>
            </a:r>
            <a:r>
              <a:rPr kumimoji="1" lang="en-US" sz="2000" u="sng">
                <a:solidFill>
                  <a:srgbClr val="A50021"/>
                </a:solidFill>
                <a:latin typeface="Tahoma" pitchFamily="80" charset="0"/>
              </a:rPr>
              <a:t> </a:t>
            </a:r>
            <a:r>
              <a:rPr kumimoji="1" lang="en-US" sz="2000">
                <a:solidFill>
                  <a:srgbClr val="A50021"/>
                </a:solidFill>
                <a:latin typeface="Tahoma" pitchFamily="80" charset="0"/>
              </a:rPr>
              <a:t>Smith</a:t>
            </a:r>
            <a:r>
              <a:rPr kumimoji="1" lang="en-US" sz="2000">
                <a:solidFill>
                  <a:schemeClr val="accent2"/>
                </a:solidFill>
                <a:latin typeface="Tahoma" pitchFamily="80" charset="0"/>
              </a:rPr>
              <a:t>...”</a:t>
            </a:r>
            <a:endParaRPr kumimoji="1" lang="en-US" sz="2400">
              <a:solidFill>
                <a:schemeClr val="accent2"/>
              </a:solidFill>
              <a:latin typeface="Tahoma" pitchFamily="80" charset="0"/>
            </a:endParaRPr>
          </a:p>
          <a:p>
            <a:pPr marL="342900" indent="-342900" eaLnBrk="0" hangingPunct="0">
              <a:spcBef>
                <a:spcPct val="20000"/>
              </a:spcBef>
              <a:buClr>
                <a:schemeClr val="accent1"/>
              </a:buClr>
              <a:buSzPct val="70000"/>
              <a:buFont typeface="Monotype Sorts" pitchFamily="80" charset="2"/>
              <a:buChar char="n"/>
            </a:pPr>
            <a:r>
              <a:rPr kumimoji="1" lang="en-US" sz="2800">
                <a:latin typeface="Tahoma" pitchFamily="80" charset="0"/>
              </a:rPr>
              <a:t>Best candidate answer: </a:t>
            </a:r>
            <a:r>
              <a:rPr kumimoji="1" lang="en-US" sz="2800">
                <a:solidFill>
                  <a:srgbClr val="006600"/>
                </a:solidFill>
                <a:latin typeface="Tahoma" pitchFamily="80" charset="0"/>
              </a:rPr>
              <a:t>Christa McAuliffe</a:t>
            </a:r>
            <a:endParaRPr kumimoji="1" lang="en-US" sz="2800" b="1">
              <a:solidFill>
                <a:srgbClr val="006600"/>
              </a:solidFill>
              <a:latin typeface="Comic Sans MS" pitchFamily="80" charset="0"/>
            </a:endParaRPr>
          </a:p>
        </p:txBody>
      </p:sp>
      <p:sp>
        <p:nvSpPr>
          <p:cNvPr id="1435652" name="Text Box 4"/>
          <p:cNvSpPr txBox="1">
            <a:spLocks noChangeArrowheads="1"/>
          </p:cNvSpPr>
          <p:nvPr/>
        </p:nvSpPr>
        <p:spPr bwMode="auto">
          <a:xfrm>
            <a:off x="1219200" y="1436688"/>
            <a:ext cx="5910263" cy="406400"/>
          </a:xfrm>
          <a:prstGeom prst="rect">
            <a:avLst/>
          </a:prstGeom>
          <a:noFill/>
          <a:ln w="9525">
            <a:solidFill>
              <a:schemeClr val="accent2"/>
            </a:solidFill>
            <a:miter lim="800000"/>
            <a:headEnd/>
            <a:tailEnd/>
          </a:ln>
          <a:effectLst/>
        </p:spPr>
        <p:txBody>
          <a:bodyPr wrap="none">
            <a:spAutoFit/>
          </a:bodyPr>
          <a:lstStyle/>
          <a:p>
            <a:pPr eaLnBrk="0" hangingPunct="0"/>
            <a:r>
              <a:rPr lang="en-US" sz="2000">
                <a:latin typeface="Tahoma" pitchFamily="80" charset="0"/>
              </a:rPr>
              <a:t>Q066: </a:t>
            </a:r>
            <a:r>
              <a:rPr kumimoji="1" lang="en-US" sz="2000">
                <a:latin typeface="Tahoma" pitchFamily="80" charset="0"/>
              </a:rPr>
              <a:t>Name the first private citizen to fly in space.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56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675" name="Rectangle 3"/>
          <p:cNvSpPr>
            <a:spLocks noGrp="1" noChangeArrowheads="1"/>
          </p:cNvSpPr>
          <p:nvPr>
            <p:ph idx="1"/>
          </p:nvPr>
        </p:nvSpPr>
        <p:spPr>
          <a:xfrm>
            <a:off x="838200" y="1524000"/>
            <a:ext cx="8107363" cy="5029200"/>
          </a:xfrm>
        </p:spPr>
        <p:txBody>
          <a:bodyPr/>
          <a:lstStyle/>
          <a:p>
            <a:pPr>
              <a:lnSpc>
                <a:spcPct val="90000"/>
              </a:lnSpc>
            </a:pPr>
            <a:r>
              <a:rPr lang="en-US" sz="2000"/>
              <a:t>Number of question terms matched in the answer passage</a:t>
            </a:r>
          </a:p>
          <a:p>
            <a:pPr>
              <a:lnSpc>
                <a:spcPct val="90000"/>
              </a:lnSpc>
            </a:pPr>
            <a:r>
              <a:rPr lang="en-US" sz="2000"/>
              <a:t>Number of question terms matched in the same phrase as the candidate answer</a:t>
            </a:r>
          </a:p>
          <a:p>
            <a:pPr>
              <a:lnSpc>
                <a:spcPct val="90000"/>
              </a:lnSpc>
            </a:pPr>
            <a:r>
              <a:rPr lang="en-US" sz="2000"/>
              <a:t>Number of question terms matched in the same sentence as the candidate answer</a:t>
            </a:r>
          </a:p>
          <a:p>
            <a:pPr>
              <a:lnSpc>
                <a:spcPct val="90000"/>
              </a:lnSpc>
            </a:pPr>
            <a:r>
              <a:rPr lang="en-US" sz="2000"/>
              <a:t>Flag set to 1 if the candidate answer is followed by a punctuation sign</a:t>
            </a:r>
          </a:p>
          <a:p>
            <a:pPr>
              <a:lnSpc>
                <a:spcPct val="90000"/>
              </a:lnSpc>
            </a:pPr>
            <a:r>
              <a:rPr lang="en-US" sz="2000"/>
              <a:t>Number of question terms matched, separated from the candidate answer by at most three words and one comma</a:t>
            </a:r>
          </a:p>
          <a:p>
            <a:pPr>
              <a:lnSpc>
                <a:spcPct val="90000"/>
              </a:lnSpc>
            </a:pPr>
            <a:r>
              <a:rPr lang="en-US" sz="2000"/>
              <a:t>Number of terms occurring in the same order in the answer passage as in the question</a:t>
            </a:r>
          </a:p>
          <a:p>
            <a:pPr>
              <a:lnSpc>
                <a:spcPct val="90000"/>
              </a:lnSpc>
            </a:pPr>
            <a:r>
              <a:rPr lang="en-US" sz="2000"/>
              <a:t>Average distance from candidate answer to question term matches</a:t>
            </a:r>
            <a:endParaRPr lang="en-US" sz="1600"/>
          </a:p>
        </p:txBody>
      </p:sp>
      <p:sp>
        <p:nvSpPr>
          <p:cNvPr id="1436674" name="Rectangle 2"/>
          <p:cNvSpPr>
            <a:spLocks noGrp="1" noChangeArrowheads="1"/>
          </p:cNvSpPr>
          <p:nvPr>
            <p:ph type="title"/>
          </p:nvPr>
        </p:nvSpPr>
        <p:spPr>
          <a:xfrm>
            <a:off x="1111250" y="136525"/>
            <a:ext cx="7772400" cy="1066800"/>
          </a:xfrm>
        </p:spPr>
        <p:txBody>
          <a:bodyPr/>
          <a:lstStyle/>
          <a:p>
            <a:pPr>
              <a:lnSpc>
                <a:spcPct val="90000"/>
              </a:lnSpc>
            </a:pPr>
            <a:r>
              <a:rPr lang="en-US"/>
              <a:t>Features for Answer Ranking</a:t>
            </a:r>
          </a:p>
        </p:txBody>
      </p:sp>
      <p:sp>
        <p:nvSpPr>
          <p:cNvPr id="1436676" name="Text Box 4"/>
          <p:cNvSpPr txBox="1">
            <a:spLocks noChangeArrowheads="1"/>
          </p:cNvSpPr>
          <p:nvPr/>
        </p:nvSpPr>
        <p:spPr bwMode="auto">
          <a:xfrm>
            <a:off x="492125" y="5951538"/>
            <a:ext cx="1038225" cy="336550"/>
          </a:xfrm>
          <a:prstGeom prst="rect">
            <a:avLst/>
          </a:prstGeom>
          <a:noFill/>
          <a:ln w="9525">
            <a:noFill/>
            <a:miter lim="800000"/>
            <a:headEnd/>
            <a:tailEnd/>
          </a:ln>
          <a:effectLst/>
        </p:spPr>
        <p:txBody>
          <a:bodyPr wrap="none">
            <a:spAutoFit/>
          </a:bodyPr>
          <a:lstStyle/>
          <a:p>
            <a:pPr algn="ctr"/>
            <a:r>
              <a:rPr lang="en-US">
                <a:latin typeface="Tahoma" pitchFamily="80" charset="0"/>
              </a:rPr>
              <a:t>SIGIR ‘01</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was Barack Obama born?</a:t>
            </a:r>
            <a:br>
              <a:rPr lang="en-US" dirty="0" smtClean="0"/>
            </a:br>
            <a:endParaRPr lang="en-US" dirty="0" smtClean="0"/>
          </a:p>
          <a:p>
            <a:r>
              <a:rPr lang="en-US" dirty="0" smtClean="0"/>
              <a:t>Where was George Bush born?</a:t>
            </a:r>
            <a:br>
              <a:rPr lang="en-US" dirty="0" smtClean="0"/>
            </a:br>
            <a:endParaRPr lang="en-US" dirty="0" smtClean="0"/>
          </a:p>
          <a:p>
            <a:r>
              <a:rPr lang="en-US" dirty="0" smtClean="0"/>
              <a:t>What college did John McCain attend?</a:t>
            </a:r>
            <a:br>
              <a:rPr lang="en-US" dirty="0" smtClean="0"/>
            </a:br>
            <a:endParaRPr lang="en-US" dirty="0" smtClean="0"/>
          </a:p>
          <a:p>
            <a:r>
              <a:rPr lang="en-US" dirty="0" smtClean="0"/>
              <a:t>When did John F Kennedy die?</a:t>
            </a:r>
            <a:br>
              <a:rPr lang="en-US" dirty="0" smtClean="0"/>
            </a:b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Other Methods? Other Questions?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smtClean="0"/>
              <a:t>How does IE figure in?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Q: What </a:t>
            </a:r>
            <a:r>
              <a:rPr lang="en-US" dirty="0" smtClean="0"/>
              <a:t>is the population of Venezuela?</a:t>
            </a:r>
          </a:p>
          <a:p>
            <a:pPr lvl="1"/>
            <a:r>
              <a:rPr lang="en-US" dirty="0" smtClean="0"/>
              <a:t>Patterns </a:t>
            </a:r>
            <a:r>
              <a:rPr lang="en-US" dirty="0" smtClean="0"/>
              <a:t>(with Precision score):</a:t>
            </a:r>
          </a:p>
          <a:p>
            <a:pPr lvl="2"/>
            <a:r>
              <a:rPr lang="en-US" dirty="0" smtClean="0"/>
              <a:t>0.60 &lt;NAME&gt; ' s &lt;C-QUANTITY&gt; population</a:t>
            </a:r>
          </a:p>
          <a:p>
            <a:pPr lvl="2"/>
            <a:r>
              <a:rPr lang="en-US" dirty="0" smtClean="0"/>
              <a:t>0.37 of &lt;NAME&gt; ' s &lt;C-QUANTITY&gt; people</a:t>
            </a:r>
          </a:p>
          <a:p>
            <a:pPr lvl="2"/>
            <a:r>
              <a:rPr lang="en-US" dirty="0" smtClean="0"/>
              <a:t>0.33 &lt;C-QUANTITY&gt; people in &lt;NAME&gt;</a:t>
            </a:r>
          </a:p>
          <a:p>
            <a:pPr lvl="2"/>
            <a:r>
              <a:rPr lang="en-US" dirty="0" smtClean="0"/>
              <a:t>0.28 &lt;NAME&gt; has &lt;C-QUANTITY&gt; people</a:t>
            </a:r>
          </a:p>
          <a:p>
            <a:r>
              <a:rPr lang="en-US" b="1" dirty="0" smtClean="0"/>
              <a:t>3.2 </a:t>
            </a:r>
            <a:r>
              <a:rPr lang="en-US" dirty="0" smtClean="0"/>
              <a:t>Q</a:t>
            </a:r>
            <a:r>
              <a:rPr lang="en-US" dirty="0" smtClean="0"/>
              <a:t>: What is the population of New York?</a:t>
            </a:r>
          </a:p>
          <a:p>
            <a:pPr lvl="2"/>
            <a:r>
              <a:rPr lang="en-US" dirty="0" smtClean="0"/>
              <a:t>S1. The mayor is held in high regards by the 8 million New Yorkers.</a:t>
            </a:r>
          </a:p>
          <a:p>
            <a:pPr lvl="2"/>
            <a:r>
              <a:rPr lang="en-US" dirty="0" smtClean="0"/>
              <a:t>S2. The mayor is held in high regards by the two New Yorkers.</a:t>
            </a:r>
            <a:endParaRPr lang="en-US" dirty="0"/>
          </a:p>
        </p:txBody>
      </p:sp>
      <p:sp>
        <p:nvSpPr>
          <p:cNvPr id="3" name="Title 2"/>
          <p:cNvSpPr>
            <a:spLocks noGrp="1"/>
          </p:cNvSpPr>
          <p:nvPr>
            <p:ph type="title"/>
          </p:nvPr>
        </p:nvSpPr>
        <p:spPr/>
        <p:txBody>
          <a:bodyPr/>
          <a:lstStyle/>
          <a:p>
            <a:r>
              <a:rPr lang="en-US" dirty="0" smtClean="0"/>
              <a:t>Some examples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Wikipedia, </a:t>
            </a:r>
            <a:r>
              <a:rPr lang="en-US" dirty="0" err="1" smtClean="0"/>
              <a:t>WordNet</a:t>
            </a:r>
            <a:r>
              <a:rPr lang="en-US" dirty="0" smtClean="0"/>
              <a:t> often more reliable</a:t>
            </a:r>
            <a:br>
              <a:rPr lang="en-US" dirty="0" smtClean="0"/>
            </a:br>
            <a:endParaRPr lang="en-US" dirty="0" smtClean="0"/>
          </a:p>
          <a:p>
            <a:r>
              <a:rPr lang="en-US" dirty="0" smtClean="0"/>
              <a:t>Wikipedia:</a:t>
            </a:r>
          </a:p>
          <a:p>
            <a:pPr lvl="1"/>
            <a:r>
              <a:rPr lang="en-US" sz="2400" dirty="0" smtClean="0"/>
              <a:t>Q: What is the Milky Way?</a:t>
            </a:r>
          </a:p>
          <a:p>
            <a:pPr lvl="2"/>
            <a:r>
              <a:rPr lang="en-US" sz="2200" dirty="0" smtClean="0"/>
              <a:t>Candidate 1: outer regions</a:t>
            </a:r>
          </a:p>
          <a:p>
            <a:pPr lvl="2"/>
            <a:r>
              <a:rPr lang="en-US" sz="2200" dirty="0" smtClean="0"/>
              <a:t>Candidate 2: the galaxy that contains the </a:t>
            </a:r>
            <a:r>
              <a:rPr lang="en-US" sz="2200" dirty="0" smtClean="0"/>
              <a:t>Earth</a:t>
            </a:r>
            <a:br>
              <a:rPr lang="en-US" sz="2200" dirty="0" smtClean="0"/>
            </a:br>
            <a:endParaRPr lang="en-US" sz="2200" dirty="0" smtClean="0"/>
          </a:p>
          <a:p>
            <a:r>
              <a:rPr lang="en-US" dirty="0" err="1" smtClean="0"/>
              <a:t>WordNet</a:t>
            </a:r>
            <a:endParaRPr lang="en-US" dirty="0" smtClean="0"/>
          </a:p>
          <a:p>
            <a:pPr lvl="2"/>
            <a:r>
              <a:rPr lang="en-US" dirty="0" err="1" smtClean="0"/>
              <a:t>Wordnet</a:t>
            </a:r>
            <a:r>
              <a:rPr lang="en-US" dirty="0" smtClean="0"/>
              <a:t>: Milky Way—the galaxy containing the solar system</a:t>
            </a:r>
            <a:endParaRPr lang="en-US" dirty="0"/>
          </a:p>
        </p:txBody>
      </p:sp>
      <p:sp>
        <p:nvSpPr>
          <p:cNvPr id="3" name="Title 2"/>
          <p:cNvSpPr>
            <a:spLocks noGrp="1"/>
          </p:cNvSpPr>
          <p:nvPr>
            <p:ph type="title"/>
          </p:nvPr>
        </p:nvSpPr>
        <p:spPr/>
        <p:txBody>
          <a:bodyPr/>
          <a:lstStyle/>
          <a:p>
            <a:r>
              <a:rPr lang="en-US" dirty="0" smtClean="0"/>
              <a:t>Where to find the answer?</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http://</a:t>
            </a:r>
            <a:r>
              <a:rPr lang="en-US" dirty="0" smtClean="0">
                <a:hlinkClick r:id="rId2"/>
              </a:rPr>
              <a:t>tangra.si.umich.edu/clair/NSIR/html/nsir.cgi</a:t>
            </a:r>
            <a:endParaRPr lang="en-US" dirty="0" smtClean="0"/>
          </a:p>
          <a:p>
            <a:pPr>
              <a:buNone/>
            </a:pPr>
            <a:endParaRPr lang="en-US" dirty="0"/>
          </a:p>
        </p:txBody>
      </p:sp>
      <p:sp>
        <p:nvSpPr>
          <p:cNvPr id="3" name="Title 2"/>
          <p:cNvSpPr>
            <a:spLocks noGrp="1"/>
          </p:cNvSpPr>
          <p:nvPr>
            <p:ph type="title"/>
          </p:nvPr>
        </p:nvSpPr>
        <p:spPr/>
        <p:txBody>
          <a:bodyPr/>
          <a:lstStyle/>
          <a:p>
            <a:r>
              <a:rPr lang="en-US" dirty="0" smtClean="0"/>
              <a:t>An Online QA System</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9747" name="Rectangle 3"/>
          <p:cNvSpPr>
            <a:spLocks noGrp="1" noChangeArrowheads="1"/>
          </p:cNvSpPr>
          <p:nvPr>
            <p:ph idx="1"/>
          </p:nvPr>
        </p:nvSpPr>
        <p:spPr>
          <a:xfrm>
            <a:off x="685800" y="1892300"/>
            <a:ext cx="7770813" cy="3983038"/>
          </a:xfrm>
        </p:spPr>
        <p:txBody>
          <a:bodyPr/>
          <a:lstStyle/>
          <a:p>
            <a:r>
              <a:rPr lang="en-US"/>
              <a:t>In TREC (and most commercial applications), retrieval is performed against a smallish closed collection of texts.</a:t>
            </a:r>
          </a:p>
          <a:p>
            <a:r>
              <a:rPr lang="en-US"/>
              <a:t>The diversity/creativity in how people express themselves necessitates all that work to bring the question and the answer texts together.</a:t>
            </a:r>
          </a:p>
          <a:p>
            <a:r>
              <a:rPr lang="en-US"/>
              <a:t>But…</a:t>
            </a:r>
          </a:p>
        </p:txBody>
      </p:sp>
      <p:sp>
        <p:nvSpPr>
          <p:cNvPr id="1439746" name="Rectangle 2"/>
          <p:cNvSpPr>
            <a:spLocks noGrp="1" noChangeArrowheads="1"/>
          </p:cNvSpPr>
          <p:nvPr>
            <p:ph type="title"/>
          </p:nvPr>
        </p:nvSpPr>
        <p:spPr/>
        <p:txBody>
          <a:bodyPr/>
          <a:lstStyle/>
          <a:p>
            <a:r>
              <a:rPr lang="en-US"/>
              <a:t>Is the Web Different?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83" name="Rectangle 3"/>
          <p:cNvSpPr>
            <a:spLocks noGrp="1" noChangeArrowheads="1"/>
          </p:cNvSpPr>
          <p:nvPr>
            <p:ph idx="1"/>
          </p:nvPr>
        </p:nvSpPr>
        <p:spPr/>
        <p:txBody>
          <a:bodyPr/>
          <a:lstStyle/>
          <a:p>
            <a:pPr marL="533400" indent="-533400"/>
            <a:r>
              <a:rPr lang="en-US"/>
              <a:t>The notion of getting computers to give reasonable answers to questions has been around for quite awhile</a:t>
            </a:r>
            <a:endParaRPr lang="en-US" sz="1800"/>
          </a:p>
          <a:p>
            <a:pPr marL="533400" indent="-533400"/>
            <a:r>
              <a:rPr lang="en-US"/>
              <a:t>Three kinds of systems</a:t>
            </a:r>
          </a:p>
          <a:p>
            <a:pPr marL="914400" lvl="1" indent="-457200">
              <a:buFont typeface="Arial" charset="0"/>
              <a:buAutoNum type="arabicParenR"/>
            </a:pPr>
            <a:r>
              <a:rPr lang="en-US">
                <a:solidFill>
                  <a:srgbClr val="008000"/>
                </a:solidFill>
              </a:rPr>
              <a:t>Finding answers in text collections</a:t>
            </a:r>
          </a:p>
          <a:p>
            <a:pPr marL="914400" lvl="1" indent="-457200">
              <a:buFont typeface="Arial" charset="0"/>
              <a:buAutoNum type="arabicParenR"/>
            </a:pPr>
            <a:r>
              <a:rPr lang="en-US">
                <a:solidFill>
                  <a:srgbClr val="008000"/>
                </a:solidFill>
              </a:rPr>
              <a:t>Interfaces to relational databases</a:t>
            </a:r>
          </a:p>
          <a:p>
            <a:pPr marL="914400" lvl="1" indent="-457200">
              <a:buFont typeface="Arial" charset="0"/>
              <a:buAutoNum type="arabicParenR"/>
            </a:pPr>
            <a:r>
              <a:rPr lang="en-US">
                <a:solidFill>
                  <a:srgbClr val="008000"/>
                </a:solidFill>
              </a:rPr>
              <a:t>Mixed initiative dialog systems</a:t>
            </a:r>
          </a:p>
        </p:txBody>
      </p:sp>
      <p:sp>
        <p:nvSpPr>
          <p:cNvPr id="1454082" name="Rectangle 2"/>
          <p:cNvSpPr>
            <a:spLocks noGrp="1" noChangeArrowheads="1"/>
          </p:cNvSpPr>
          <p:nvPr>
            <p:ph type="title"/>
          </p:nvPr>
        </p:nvSpPr>
        <p:spPr/>
        <p:txBody>
          <a:bodyPr>
            <a:normAutofit/>
          </a:bodyPr>
          <a:lstStyle/>
          <a:p>
            <a:r>
              <a:rPr lang="en-US" dirty="0"/>
              <a:t>II. Question-Answering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0771" name="Rectangle 3"/>
          <p:cNvSpPr>
            <a:spLocks noGrp="1" noChangeArrowheads="1"/>
          </p:cNvSpPr>
          <p:nvPr>
            <p:ph idx="1"/>
          </p:nvPr>
        </p:nvSpPr>
        <p:spPr/>
        <p:txBody>
          <a:bodyPr/>
          <a:lstStyle/>
          <a:p>
            <a:r>
              <a:rPr lang="en-US"/>
              <a:t>On the Web popular factoids are likely to be expressed in a gazzilion different ways.</a:t>
            </a:r>
          </a:p>
          <a:p>
            <a:r>
              <a:rPr lang="en-US"/>
              <a:t>At least a few of which will likely match the way the question was asked.</a:t>
            </a:r>
          </a:p>
          <a:p>
            <a:r>
              <a:rPr lang="en-US"/>
              <a:t>So why not just grep (or agrep) the Web using all or pieces of the original question.</a:t>
            </a:r>
          </a:p>
        </p:txBody>
      </p:sp>
      <p:sp>
        <p:nvSpPr>
          <p:cNvPr id="1440770" name="Rectangle 2"/>
          <p:cNvSpPr>
            <a:spLocks noGrp="1" noChangeArrowheads="1"/>
          </p:cNvSpPr>
          <p:nvPr>
            <p:ph type="title"/>
          </p:nvPr>
        </p:nvSpPr>
        <p:spPr/>
        <p:txBody>
          <a:bodyPr/>
          <a:lstStyle/>
          <a:p>
            <a:r>
              <a:rPr lang="en-US"/>
              <a:t>The Web is Different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1795" name="Rectangle 3"/>
          <p:cNvSpPr>
            <a:spLocks noGrp="1" noChangeArrowheads="1"/>
          </p:cNvSpPr>
          <p:nvPr>
            <p:ph idx="1"/>
          </p:nvPr>
        </p:nvSpPr>
        <p:spPr/>
        <p:txBody>
          <a:bodyPr/>
          <a:lstStyle/>
          <a:p>
            <a:r>
              <a:rPr lang="en-US"/>
              <a:t>Process the question by…</a:t>
            </a:r>
          </a:p>
          <a:p>
            <a:pPr lvl="1"/>
            <a:r>
              <a:rPr lang="en-US"/>
              <a:t>Simple rewrite rules to rewriting the original question into a statement</a:t>
            </a:r>
          </a:p>
          <a:p>
            <a:pPr lvl="2"/>
            <a:r>
              <a:rPr lang="en-US"/>
              <a:t>Involves detecting the answer type</a:t>
            </a:r>
          </a:p>
          <a:p>
            <a:r>
              <a:rPr lang="en-US"/>
              <a:t>Get some results</a:t>
            </a:r>
          </a:p>
          <a:p>
            <a:r>
              <a:rPr lang="en-US"/>
              <a:t>Extract answers of the right type based on</a:t>
            </a:r>
          </a:p>
          <a:p>
            <a:pPr lvl="1"/>
            <a:r>
              <a:rPr lang="en-US"/>
              <a:t>How often they occur</a:t>
            </a:r>
          </a:p>
        </p:txBody>
      </p:sp>
      <p:sp>
        <p:nvSpPr>
          <p:cNvPr id="1441794" name="Rectangle 2"/>
          <p:cNvSpPr>
            <a:spLocks noGrp="1" noChangeArrowheads="1"/>
          </p:cNvSpPr>
          <p:nvPr>
            <p:ph type="title"/>
          </p:nvPr>
        </p:nvSpPr>
        <p:spPr/>
        <p:txBody>
          <a:bodyPr/>
          <a:lstStyle/>
          <a:p>
            <a:r>
              <a:rPr lang="en-US"/>
              <a:t>AskMSR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7155" name="Rectangle 3"/>
          <p:cNvSpPr>
            <a:spLocks noGrp="1" noChangeArrowheads="1"/>
          </p:cNvSpPr>
          <p:nvPr>
            <p:ph idx="1"/>
          </p:nvPr>
        </p:nvSpPr>
        <p:spPr/>
        <p:txBody>
          <a:bodyPr/>
          <a:lstStyle/>
          <a:p>
            <a:endParaRPr lang="en-US"/>
          </a:p>
        </p:txBody>
      </p:sp>
      <p:sp>
        <p:nvSpPr>
          <p:cNvPr id="1457154" name="Rectangle 2"/>
          <p:cNvSpPr>
            <a:spLocks noGrp="1" noChangeArrowheads="1"/>
          </p:cNvSpPr>
          <p:nvPr>
            <p:ph type="title"/>
          </p:nvPr>
        </p:nvSpPr>
        <p:spPr/>
        <p:txBody>
          <a:bodyPr/>
          <a:lstStyle/>
          <a:p>
            <a:r>
              <a:rPr lang="en-US"/>
              <a:t>AskMSR</a:t>
            </a:r>
          </a:p>
        </p:txBody>
      </p:sp>
      <p:pic>
        <p:nvPicPr>
          <p:cNvPr id="1457156" name="Picture 4" descr="askmsr"/>
          <p:cNvPicPr>
            <a:picLocks noChangeAspect="1" noChangeArrowheads="1"/>
          </p:cNvPicPr>
          <p:nvPr/>
        </p:nvPicPr>
        <p:blipFill>
          <a:blip r:embed="rId2"/>
          <a:srcRect/>
          <a:stretch>
            <a:fillRect/>
          </a:stretch>
        </p:blipFill>
        <p:spPr bwMode="auto">
          <a:xfrm>
            <a:off x="304800" y="2241550"/>
            <a:ext cx="8902700" cy="3184525"/>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2819" name="Rectangle 3"/>
          <p:cNvSpPr>
            <a:spLocks noGrp="1" noChangeArrowheads="1"/>
          </p:cNvSpPr>
          <p:nvPr>
            <p:ph idx="1"/>
          </p:nvPr>
        </p:nvSpPr>
        <p:spPr/>
        <p:txBody>
          <a:bodyPr/>
          <a:lstStyle/>
          <a:p>
            <a:r>
              <a:rPr lang="en-GB"/>
              <a:t>Intuition: The user’s question is often syntactically quite close to sentences that contain the answer</a:t>
            </a:r>
          </a:p>
          <a:p>
            <a:pPr>
              <a:buFont typeface="Wingdings" pitchFamily="80" charset="2"/>
              <a:buNone/>
            </a:pPr>
            <a:endParaRPr lang="en-GB"/>
          </a:p>
          <a:p>
            <a:pPr lvl="1"/>
            <a:r>
              <a:rPr lang="en-GB"/>
              <a:t>Where </a:t>
            </a:r>
            <a:r>
              <a:rPr lang="en-GB" u="sng"/>
              <a:t>is</a:t>
            </a:r>
            <a:r>
              <a:rPr lang="en-GB"/>
              <a:t> </a:t>
            </a:r>
            <a:r>
              <a:rPr lang="en-GB" u="sng"/>
              <a:t>the</a:t>
            </a:r>
            <a:r>
              <a:rPr lang="en-GB"/>
              <a:t> </a:t>
            </a:r>
            <a:r>
              <a:rPr lang="en-GB" u="sng"/>
              <a:t>Louvre</a:t>
            </a:r>
            <a:r>
              <a:rPr lang="en-GB"/>
              <a:t> </a:t>
            </a:r>
            <a:r>
              <a:rPr lang="en-GB" u="sng"/>
              <a:t>Museum</a:t>
            </a:r>
            <a:r>
              <a:rPr lang="en-GB"/>
              <a:t> </a:t>
            </a:r>
            <a:r>
              <a:rPr lang="en-GB" u="sng"/>
              <a:t>located</a:t>
            </a:r>
            <a:r>
              <a:rPr lang="en-GB"/>
              <a:t>? </a:t>
            </a:r>
          </a:p>
          <a:p>
            <a:pPr lvl="2"/>
            <a:r>
              <a:rPr lang="en-GB" u="sng">
                <a:solidFill>
                  <a:srgbClr val="008000"/>
                </a:solidFill>
              </a:rPr>
              <a:t>The</a:t>
            </a:r>
            <a:r>
              <a:rPr lang="en-GB">
                <a:solidFill>
                  <a:srgbClr val="008000"/>
                </a:solidFill>
              </a:rPr>
              <a:t> </a:t>
            </a:r>
            <a:r>
              <a:rPr lang="en-GB" u="sng">
                <a:solidFill>
                  <a:srgbClr val="008000"/>
                </a:solidFill>
              </a:rPr>
              <a:t>Louvre</a:t>
            </a:r>
            <a:r>
              <a:rPr lang="en-GB">
                <a:solidFill>
                  <a:srgbClr val="008000"/>
                </a:solidFill>
              </a:rPr>
              <a:t> </a:t>
            </a:r>
            <a:r>
              <a:rPr lang="en-GB" u="sng">
                <a:solidFill>
                  <a:srgbClr val="008000"/>
                </a:solidFill>
              </a:rPr>
              <a:t>Museum</a:t>
            </a:r>
            <a:r>
              <a:rPr lang="en-GB">
                <a:solidFill>
                  <a:srgbClr val="008000"/>
                </a:solidFill>
              </a:rPr>
              <a:t> </a:t>
            </a:r>
            <a:r>
              <a:rPr lang="en-GB" u="sng">
                <a:solidFill>
                  <a:srgbClr val="008000"/>
                </a:solidFill>
              </a:rPr>
              <a:t>is</a:t>
            </a:r>
            <a:r>
              <a:rPr lang="en-GB">
                <a:solidFill>
                  <a:srgbClr val="008000"/>
                </a:solidFill>
              </a:rPr>
              <a:t> </a:t>
            </a:r>
            <a:r>
              <a:rPr lang="en-GB" u="sng">
                <a:solidFill>
                  <a:srgbClr val="008000"/>
                </a:solidFill>
              </a:rPr>
              <a:t>located</a:t>
            </a:r>
            <a:r>
              <a:rPr lang="en-GB">
                <a:solidFill>
                  <a:srgbClr val="008000"/>
                </a:solidFill>
              </a:rPr>
              <a:t> in </a:t>
            </a:r>
            <a:r>
              <a:rPr lang="en-GB" b="1" i="1">
                <a:solidFill>
                  <a:srgbClr val="008000"/>
                </a:solidFill>
              </a:rPr>
              <a:t>Paris</a:t>
            </a:r>
          </a:p>
          <a:p>
            <a:pPr lvl="1"/>
            <a:r>
              <a:rPr lang="en-GB"/>
              <a:t>Who </a:t>
            </a:r>
            <a:r>
              <a:rPr lang="en-GB" u="sng"/>
              <a:t>created</a:t>
            </a:r>
            <a:r>
              <a:rPr lang="en-GB"/>
              <a:t> </a:t>
            </a:r>
            <a:r>
              <a:rPr lang="en-GB" u="sng"/>
              <a:t>the</a:t>
            </a:r>
            <a:r>
              <a:rPr lang="en-GB"/>
              <a:t> </a:t>
            </a:r>
            <a:r>
              <a:rPr lang="en-GB" u="sng"/>
              <a:t>character</a:t>
            </a:r>
            <a:r>
              <a:rPr lang="en-GB"/>
              <a:t> </a:t>
            </a:r>
            <a:r>
              <a:rPr lang="en-GB" u="sng"/>
              <a:t>of</a:t>
            </a:r>
            <a:r>
              <a:rPr lang="en-GB"/>
              <a:t> </a:t>
            </a:r>
            <a:r>
              <a:rPr lang="en-GB" u="sng"/>
              <a:t>Scrooge</a:t>
            </a:r>
            <a:r>
              <a:rPr lang="en-GB"/>
              <a:t>?</a:t>
            </a:r>
          </a:p>
          <a:p>
            <a:pPr lvl="2"/>
            <a:r>
              <a:rPr lang="en-GB" b="1" i="1">
                <a:solidFill>
                  <a:srgbClr val="008000"/>
                </a:solidFill>
              </a:rPr>
              <a:t>Charles Dickens</a:t>
            </a:r>
            <a:r>
              <a:rPr lang="en-GB">
                <a:solidFill>
                  <a:srgbClr val="008000"/>
                </a:solidFill>
              </a:rPr>
              <a:t> </a:t>
            </a:r>
            <a:r>
              <a:rPr lang="en-GB" u="sng">
                <a:solidFill>
                  <a:srgbClr val="008000"/>
                </a:solidFill>
              </a:rPr>
              <a:t>created</a:t>
            </a:r>
            <a:r>
              <a:rPr lang="en-GB">
                <a:solidFill>
                  <a:srgbClr val="008000"/>
                </a:solidFill>
              </a:rPr>
              <a:t> </a:t>
            </a:r>
            <a:r>
              <a:rPr lang="en-GB" u="sng">
                <a:solidFill>
                  <a:srgbClr val="008000"/>
                </a:solidFill>
              </a:rPr>
              <a:t>the</a:t>
            </a:r>
            <a:r>
              <a:rPr lang="en-GB">
                <a:solidFill>
                  <a:srgbClr val="008000"/>
                </a:solidFill>
              </a:rPr>
              <a:t> </a:t>
            </a:r>
            <a:r>
              <a:rPr lang="en-GB" u="sng">
                <a:solidFill>
                  <a:srgbClr val="008000"/>
                </a:solidFill>
              </a:rPr>
              <a:t>character</a:t>
            </a:r>
            <a:r>
              <a:rPr lang="en-GB">
                <a:solidFill>
                  <a:srgbClr val="008000"/>
                </a:solidFill>
              </a:rPr>
              <a:t> </a:t>
            </a:r>
            <a:r>
              <a:rPr lang="en-GB" u="sng">
                <a:solidFill>
                  <a:srgbClr val="008000"/>
                </a:solidFill>
              </a:rPr>
              <a:t>of</a:t>
            </a:r>
            <a:r>
              <a:rPr lang="en-GB">
                <a:solidFill>
                  <a:srgbClr val="008000"/>
                </a:solidFill>
              </a:rPr>
              <a:t> </a:t>
            </a:r>
            <a:r>
              <a:rPr lang="en-GB" u="sng">
                <a:solidFill>
                  <a:srgbClr val="008000"/>
                </a:solidFill>
              </a:rPr>
              <a:t>Scrooge</a:t>
            </a:r>
            <a:r>
              <a:rPr lang="en-GB">
                <a:solidFill>
                  <a:srgbClr val="008000"/>
                </a:solidFill>
              </a:rPr>
              <a:t>.</a:t>
            </a:r>
          </a:p>
        </p:txBody>
      </p:sp>
      <p:sp>
        <p:nvSpPr>
          <p:cNvPr id="1442818" name="Rectangle 2"/>
          <p:cNvSpPr>
            <a:spLocks noGrp="1" noChangeArrowheads="1"/>
          </p:cNvSpPr>
          <p:nvPr>
            <p:ph type="title"/>
          </p:nvPr>
        </p:nvSpPr>
        <p:spPr/>
        <p:txBody>
          <a:bodyPr/>
          <a:lstStyle/>
          <a:p>
            <a:r>
              <a:rPr lang="en-GB"/>
              <a:t>Step 1: Rewrite the questions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43" name="Rectangle 3"/>
          <p:cNvSpPr>
            <a:spLocks noGrp="1" noChangeArrowheads="1"/>
          </p:cNvSpPr>
          <p:nvPr>
            <p:ph idx="1"/>
          </p:nvPr>
        </p:nvSpPr>
        <p:spPr>
          <a:xfrm>
            <a:off x="685800" y="1600200"/>
            <a:ext cx="7772400" cy="4953000"/>
          </a:xfrm>
        </p:spPr>
        <p:txBody>
          <a:bodyPr/>
          <a:lstStyle/>
          <a:p>
            <a:pPr marL="609600" indent="-609600">
              <a:lnSpc>
                <a:spcPct val="70000"/>
              </a:lnSpc>
              <a:buFont typeface="Wingdings" pitchFamily="80" charset="2"/>
              <a:buNone/>
            </a:pPr>
            <a:r>
              <a:rPr lang="en-GB" sz="1800"/>
              <a:t>Classify question into seven categories</a:t>
            </a:r>
          </a:p>
          <a:p>
            <a:pPr marL="609600" indent="-609600">
              <a:lnSpc>
                <a:spcPct val="70000"/>
              </a:lnSpc>
              <a:buFont typeface="Wingdings" pitchFamily="80" charset="2"/>
              <a:buNone/>
            </a:pPr>
            <a:endParaRPr lang="en-GB" sz="1800"/>
          </a:p>
          <a:p>
            <a:pPr marL="990600" lvl="1" indent="-533400">
              <a:lnSpc>
                <a:spcPct val="70000"/>
              </a:lnSpc>
            </a:pPr>
            <a:r>
              <a:rPr lang="en-GB" sz="1600" b="1" u="sng"/>
              <a:t>Who</a:t>
            </a:r>
            <a:r>
              <a:rPr lang="en-GB" sz="1600"/>
              <a:t> is/was/are/were…?</a:t>
            </a:r>
          </a:p>
          <a:p>
            <a:pPr marL="990600" lvl="1" indent="-533400">
              <a:lnSpc>
                <a:spcPct val="70000"/>
              </a:lnSpc>
            </a:pPr>
            <a:r>
              <a:rPr lang="en-GB" sz="1600" b="1" u="sng"/>
              <a:t>When</a:t>
            </a:r>
            <a:r>
              <a:rPr lang="en-GB" sz="1600"/>
              <a:t> is/did/will/are/were …?</a:t>
            </a:r>
          </a:p>
          <a:p>
            <a:pPr marL="990600" lvl="1" indent="-533400">
              <a:lnSpc>
                <a:spcPct val="70000"/>
              </a:lnSpc>
            </a:pPr>
            <a:r>
              <a:rPr lang="en-GB" sz="1600" b="1" u="sng"/>
              <a:t>Where</a:t>
            </a:r>
            <a:r>
              <a:rPr lang="en-GB" sz="1600"/>
              <a:t> is/are/were …?</a:t>
            </a:r>
          </a:p>
          <a:p>
            <a:pPr marL="990600" lvl="1" indent="-533400">
              <a:lnSpc>
                <a:spcPct val="70000"/>
              </a:lnSpc>
            </a:pPr>
            <a:endParaRPr lang="en-GB" sz="1600"/>
          </a:p>
          <a:p>
            <a:pPr marL="609600" indent="-609600">
              <a:lnSpc>
                <a:spcPct val="70000"/>
              </a:lnSpc>
              <a:buFont typeface="Wingdings" pitchFamily="80" charset="2"/>
              <a:buNone/>
            </a:pPr>
            <a:r>
              <a:rPr lang="en-GB" sz="1800"/>
              <a:t>a. Hand-crafted category-specific transformation rules</a:t>
            </a:r>
          </a:p>
          <a:p>
            <a:pPr marL="609600" indent="-609600">
              <a:lnSpc>
                <a:spcPct val="70000"/>
              </a:lnSpc>
              <a:buFont typeface="Wingdings" pitchFamily="80" charset="2"/>
              <a:buNone/>
            </a:pPr>
            <a:r>
              <a:rPr lang="en-GB" sz="1800"/>
              <a:t>	e.g.: For </a:t>
            </a:r>
            <a:r>
              <a:rPr lang="en-GB" sz="1800" i="1"/>
              <a:t>where</a:t>
            </a:r>
            <a:r>
              <a:rPr lang="en-GB" sz="1800"/>
              <a:t> questions, move ‘is’ to all possible locations</a:t>
            </a:r>
          </a:p>
          <a:p>
            <a:pPr marL="609600" indent="-609600">
              <a:lnSpc>
                <a:spcPct val="70000"/>
              </a:lnSpc>
              <a:buFont typeface="Wingdings" pitchFamily="80" charset="2"/>
              <a:buNone/>
            </a:pPr>
            <a:r>
              <a:rPr lang="en-GB" sz="1800"/>
              <a:t>		   Look to the </a:t>
            </a:r>
            <a:r>
              <a:rPr lang="en-GB" sz="1800">
                <a:solidFill>
                  <a:srgbClr val="008000"/>
                </a:solidFill>
              </a:rPr>
              <a:t>right</a:t>
            </a:r>
            <a:r>
              <a:rPr lang="en-GB" sz="1800"/>
              <a:t> of the query terms for the answer.</a:t>
            </a:r>
          </a:p>
          <a:p>
            <a:pPr marL="609600" indent="-609600">
              <a:lnSpc>
                <a:spcPct val="70000"/>
              </a:lnSpc>
              <a:buFont typeface="Wingdings" pitchFamily="80" charset="2"/>
              <a:buNone/>
            </a:pPr>
            <a:endParaRPr lang="en-GB" sz="1800"/>
          </a:p>
          <a:p>
            <a:pPr marL="609600" indent="-609600">
              <a:lnSpc>
                <a:spcPct val="70000"/>
              </a:lnSpc>
              <a:buFont typeface="Wingdings" pitchFamily="80" charset="2"/>
              <a:buNone/>
            </a:pPr>
            <a:r>
              <a:rPr lang="en-GB" sz="1800"/>
              <a:t>		“Where </a:t>
            </a:r>
            <a:r>
              <a:rPr lang="en-GB" sz="1800" u="sng"/>
              <a:t>is</a:t>
            </a:r>
            <a:r>
              <a:rPr lang="en-GB" sz="1800"/>
              <a:t> the Louvre Museum located?”</a:t>
            </a:r>
          </a:p>
          <a:p>
            <a:pPr marL="609600" indent="-609600">
              <a:lnSpc>
                <a:spcPct val="70000"/>
              </a:lnSpc>
              <a:buFont typeface="Wingdings" pitchFamily="80" charset="2"/>
              <a:buNone/>
            </a:pPr>
            <a:r>
              <a:rPr lang="en-GB" sz="1800"/>
              <a:t>		    </a:t>
            </a:r>
            <a:r>
              <a:rPr lang="en-GB" sz="1800">
                <a:sym typeface="Symbol" pitchFamily="80" charset="2"/>
              </a:rPr>
              <a:t>	</a:t>
            </a:r>
            <a:r>
              <a:rPr lang="en-GB" sz="1800"/>
              <a:t>“</a:t>
            </a:r>
            <a:r>
              <a:rPr lang="en-GB" sz="1800" u="sng"/>
              <a:t>is</a:t>
            </a:r>
            <a:r>
              <a:rPr lang="en-GB" sz="1800"/>
              <a:t> the Louvre Museum located”</a:t>
            </a:r>
          </a:p>
          <a:p>
            <a:pPr marL="609600" indent="-609600">
              <a:lnSpc>
                <a:spcPct val="70000"/>
              </a:lnSpc>
              <a:buFont typeface="Wingdings" pitchFamily="80" charset="2"/>
              <a:buNone/>
            </a:pPr>
            <a:r>
              <a:rPr lang="en-GB" sz="1800"/>
              <a:t>		    </a:t>
            </a:r>
            <a:r>
              <a:rPr lang="en-GB" sz="1800">
                <a:sym typeface="Symbol" pitchFamily="80" charset="2"/>
              </a:rPr>
              <a:t></a:t>
            </a:r>
            <a:r>
              <a:rPr lang="en-GB" sz="1800"/>
              <a:t>	“the </a:t>
            </a:r>
            <a:r>
              <a:rPr lang="en-GB" sz="1800" u="sng"/>
              <a:t>is</a:t>
            </a:r>
            <a:r>
              <a:rPr lang="en-GB" sz="1800"/>
              <a:t> Louvre Museum located”</a:t>
            </a:r>
          </a:p>
          <a:p>
            <a:pPr marL="609600" indent="-609600">
              <a:lnSpc>
                <a:spcPct val="70000"/>
              </a:lnSpc>
              <a:buFont typeface="Wingdings" pitchFamily="80" charset="2"/>
              <a:buNone/>
            </a:pPr>
            <a:r>
              <a:rPr lang="en-GB" sz="1800"/>
              <a:t>		    </a:t>
            </a:r>
            <a:r>
              <a:rPr lang="en-GB" sz="1800">
                <a:sym typeface="Symbol" pitchFamily="80" charset="2"/>
              </a:rPr>
              <a:t></a:t>
            </a:r>
            <a:r>
              <a:rPr lang="en-GB" sz="1800"/>
              <a:t>	“the Louvre </a:t>
            </a:r>
            <a:r>
              <a:rPr lang="en-GB" sz="1800" u="sng"/>
              <a:t>is</a:t>
            </a:r>
            <a:r>
              <a:rPr lang="en-GB" sz="1800"/>
              <a:t> Museum located”</a:t>
            </a:r>
          </a:p>
          <a:p>
            <a:pPr marL="609600" indent="-609600">
              <a:lnSpc>
                <a:spcPct val="70000"/>
              </a:lnSpc>
              <a:buFont typeface="Wingdings" pitchFamily="80" charset="2"/>
              <a:buNone/>
            </a:pPr>
            <a:r>
              <a:rPr lang="en-GB" sz="1800"/>
              <a:t>		    </a:t>
            </a:r>
            <a:r>
              <a:rPr lang="en-GB" sz="1800">
                <a:sym typeface="Symbol" pitchFamily="80" charset="2"/>
              </a:rPr>
              <a:t></a:t>
            </a:r>
            <a:r>
              <a:rPr lang="en-GB" sz="1800"/>
              <a:t>	“the Louvre Museum </a:t>
            </a:r>
            <a:r>
              <a:rPr lang="en-GB" sz="1800" u="sng"/>
              <a:t>is</a:t>
            </a:r>
            <a:r>
              <a:rPr lang="en-GB" sz="1800"/>
              <a:t> located”</a:t>
            </a:r>
          </a:p>
          <a:p>
            <a:pPr marL="609600" indent="-609600">
              <a:lnSpc>
                <a:spcPct val="70000"/>
              </a:lnSpc>
              <a:buFont typeface="Wingdings" pitchFamily="80" charset="2"/>
              <a:buNone/>
            </a:pPr>
            <a:r>
              <a:rPr lang="en-GB" sz="1800"/>
              <a:t>		    </a:t>
            </a:r>
            <a:r>
              <a:rPr lang="en-GB" sz="1800">
                <a:sym typeface="Symbol" pitchFamily="80" charset="2"/>
              </a:rPr>
              <a:t></a:t>
            </a:r>
            <a:r>
              <a:rPr lang="en-GB" sz="1800"/>
              <a:t>	“the Louvre Museum located </a:t>
            </a:r>
            <a:r>
              <a:rPr lang="en-GB" sz="1800" u="sng"/>
              <a:t>is</a:t>
            </a:r>
            <a:r>
              <a:rPr lang="en-GB" sz="1800"/>
              <a:t>”</a:t>
            </a:r>
          </a:p>
        </p:txBody>
      </p:sp>
      <p:sp>
        <p:nvSpPr>
          <p:cNvPr id="1443842" name="Rectangle 2"/>
          <p:cNvSpPr>
            <a:spLocks noGrp="1" noChangeArrowheads="1"/>
          </p:cNvSpPr>
          <p:nvPr>
            <p:ph type="title"/>
          </p:nvPr>
        </p:nvSpPr>
        <p:spPr>
          <a:xfrm>
            <a:off x="609600" y="182563"/>
            <a:ext cx="7772400" cy="1143000"/>
          </a:xfrm>
        </p:spPr>
        <p:txBody>
          <a:bodyPr/>
          <a:lstStyle/>
          <a:p>
            <a:r>
              <a:rPr lang="en-GB"/>
              <a:t>Query rewriting</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4867" name="Rectangle 3"/>
          <p:cNvSpPr>
            <a:spLocks noGrp="1" noChangeArrowheads="1"/>
          </p:cNvSpPr>
          <p:nvPr>
            <p:ph idx="1"/>
          </p:nvPr>
        </p:nvSpPr>
        <p:spPr/>
        <p:txBody>
          <a:bodyPr/>
          <a:lstStyle/>
          <a:p>
            <a:r>
              <a:rPr lang="en-GB"/>
              <a:t>Send all rewrites to a Web search engine</a:t>
            </a:r>
          </a:p>
          <a:p>
            <a:r>
              <a:rPr lang="en-GB"/>
              <a:t>Retrieve top N answers (100-200)</a:t>
            </a:r>
          </a:p>
          <a:p>
            <a:r>
              <a:rPr lang="en-GB"/>
              <a:t>For speed, rely just on search engine’s “snippets”, not the full text of the actual document</a:t>
            </a:r>
          </a:p>
          <a:p>
            <a:endParaRPr lang="en-GB"/>
          </a:p>
        </p:txBody>
      </p:sp>
      <p:sp>
        <p:nvSpPr>
          <p:cNvPr id="1444866" name="Rectangle 2"/>
          <p:cNvSpPr>
            <a:spLocks noGrp="1" noChangeArrowheads="1"/>
          </p:cNvSpPr>
          <p:nvPr>
            <p:ph type="title"/>
          </p:nvPr>
        </p:nvSpPr>
        <p:spPr/>
        <p:txBody>
          <a:bodyPr/>
          <a:lstStyle/>
          <a:p>
            <a:r>
              <a:rPr lang="en-GB"/>
              <a:t>Step 2: Query search engine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5891" name="Rectangle 3"/>
          <p:cNvSpPr>
            <a:spLocks noGrp="1" noChangeArrowheads="1"/>
          </p:cNvSpPr>
          <p:nvPr>
            <p:ph idx="1"/>
          </p:nvPr>
        </p:nvSpPr>
        <p:spPr>
          <a:xfrm>
            <a:off x="614363" y="1601788"/>
            <a:ext cx="7772400" cy="4114800"/>
          </a:xfrm>
        </p:spPr>
        <p:txBody>
          <a:bodyPr/>
          <a:lstStyle/>
          <a:p>
            <a:pPr>
              <a:lnSpc>
                <a:spcPct val="90000"/>
              </a:lnSpc>
            </a:pPr>
            <a:r>
              <a:rPr lang="en-GB" sz="1800"/>
              <a:t>Enumerate all N-grams (N=1,2,3) in all retrieved snippets</a:t>
            </a:r>
          </a:p>
          <a:p>
            <a:pPr>
              <a:lnSpc>
                <a:spcPct val="90000"/>
              </a:lnSpc>
            </a:pPr>
            <a:r>
              <a:rPr lang="en-GB" sz="1800"/>
              <a:t>Weight of an n-gram: occurrence count, each weighted by “reliability” (weight) of rewrite rule that fetched the document</a:t>
            </a:r>
          </a:p>
          <a:p>
            <a:pPr lvl="1">
              <a:lnSpc>
                <a:spcPct val="90000"/>
              </a:lnSpc>
            </a:pPr>
            <a:r>
              <a:rPr lang="en-GB" sz="1800"/>
              <a:t>Example: “Who created the character of Scrooge?”</a:t>
            </a:r>
          </a:p>
          <a:p>
            <a:pPr lvl="2">
              <a:lnSpc>
                <a:spcPct val="90000"/>
              </a:lnSpc>
              <a:buFontTx/>
              <a:buNone/>
            </a:pPr>
            <a:r>
              <a:rPr lang="en-GB" sz="1400">
                <a:solidFill>
                  <a:srgbClr val="A50021"/>
                </a:solidFill>
              </a:rPr>
              <a:t>Dickens	 	 	117</a:t>
            </a:r>
          </a:p>
          <a:p>
            <a:pPr lvl="2">
              <a:lnSpc>
                <a:spcPct val="70000"/>
              </a:lnSpc>
              <a:buFontTx/>
              <a:buNone/>
            </a:pPr>
            <a:r>
              <a:rPr lang="en-GB" sz="1400">
                <a:solidFill>
                  <a:srgbClr val="A50021"/>
                </a:solidFill>
              </a:rPr>
              <a:t>Christmas Carol 	  78</a:t>
            </a:r>
          </a:p>
          <a:p>
            <a:pPr lvl="2">
              <a:lnSpc>
                <a:spcPct val="70000"/>
              </a:lnSpc>
              <a:buFontTx/>
              <a:buNone/>
            </a:pPr>
            <a:r>
              <a:rPr lang="en-GB" sz="1400">
                <a:solidFill>
                  <a:srgbClr val="A50021"/>
                </a:solidFill>
              </a:rPr>
              <a:t>Charles Dickens	  75</a:t>
            </a:r>
          </a:p>
          <a:p>
            <a:pPr lvl="2">
              <a:lnSpc>
                <a:spcPct val="70000"/>
              </a:lnSpc>
              <a:buFontTx/>
              <a:buNone/>
            </a:pPr>
            <a:r>
              <a:rPr lang="en-GB" sz="1400">
                <a:solidFill>
                  <a:srgbClr val="A50021"/>
                </a:solidFill>
              </a:rPr>
              <a:t>Disney 		  	  72</a:t>
            </a:r>
          </a:p>
          <a:p>
            <a:pPr lvl="2">
              <a:lnSpc>
                <a:spcPct val="70000"/>
              </a:lnSpc>
              <a:buFontTx/>
              <a:buNone/>
            </a:pPr>
            <a:r>
              <a:rPr lang="en-GB" sz="1400">
                <a:solidFill>
                  <a:srgbClr val="A50021"/>
                </a:solidFill>
              </a:rPr>
              <a:t>Carl Banks 		  54</a:t>
            </a:r>
          </a:p>
          <a:p>
            <a:pPr lvl="2">
              <a:lnSpc>
                <a:spcPct val="70000"/>
              </a:lnSpc>
              <a:buFontTx/>
              <a:buNone/>
            </a:pPr>
            <a:r>
              <a:rPr lang="en-GB" sz="1400">
                <a:solidFill>
                  <a:srgbClr val="A50021"/>
                </a:solidFill>
              </a:rPr>
              <a:t>A Christmas 		  41</a:t>
            </a:r>
          </a:p>
          <a:p>
            <a:pPr lvl="2">
              <a:lnSpc>
                <a:spcPct val="70000"/>
              </a:lnSpc>
              <a:buFontTx/>
              <a:buNone/>
            </a:pPr>
            <a:r>
              <a:rPr lang="en-GB" sz="1400">
                <a:solidFill>
                  <a:srgbClr val="A50021"/>
                </a:solidFill>
              </a:rPr>
              <a:t>Christmas Carol 	  45</a:t>
            </a:r>
          </a:p>
          <a:p>
            <a:pPr lvl="2">
              <a:lnSpc>
                <a:spcPct val="70000"/>
              </a:lnSpc>
              <a:buFontTx/>
              <a:buNone/>
            </a:pPr>
            <a:r>
              <a:rPr lang="en-GB" sz="1400">
                <a:solidFill>
                  <a:srgbClr val="A50021"/>
                </a:solidFill>
              </a:rPr>
              <a:t>Uncle 		  	  31</a:t>
            </a:r>
          </a:p>
        </p:txBody>
      </p:sp>
      <p:sp>
        <p:nvSpPr>
          <p:cNvPr id="1445890" name="Rectangle 2"/>
          <p:cNvSpPr>
            <a:spLocks noGrp="1" noChangeArrowheads="1"/>
          </p:cNvSpPr>
          <p:nvPr>
            <p:ph type="title"/>
          </p:nvPr>
        </p:nvSpPr>
        <p:spPr/>
        <p:txBody>
          <a:bodyPr/>
          <a:lstStyle/>
          <a:p>
            <a:r>
              <a:rPr lang="en-GB"/>
              <a:t>Step 3: Gathering N-Grams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6915" name="Rectangle 3"/>
          <p:cNvSpPr>
            <a:spLocks noGrp="1" noChangeArrowheads="1"/>
          </p:cNvSpPr>
          <p:nvPr>
            <p:ph idx="1"/>
          </p:nvPr>
        </p:nvSpPr>
        <p:spPr/>
        <p:txBody>
          <a:bodyPr/>
          <a:lstStyle/>
          <a:p>
            <a:r>
              <a:rPr lang="en-GB" sz="2000"/>
              <a:t>Each question type is associated with one or more “data-type filters” = regular expressions for answer types</a:t>
            </a:r>
          </a:p>
          <a:p>
            <a:r>
              <a:rPr lang="en-GB" sz="2000"/>
              <a:t>Boost score of  n-grams that match the expected answer type.</a:t>
            </a:r>
          </a:p>
          <a:p>
            <a:r>
              <a:rPr lang="en-GB" sz="2000"/>
              <a:t>Lower score of n-grams that don’t match.</a:t>
            </a:r>
          </a:p>
          <a:p>
            <a:r>
              <a:rPr lang="en-GB" sz="2000"/>
              <a:t>For example</a:t>
            </a:r>
          </a:p>
          <a:p>
            <a:pPr lvl="1"/>
            <a:r>
              <a:rPr lang="en-GB" sz="1800"/>
              <a:t>The filter for</a:t>
            </a:r>
          </a:p>
          <a:p>
            <a:pPr lvl="2"/>
            <a:r>
              <a:rPr lang="en-GB" sz="1600"/>
              <a:t>How many dogs pull a sled in the Iditarod?</a:t>
            </a:r>
          </a:p>
          <a:p>
            <a:pPr lvl="1"/>
            <a:r>
              <a:rPr lang="en-GB" sz="1800"/>
              <a:t>prefers a number</a:t>
            </a:r>
          </a:p>
          <a:p>
            <a:pPr lvl="1"/>
            <a:r>
              <a:rPr lang="en-GB" sz="1800"/>
              <a:t>So disprefer candidate n-grams like </a:t>
            </a:r>
          </a:p>
          <a:p>
            <a:pPr lvl="2"/>
            <a:r>
              <a:rPr lang="en-GB" sz="1600"/>
              <a:t>Dog race, run, Alaskan, dog racing</a:t>
            </a:r>
          </a:p>
          <a:p>
            <a:pPr lvl="1"/>
            <a:r>
              <a:rPr lang="en-GB" sz="1800"/>
              <a:t>Prefer canddiate n-grams like</a:t>
            </a:r>
          </a:p>
          <a:p>
            <a:pPr lvl="2"/>
            <a:r>
              <a:rPr lang="en-GB" sz="1600"/>
              <a:t>Pool of 16 dogs</a:t>
            </a:r>
          </a:p>
        </p:txBody>
      </p:sp>
      <p:sp>
        <p:nvSpPr>
          <p:cNvPr id="1446914" name="Rectangle 2"/>
          <p:cNvSpPr>
            <a:spLocks noGrp="1" noChangeArrowheads="1"/>
          </p:cNvSpPr>
          <p:nvPr>
            <p:ph type="title"/>
          </p:nvPr>
        </p:nvSpPr>
        <p:spPr/>
        <p:txBody>
          <a:bodyPr/>
          <a:lstStyle/>
          <a:p>
            <a:r>
              <a:rPr lang="en-GB"/>
              <a:t>Step 4: Filtering N-Grams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7938" name="Rectangle 2"/>
          <p:cNvSpPr>
            <a:spLocks noGrp="1" noChangeArrowheads="1"/>
          </p:cNvSpPr>
          <p:nvPr>
            <p:ph type="title"/>
          </p:nvPr>
        </p:nvSpPr>
        <p:spPr/>
        <p:txBody>
          <a:bodyPr/>
          <a:lstStyle/>
          <a:p>
            <a:r>
              <a:rPr lang="en-GB"/>
              <a:t>Step 5: Tiling the Answers</a:t>
            </a:r>
          </a:p>
        </p:txBody>
      </p:sp>
      <p:sp>
        <p:nvSpPr>
          <p:cNvPr id="1447939" name="Text Box 3"/>
          <p:cNvSpPr txBox="1">
            <a:spLocks noChangeArrowheads="1"/>
          </p:cNvSpPr>
          <p:nvPr/>
        </p:nvSpPr>
        <p:spPr bwMode="auto">
          <a:xfrm>
            <a:off x="3200400" y="2908300"/>
            <a:ext cx="1524000" cy="476250"/>
          </a:xfrm>
          <a:prstGeom prst="rect">
            <a:avLst/>
          </a:prstGeom>
          <a:noFill/>
          <a:ln w="19050">
            <a:solidFill>
              <a:schemeClr val="tx1"/>
            </a:solidFill>
            <a:miter lim="800000"/>
            <a:headEnd/>
            <a:tailEnd/>
          </a:ln>
          <a:effectLst/>
        </p:spPr>
        <p:txBody>
          <a:bodyPr>
            <a:spAutoFit/>
          </a:bodyPr>
          <a:lstStyle/>
          <a:p>
            <a:pPr eaLnBrk="0" hangingPunct="0">
              <a:spcBef>
                <a:spcPct val="50000"/>
              </a:spcBef>
            </a:pPr>
            <a:r>
              <a:rPr lang="en-GB" sz="2400" b="1"/>
              <a:t>  Dickens</a:t>
            </a:r>
          </a:p>
        </p:txBody>
      </p:sp>
      <p:sp>
        <p:nvSpPr>
          <p:cNvPr id="1447940" name="Text Box 4"/>
          <p:cNvSpPr txBox="1">
            <a:spLocks noChangeArrowheads="1"/>
          </p:cNvSpPr>
          <p:nvPr/>
        </p:nvSpPr>
        <p:spPr bwMode="auto">
          <a:xfrm>
            <a:off x="1905000" y="2374900"/>
            <a:ext cx="2819400" cy="476250"/>
          </a:xfrm>
          <a:prstGeom prst="rect">
            <a:avLst/>
          </a:prstGeom>
          <a:noFill/>
          <a:ln w="19050">
            <a:solidFill>
              <a:schemeClr val="tx1"/>
            </a:solidFill>
            <a:miter lim="800000"/>
            <a:headEnd/>
            <a:tailEnd/>
          </a:ln>
          <a:effectLst/>
        </p:spPr>
        <p:txBody>
          <a:bodyPr>
            <a:spAutoFit/>
          </a:bodyPr>
          <a:lstStyle/>
          <a:p>
            <a:pPr eaLnBrk="0" hangingPunct="0">
              <a:spcBef>
                <a:spcPct val="50000"/>
              </a:spcBef>
            </a:pPr>
            <a:r>
              <a:rPr lang="en-GB" sz="2400" b="1"/>
              <a:t>  Charles    Dickens </a:t>
            </a:r>
          </a:p>
        </p:txBody>
      </p:sp>
      <p:sp>
        <p:nvSpPr>
          <p:cNvPr id="1447941" name="Text Box 5"/>
          <p:cNvSpPr txBox="1">
            <a:spLocks noChangeArrowheads="1"/>
          </p:cNvSpPr>
          <p:nvPr/>
        </p:nvSpPr>
        <p:spPr bwMode="auto">
          <a:xfrm>
            <a:off x="1219200" y="3460750"/>
            <a:ext cx="1905000" cy="476250"/>
          </a:xfrm>
          <a:prstGeom prst="rect">
            <a:avLst/>
          </a:prstGeom>
          <a:noFill/>
          <a:ln w="19050">
            <a:solidFill>
              <a:schemeClr val="tx1"/>
            </a:solidFill>
            <a:miter lim="800000"/>
            <a:headEnd/>
            <a:tailEnd/>
          </a:ln>
          <a:effectLst/>
        </p:spPr>
        <p:txBody>
          <a:bodyPr>
            <a:spAutoFit/>
          </a:bodyPr>
          <a:lstStyle/>
          <a:p>
            <a:pPr eaLnBrk="0" hangingPunct="0">
              <a:spcBef>
                <a:spcPct val="50000"/>
              </a:spcBef>
            </a:pPr>
            <a:r>
              <a:rPr lang="en-GB" sz="2400" b="1"/>
              <a:t>  Mr Charles</a:t>
            </a:r>
          </a:p>
        </p:txBody>
      </p:sp>
      <p:sp>
        <p:nvSpPr>
          <p:cNvPr id="1447942" name="Text Box 6"/>
          <p:cNvSpPr txBox="1">
            <a:spLocks noChangeArrowheads="1"/>
          </p:cNvSpPr>
          <p:nvPr/>
        </p:nvSpPr>
        <p:spPr bwMode="auto">
          <a:xfrm>
            <a:off x="609600" y="1687513"/>
            <a:ext cx="1030288" cy="2392362"/>
          </a:xfrm>
          <a:prstGeom prst="rect">
            <a:avLst/>
          </a:prstGeom>
          <a:noFill/>
          <a:ln w="9525">
            <a:noFill/>
            <a:miter lim="800000"/>
            <a:headEnd/>
            <a:tailEnd/>
          </a:ln>
          <a:effectLst/>
        </p:spPr>
        <p:txBody>
          <a:bodyPr wrap="none">
            <a:spAutoFit/>
          </a:bodyPr>
          <a:lstStyle/>
          <a:p>
            <a:pPr eaLnBrk="0" hangingPunct="0">
              <a:lnSpc>
                <a:spcPct val="90000"/>
              </a:lnSpc>
            </a:pPr>
            <a:r>
              <a:rPr lang="en-GB" sz="2400" b="1"/>
              <a:t>Scores</a:t>
            </a:r>
          </a:p>
          <a:p>
            <a:pPr eaLnBrk="0" hangingPunct="0">
              <a:lnSpc>
                <a:spcPct val="90000"/>
              </a:lnSpc>
            </a:pPr>
            <a:endParaRPr lang="en-GB" sz="2400" b="1"/>
          </a:p>
          <a:p>
            <a:pPr eaLnBrk="0" hangingPunct="0">
              <a:lnSpc>
                <a:spcPct val="90000"/>
              </a:lnSpc>
            </a:pPr>
            <a:r>
              <a:rPr lang="en-GB" sz="2400" b="1"/>
              <a:t>20</a:t>
            </a:r>
          </a:p>
          <a:p>
            <a:pPr eaLnBrk="0" hangingPunct="0">
              <a:lnSpc>
                <a:spcPct val="90000"/>
              </a:lnSpc>
            </a:pPr>
            <a:endParaRPr lang="en-GB" sz="2400" b="1"/>
          </a:p>
          <a:p>
            <a:pPr eaLnBrk="0" hangingPunct="0">
              <a:lnSpc>
                <a:spcPct val="90000"/>
              </a:lnSpc>
            </a:pPr>
            <a:r>
              <a:rPr lang="en-GB" sz="2400" b="1"/>
              <a:t>15</a:t>
            </a:r>
          </a:p>
          <a:p>
            <a:pPr eaLnBrk="0" hangingPunct="0">
              <a:lnSpc>
                <a:spcPct val="90000"/>
              </a:lnSpc>
            </a:pPr>
            <a:endParaRPr lang="en-GB" sz="2400" b="1"/>
          </a:p>
          <a:p>
            <a:pPr eaLnBrk="0" hangingPunct="0">
              <a:lnSpc>
                <a:spcPct val="90000"/>
              </a:lnSpc>
            </a:pPr>
            <a:r>
              <a:rPr lang="en-GB" sz="2400" b="1"/>
              <a:t>10</a:t>
            </a:r>
          </a:p>
        </p:txBody>
      </p:sp>
      <p:sp>
        <p:nvSpPr>
          <p:cNvPr id="1447943" name="AutoShape 7"/>
          <p:cNvSpPr>
            <a:spLocks/>
          </p:cNvSpPr>
          <p:nvPr/>
        </p:nvSpPr>
        <p:spPr bwMode="auto">
          <a:xfrm>
            <a:off x="4953000" y="2133600"/>
            <a:ext cx="381000" cy="1905000"/>
          </a:xfrm>
          <a:prstGeom prst="rightBrace">
            <a:avLst>
              <a:gd name="adj1" fmla="val 41667"/>
              <a:gd name="adj2" fmla="val 50000"/>
            </a:avLst>
          </a:prstGeom>
          <a:noFill/>
          <a:ln w="9525">
            <a:solidFill>
              <a:schemeClr val="tx1"/>
            </a:solidFill>
            <a:round/>
            <a:headEnd/>
            <a:tailEnd/>
          </a:ln>
          <a:effectLst/>
        </p:spPr>
        <p:txBody>
          <a:bodyPr wrap="none" anchor="ctr"/>
          <a:lstStyle/>
          <a:p>
            <a:pPr eaLnBrk="0" hangingPunct="0"/>
            <a:r>
              <a:rPr lang="en-GB" sz="2400" b="1"/>
              <a:t>     merged,	 discard</a:t>
            </a:r>
            <a:br>
              <a:rPr lang="en-GB" sz="2400" b="1"/>
            </a:br>
            <a:r>
              <a:rPr lang="en-GB" sz="2400" b="1"/>
              <a:t>		old n-grams</a:t>
            </a:r>
          </a:p>
        </p:txBody>
      </p:sp>
      <p:sp>
        <p:nvSpPr>
          <p:cNvPr id="1447944" name="Text Box 8"/>
          <p:cNvSpPr txBox="1">
            <a:spLocks noChangeArrowheads="1"/>
          </p:cNvSpPr>
          <p:nvPr/>
        </p:nvSpPr>
        <p:spPr bwMode="auto">
          <a:xfrm>
            <a:off x="4876800" y="4343400"/>
            <a:ext cx="3352800" cy="476250"/>
          </a:xfrm>
          <a:prstGeom prst="rect">
            <a:avLst/>
          </a:prstGeom>
          <a:noFill/>
          <a:ln w="19050">
            <a:solidFill>
              <a:schemeClr val="tx1"/>
            </a:solidFill>
            <a:miter lim="800000"/>
            <a:headEnd/>
            <a:tailEnd/>
          </a:ln>
          <a:effectLst/>
        </p:spPr>
        <p:txBody>
          <a:bodyPr>
            <a:spAutoFit/>
          </a:bodyPr>
          <a:lstStyle/>
          <a:p>
            <a:pPr eaLnBrk="0" hangingPunct="0">
              <a:spcBef>
                <a:spcPct val="50000"/>
              </a:spcBef>
            </a:pPr>
            <a:r>
              <a:rPr lang="en-GB" sz="2400" b="1"/>
              <a:t>  Mr Charles  Dickens</a:t>
            </a:r>
          </a:p>
        </p:txBody>
      </p:sp>
      <p:sp>
        <p:nvSpPr>
          <p:cNvPr id="1447945" name="Text Box 9"/>
          <p:cNvSpPr txBox="1">
            <a:spLocks noChangeArrowheads="1"/>
          </p:cNvSpPr>
          <p:nvPr/>
        </p:nvSpPr>
        <p:spPr bwMode="auto">
          <a:xfrm>
            <a:off x="3505200" y="4343400"/>
            <a:ext cx="1292225" cy="457200"/>
          </a:xfrm>
          <a:prstGeom prst="rect">
            <a:avLst/>
          </a:prstGeom>
          <a:noFill/>
          <a:ln w="9525">
            <a:noFill/>
            <a:miter lim="800000"/>
            <a:headEnd/>
            <a:tailEnd/>
          </a:ln>
          <a:effectLst/>
        </p:spPr>
        <p:txBody>
          <a:bodyPr wrap="none">
            <a:spAutoFit/>
          </a:bodyPr>
          <a:lstStyle/>
          <a:p>
            <a:pPr eaLnBrk="0" hangingPunct="0"/>
            <a:r>
              <a:rPr lang="en-GB" sz="2400" b="1"/>
              <a:t>Score 45</a:t>
            </a:r>
          </a:p>
        </p:txBody>
      </p:sp>
      <p:sp>
        <p:nvSpPr>
          <p:cNvPr id="1447946" name="Line 10"/>
          <p:cNvSpPr>
            <a:spLocks noChangeShapeType="1"/>
          </p:cNvSpPr>
          <p:nvPr/>
        </p:nvSpPr>
        <p:spPr bwMode="auto">
          <a:xfrm>
            <a:off x="5791200" y="3429000"/>
            <a:ext cx="0" cy="762000"/>
          </a:xfrm>
          <a:prstGeom prst="line">
            <a:avLst/>
          </a:prstGeom>
          <a:noFill/>
          <a:ln w="76200">
            <a:solidFill>
              <a:schemeClr val="tx1"/>
            </a:solidFill>
            <a:round/>
            <a:headEnd/>
            <a:tailEnd type="triangle" w="med" len="med"/>
          </a:ln>
          <a:effectLst/>
        </p:spPr>
        <p:txBody>
          <a:bodyPr/>
          <a:lstStyle/>
          <a:p>
            <a:endParaRPr lang="en-US"/>
          </a:p>
        </p:txBody>
      </p:sp>
      <p:sp>
        <p:nvSpPr>
          <p:cNvPr id="1447947" name="Line 11"/>
          <p:cNvSpPr>
            <a:spLocks noChangeShapeType="1"/>
          </p:cNvSpPr>
          <p:nvPr/>
        </p:nvSpPr>
        <p:spPr bwMode="auto">
          <a:xfrm>
            <a:off x="304800" y="4267200"/>
            <a:ext cx="8458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7699" name="Rectangle 3"/>
          <p:cNvSpPr>
            <a:spLocks noGrp="1" noChangeArrowheads="1"/>
          </p:cNvSpPr>
          <p:nvPr>
            <p:ph idx="1"/>
          </p:nvPr>
        </p:nvSpPr>
        <p:spPr/>
        <p:txBody>
          <a:bodyPr/>
          <a:lstStyle/>
          <a:p>
            <a:r>
              <a:rPr lang="en-US"/>
              <a:t>Evaluation of this kind of system is usually based on some kind of TREC-like metric.</a:t>
            </a:r>
          </a:p>
          <a:p>
            <a:r>
              <a:rPr lang="en-US"/>
              <a:t>In Q/A the most frequent metric is</a:t>
            </a:r>
          </a:p>
          <a:p>
            <a:pPr lvl="1"/>
            <a:r>
              <a:rPr lang="en-US"/>
              <a:t>Mean reciprocal rank</a:t>
            </a:r>
          </a:p>
          <a:p>
            <a:pPr lvl="2">
              <a:buFontTx/>
              <a:buNone/>
            </a:pPr>
            <a:r>
              <a:rPr lang="en-US"/>
              <a:t>You’re allowed to return N answers. Your score is based on 1/Rank of the first right answer.</a:t>
            </a:r>
          </a:p>
          <a:p>
            <a:pPr lvl="2">
              <a:buFontTx/>
              <a:buNone/>
            </a:pPr>
            <a:r>
              <a:rPr lang="en-US"/>
              <a:t>Averaged over all the questions you answer.</a:t>
            </a:r>
          </a:p>
        </p:txBody>
      </p:sp>
      <p:sp>
        <p:nvSpPr>
          <p:cNvPr id="1437698" name="Rectangle 2"/>
          <p:cNvSpPr>
            <a:spLocks noGrp="1" noChangeArrowheads="1"/>
          </p:cNvSpPr>
          <p:nvPr>
            <p:ph type="title"/>
          </p:nvPr>
        </p:nvSpPr>
        <p:spPr/>
        <p:txBody>
          <a:bodyPr/>
          <a:lstStyle/>
          <a:p>
            <a:r>
              <a:rPr lang="en-US"/>
              <a:t>Evaluation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5170" name="Rectangle 2"/>
          <p:cNvSpPr>
            <a:spLocks noGrp="1" noChangeArrowheads="1"/>
          </p:cNvSpPr>
          <p:nvPr>
            <p:ph type="title"/>
          </p:nvPr>
        </p:nvSpPr>
        <p:spPr>
          <a:xfrm>
            <a:off x="685800" y="396875"/>
            <a:ext cx="7772400" cy="1143000"/>
          </a:xfrm>
        </p:spPr>
        <p:txBody>
          <a:bodyPr/>
          <a:lstStyle/>
          <a:p>
            <a:r>
              <a:rPr lang="en-US"/>
              <a:t>People </a:t>
            </a:r>
            <a:r>
              <a:rPr lang="en-US" i="1"/>
              <a:t>do</a:t>
            </a:r>
            <a:r>
              <a:rPr lang="en-US"/>
              <a:t> ask questions…</a:t>
            </a:r>
          </a:p>
        </p:txBody>
      </p:sp>
      <p:sp>
        <p:nvSpPr>
          <p:cNvPr id="1415171" name="Text Box 3"/>
          <p:cNvSpPr txBox="1">
            <a:spLocks noChangeArrowheads="1"/>
          </p:cNvSpPr>
          <p:nvPr/>
        </p:nvSpPr>
        <p:spPr bwMode="auto">
          <a:xfrm>
            <a:off x="693738" y="1500188"/>
            <a:ext cx="7924800" cy="4784725"/>
          </a:xfrm>
          <a:prstGeom prst="rect">
            <a:avLst/>
          </a:prstGeom>
          <a:noFill/>
          <a:ln w="9525">
            <a:noFill/>
            <a:miter lim="800000"/>
            <a:headEnd/>
            <a:tailEnd/>
          </a:ln>
          <a:effectLst/>
        </p:spPr>
        <p:txBody>
          <a:bodyPr>
            <a:spAutoFit/>
          </a:bodyPr>
          <a:lstStyle/>
          <a:p>
            <a:pPr eaLnBrk="0" hangingPunct="0"/>
            <a:r>
              <a:rPr lang="en-US" sz="2400">
                <a:solidFill>
                  <a:srgbClr val="00A000"/>
                </a:solidFill>
                <a:latin typeface="Verdana" pitchFamily="80" charset="0"/>
              </a:rPr>
              <a:t>Examples from various query logs</a:t>
            </a:r>
          </a:p>
          <a:p>
            <a:pPr eaLnBrk="0" hangingPunct="0"/>
            <a:endParaRPr lang="en-US" sz="2400" b="1">
              <a:solidFill>
                <a:srgbClr val="00A000"/>
              </a:solidFill>
              <a:latin typeface="Comic Sans MS" pitchFamily="80" charset="0"/>
            </a:endParaRPr>
          </a:p>
          <a:p>
            <a:pPr lvl="1" eaLnBrk="0" hangingPunct="0"/>
            <a:r>
              <a:rPr lang="en-US" sz="2000">
                <a:latin typeface="Tahoma" pitchFamily="80" charset="0"/>
              </a:rPr>
              <a:t>Which english translation of the bible is used in official Catholic liturgies?</a:t>
            </a:r>
          </a:p>
          <a:p>
            <a:pPr lvl="1" eaLnBrk="0" hangingPunct="0"/>
            <a:endParaRPr lang="en-US" sz="2000">
              <a:latin typeface="Tahoma" pitchFamily="80" charset="0"/>
            </a:endParaRPr>
          </a:p>
          <a:p>
            <a:pPr lvl="1" eaLnBrk="0" hangingPunct="0"/>
            <a:r>
              <a:rPr lang="en-US" sz="2000">
                <a:latin typeface="Tahoma" pitchFamily="80" charset="0"/>
              </a:rPr>
              <a:t>How tall is the sears tower?</a:t>
            </a:r>
          </a:p>
          <a:p>
            <a:pPr lvl="1" eaLnBrk="0" hangingPunct="0"/>
            <a:endParaRPr lang="en-US" sz="2000">
              <a:latin typeface="Tahoma" pitchFamily="80" charset="0"/>
            </a:endParaRPr>
          </a:p>
          <a:p>
            <a:pPr lvl="1" eaLnBrk="0" hangingPunct="0"/>
            <a:r>
              <a:rPr lang="en-US" sz="2000">
                <a:latin typeface="Tahoma" pitchFamily="80" charset="0"/>
              </a:rPr>
              <a:t>How can i find someone in texas</a:t>
            </a:r>
          </a:p>
          <a:p>
            <a:pPr lvl="1" eaLnBrk="0" hangingPunct="0"/>
            <a:endParaRPr lang="en-US" sz="2000">
              <a:latin typeface="Tahoma" pitchFamily="80" charset="0"/>
            </a:endParaRPr>
          </a:p>
          <a:p>
            <a:pPr lvl="1" eaLnBrk="0" hangingPunct="0"/>
            <a:r>
              <a:rPr lang="en-US" sz="2000">
                <a:latin typeface="Tahoma" pitchFamily="80" charset="0"/>
              </a:rPr>
              <a:t>Where can i find information on puritan religion?</a:t>
            </a:r>
          </a:p>
          <a:p>
            <a:pPr lvl="1" eaLnBrk="0" hangingPunct="0"/>
            <a:r>
              <a:rPr lang="en-US" sz="2000">
                <a:latin typeface="Tahoma" pitchFamily="80" charset="0"/>
              </a:rPr>
              <a:t>What are the 7 wonders of the world</a:t>
            </a:r>
          </a:p>
          <a:p>
            <a:pPr lvl="1" eaLnBrk="0" hangingPunct="0"/>
            <a:endParaRPr lang="en-US" sz="2000">
              <a:latin typeface="Tahoma" pitchFamily="80" charset="0"/>
            </a:endParaRPr>
          </a:p>
          <a:p>
            <a:pPr lvl="1" eaLnBrk="0" hangingPunct="0"/>
            <a:r>
              <a:rPr lang="en-US" sz="2000">
                <a:latin typeface="Tahoma" pitchFamily="80" charset="0"/>
              </a:rPr>
              <a:t>How can i eliminate stress</a:t>
            </a:r>
          </a:p>
          <a:p>
            <a:pPr lvl="1" eaLnBrk="0" hangingPunct="0"/>
            <a:endParaRPr lang="en-US" sz="2000">
              <a:latin typeface="Tahoma" pitchFamily="80" charset="0"/>
            </a:endParaRPr>
          </a:p>
          <a:p>
            <a:pPr lvl="1" eaLnBrk="0" hangingPunct="0"/>
            <a:r>
              <a:rPr lang="en-US" sz="2000">
                <a:latin typeface="Tahoma" pitchFamily="80" charset="0"/>
              </a:rPr>
              <a:t>What vacuum cleaner does Consumers Guide recommend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8963" name="Rectangle 3"/>
          <p:cNvSpPr>
            <a:spLocks noGrp="1" noChangeArrowheads="1"/>
          </p:cNvSpPr>
          <p:nvPr>
            <p:ph idx="1"/>
          </p:nvPr>
        </p:nvSpPr>
        <p:spPr>
          <a:xfrm>
            <a:off x="685800" y="1712913"/>
            <a:ext cx="7680325" cy="3981450"/>
          </a:xfrm>
        </p:spPr>
        <p:txBody>
          <a:bodyPr/>
          <a:lstStyle/>
          <a:p>
            <a:r>
              <a:rPr lang="en-GB"/>
              <a:t>Standard TREC contest test-bed (TREC 2001): 1M documents; 900 questions</a:t>
            </a:r>
          </a:p>
          <a:p>
            <a:pPr lvl="1"/>
            <a:r>
              <a:rPr lang="en-GB"/>
              <a:t>Technique does ok, not great (would have placed in top 9 of ~30 participants)</a:t>
            </a:r>
          </a:p>
          <a:p>
            <a:pPr lvl="2"/>
            <a:r>
              <a:rPr lang="en-GB"/>
              <a:t>MRR = 0.507</a:t>
            </a:r>
          </a:p>
          <a:p>
            <a:pPr lvl="1"/>
            <a:r>
              <a:rPr lang="en-GB"/>
              <a:t>But with access to the Web… They do much better, would have come in second on TREC 2001 </a:t>
            </a:r>
          </a:p>
          <a:p>
            <a:pPr lvl="2"/>
            <a:r>
              <a:rPr lang="en-GB">
                <a:solidFill>
                  <a:srgbClr val="A50021"/>
                </a:solidFill>
              </a:rPr>
              <a:t>Be suspicious of any after the bake-off is over metrics</a:t>
            </a:r>
          </a:p>
        </p:txBody>
      </p:sp>
      <p:sp>
        <p:nvSpPr>
          <p:cNvPr id="1448962" name="Rectangle 2"/>
          <p:cNvSpPr>
            <a:spLocks noGrp="1" noChangeArrowheads="1"/>
          </p:cNvSpPr>
          <p:nvPr>
            <p:ph type="title"/>
          </p:nvPr>
        </p:nvSpPr>
        <p:spPr/>
        <p:txBody>
          <a:bodyPr/>
          <a:lstStyle/>
          <a:p>
            <a:r>
              <a:rPr lang="en-GB"/>
              <a:t>Results</a:t>
            </a:r>
            <a:endParaRPr lang="en-GB" sz="24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smtClean="0"/>
              <a:t>Which approach is better?</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9987" name="Rectangle 3"/>
          <p:cNvSpPr>
            <a:spLocks noGrp="1" noChangeArrowheads="1"/>
          </p:cNvSpPr>
          <p:nvPr>
            <p:ph idx="1"/>
          </p:nvPr>
        </p:nvSpPr>
        <p:spPr/>
        <p:txBody>
          <a:bodyPr/>
          <a:lstStyle/>
          <a:p>
            <a:r>
              <a:rPr lang="en-US" dirty="0" smtClean="0"/>
              <a:t>A </a:t>
            </a:r>
            <a:r>
              <a:rPr lang="en-US" dirty="0"/>
              <a:t>more interesting task is one where the answers are fluid and depend on the fusion of material from disparate texts over time.</a:t>
            </a:r>
          </a:p>
          <a:p>
            <a:pPr lvl="1"/>
            <a:r>
              <a:rPr lang="en-US" dirty="0"/>
              <a:t>Who is Condoleezza Rice?</a:t>
            </a:r>
          </a:p>
          <a:p>
            <a:pPr lvl="1"/>
            <a:r>
              <a:rPr lang="en-US" dirty="0"/>
              <a:t>Who is Stephen Harper?</a:t>
            </a:r>
          </a:p>
          <a:p>
            <a:pPr lvl="1"/>
            <a:r>
              <a:rPr lang="en-US" dirty="0"/>
              <a:t>Why did San Francisco have to hand-count ballots in the last election?</a:t>
            </a:r>
          </a:p>
          <a:p>
            <a:pPr>
              <a:buFont typeface="Wingdings" pitchFamily="80" charset="2"/>
              <a:buNone/>
            </a:pPr>
            <a:endParaRPr lang="en-US" dirty="0"/>
          </a:p>
          <a:p>
            <a:endParaRPr lang="en-US" dirty="0"/>
          </a:p>
        </p:txBody>
      </p:sp>
      <p:sp>
        <p:nvSpPr>
          <p:cNvPr id="1449986" name="Rectangle 2"/>
          <p:cNvSpPr>
            <a:spLocks noGrp="1" noChangeArrowheads="1"/>
          </p:cNvSpPr>
          <p:nvPr>
            <p:ph type="title"/>
          </p:nvPr>
        </p:nvSpPr>
        <p:spPr/>
        <p:txBody>
          <a:bodyPr/>
          <a:lstStyle/>
          <a:p>
            <a:r>
              <a:rPr lang="en-US"/>
              <a:t>Harder Questions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8179" name="Rectangle 3"/>
          <p:cNvSpPr>
            <a:spLocks noGrp="1" noChangeArrowheads="1"/>
          </p:cNvSpPr>
          <p:nvPr>
            <p:ph idx="1"/>
          </p:nvPr>
        </p:nvSpPr>
        <p:spPr/>
        <p:txBody>
          <a:bodyPr/>
          <a:lstStyle/>
          <a:p>
            <a:r>
              <a:rPr lang="en-US"/>
              <a:t>Information Retrieval</a:t>
            </a:r>
          </a:p>
          <a:p>
            <a:r>
              <a:rPr lang="en-US"/>
              <a:t>Web-based Question Answering</a:t>
            </a:r>
          </a:p>
        </p:txBody>
      </p:sp>
      <p:sp>
        <p:nvSpPr>
          <p:cNvPr id="1458178" name="Rectangle 2"/>
          <p:cNvSpPr>
            <a:spLocks noGrp="1" noChangeArrowheads="1"/>
          </p:cNvSpPr>
          <p:nvPr>
            <p:ph type="title"/>
          </p:nvPr>
        </p:nvSpPr>
        <p:spPr/>
        <p:txBody>
          <a:bodyPr/>
          <a:lstStyle/>
          <a:p>
            <a:r>
              <a:rPr lang="en-US"/>
              <a:t>Summary</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1011" name="Rectangle 1027"/>
          <p:cNvSpPr>
            <a:spLocks noGrp="1" noChangeArrowheads="1"/>
          </p:cNvSpPr>
          <p:nvPr>
            <p:ph idx="1"/>
          </p:nvPr>
        </p:nvSpPr>
        <p:spPr/>
        <p:txBody>
          <a:bodyPr/>
          <a:lstStyle/>
          <a:p>
            <a:r>
              <a:rPr lang="en-US" dirty="0" smtClean="0"/>
              <a:t>Basic assumption: meanings </a:t>
            </a:r>
            <a:r>
              <a:rPr lang="en-US" dirty="0"/>
              <a:t>of documents can be captured by analyzing (counting) the words that occur in them</a:t>
            </a:r>
            <a:r>
              <a:rPr lang="en-US" dirty="0" smtClean="0"/>
              <a:t>.</a:t>
            </a:r>
            <a:br>
              <a:rPr lang="en-US" dirty="0" smtClean="0"/>
            </a:br>
            <a:r>
              <a:rPr lang="en-US" dirty="0" smtClean="0"/>
              <a:t/>
            </a:r>
            <a:br>
              <a:rPr lang="en-US" dirty="0" smtClean="0"/>
            </a:br>
            <a:endParaRPr lang="en-US" dirty="0"/>
          </a:p>
          <a:p>
            <a:r>
              <a:rPr lang="en-US" dirty="0"/>
              <a:t>This is known as the </a:t>
            </a:r>
            <a:r>
              <a:rPr lang="en-US" dirty="0">
                <a:solidFill>
                  <a:srgbClr val="008000"/>
                </a:solidFill>
              </a:rPr>
              <a:t>bag of words</a:t>
            </a:r>
            <a:r>
              <a:rPr lang="en-US" dirty="0"/>
              <a:t> approach.</a:t>
            </a:r>
          </a:p>
        </p:txBody>
      </p:sp>
      <p:sp>
        <p:nvSpPr>
          <p:cNvPr id="1451010" name="Rectangle 1026"/>
          <p:cNvSpPr>
            <a:spLocks noGrp="1" noChangeArrowheads="1"/>
          </p:cNvSpPr>
          <p:nvPr>
            <p:ph type="title"/>
          </p:nvPr>
        </p:nvSpPr>
        <p:spPr/>
        <p:txBody>
          <a:bodyPr/>
          <a:lstStyle/>
          <a:p>
            <a:r>
              <a:rPr lang="en-US"/>
              <a:t>Information Retrieval</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0355" name="Rectangle 3"/>
          <p:cNvSpPr>
            <a:spLocks noGrp="1" noChangeArrowheads="1"/>
          </p:cNvSpPr>
          <p:nvPr>
            <p:ph idx="1"/>
          </p:nvPr>
        </p:nvSpPr>
        <p:spPr>
          <a:xfrm>
            <a:off x="309563" y="1981200"/>
            <a:ext cx="8148637" cy="4114800"/>
          </a:xfrm>
        </p:spPr>
        <p:txBody>
          <a:bodyPr/>
          <a:lstStyle/>
          <a:p>
            <a:r>
              <a:rPr lang="en-US" dirty="0"/>
              <a:t>The fundamental operation we need is the ability to map from words to documents in a collection that contain those words</a:t>
            </a:r>
          </a:p>
          <a:p>
            <a:r>
              <a:rPr lang="en-US" dirty="0"/>
              <a:t>An inverted index is just a list of words along with the document ids of the documents that contain them</a:t>
            </a:r>
          </a:p>
          <a:p>
            <a:pPr lvl="1"/>
            <a:r>
              <a:rPr lang="en-US" dirty="0">
                <a:latin typeface="Courier New" pitchFamily="80" charset="0"/>
              </a:rPr>
              <a:t>Dog: </a:t>
            </a:r>
            <a:r>
              <a:rPr lang="en-US" dirty="0" smtClean="0">
                <a:latin typeface="Courier New" pitchFamily="80" charset="0"/>
              </a:rPr>
              <a:t>1,2,8,100,119,210,400</a:t>
            </a:r>
          </a:p>
          <a:p>
            <a:pPr lvl="1"/>
            <a:r>
              <a:rPr lang="en-US" dirty="0" smtClean="0">
                <a:latin typeface="Courier New" pitchFamily="80" charset="0"/>
              </a:rPr>
              <a:t>Dog: 1:4,7:11,13:15,17</a:t>
            </a:r>
          </a:p>
          <a:p>
            <a:pPr lvl="1">
              <a:buNone/>
            </a:pPr>
            <a:endParaRPr lang="en-US" dirty="0">
              <a:latin typeface="Courier New" pitchFamily="80" charset="0"/>
            </a:endParaRPr>
          </a:p>
        </p:txBody>
      </p:sp>
      <p:sp>
        <p:nvSpPr>
          <p:cNvPr id="1380354" name="Rectangle 2"/>
          <p:cNvSpPr>
            <a:spLocks noGrp="1" noChangeArrowheads="1"/>
          </p:cNvSpPr>
          <p:nvPr>
            <p:ph type="title"/>
          </p:nvPr>
        </p:nvSpPr>
        <p:spPr/>
        <p:txBody>
          <a:bodyPr/>
          <a:lstStyle/>
          <a:p>
            <a:r>
              <a:rPr lang="en-US"/>
              <a:t>Inverted Index</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03" name="Rectangle 3"/>
          <p:cNvSpPr>
            <a:spLocks noGrp="1" noChangeArrowheads="1"/>
          </p:cNvSpPr>
          <p:nvPr>
            <p:ph idx="1"/>
          </p:nvPr>
        </p:nvSpPr>
        <p:spPr/>
        <p:txBody>
          <a:bodyPr>
            <a:normAutofit fontScale="92500" lnSpcReduction="10000"/>
          </a:bodyPr>
          <a:lstStyle/>
          <a:p>
            <a:r>
              <a:rPr lang="en-US" dirty="0" smtClean="0"/>
              <a:t>IR systems use them</a:t>
            </a:r>
          </a:p>
          <a:p>
            <a:endParaRPr lang="en-US" dirty="0" smtClean="0"/>
          </a:p>
          <a:p>
            <a:r>
              <a:rPr lang="en-US" dirty="0" smtClean="0"/>
              <a:t>Stop List</a:t>
            </a:r>
          </a:p>
          <a:p>
            <a:pPr lvl="1"/>
            <a:r>
              <a:rPr lang="en-US" dirty="0" smtClean="0"/>
              <a:t>List </a:t>
            </a:r>
            <a:r>
              <a:rPr lang="en-US" dirty="0"/>
              <a:t>of frequent largely content-free words that are not stored in the index (of, the, a, etc</a:t>
            </a:r>
            <a:r>
              <a:rPr lang="en-US" dirty="0" smtClean="0"/>
              <a:t>)</a:t>
            </a:r>
            <a:endParaRPr lang="en-US" dirty="0"/>
          </a:p>
          <a:p>
            <a:pPr lvl="1"/>
            <a:r>
              <a:rPr lang="en-US" dirty="0"/>
              <a:t>The primary benefit is in the reduction of the size of the inverted </a:t>
            </a:r>
            <a:r>
              <a:rPr lang="en-US" dirty="0" smtClean="0"/>
              <a:t>index</a:t>
            </a:r>
            <a:br>
              <a:rPr lang="en-US" dirty="0" smtClean="0"/>
            </a:br>
            <a:endParaRPr lang="en-US" dirty="0" smtClean="0"/>
          </a:p>
          <a:p>
            <a:r>
              <a:rPr lang="en-US" dirty="0" smtClean="0"/>
              <a:t>Stemming</a:t>
            </a:r>
          </a:p>
          <a:p>
            <a:pPr lvl="1"/>
            <a:r>
              <a:rPr lang="en-US" dirty="0" smtClean="0"/>
              <a:t>Are </a:t>
            </a:r>
            <a:r>
              <a:rPr lang="en-US" dirty="0" smtClean="0">
                <a:solidFill>
                  <a:schemeClr val="accent1"/>
                </a:solidFill>
              </a:rPr>
              <a:t>dog</a:t>
            </a:r>
            <a:r>
              <a:rPr lang="en-US" dirty="0" smtClean="0"/>
              <a:t> and </a:t>
            </a:r>
            <a:r>
              <a:rPr lang="en-US" dirty="0" smtClean="0">
                <a:solidFill>
                  <a:schemeClr val="accent1"/>
                </a:solidFill>
              </a:rPr>
              <a:t>dogs</a:t>
            </a:r>
            <a:r>
              <a:rPr lang="en-US" dirty="0" smtClean="0"/>
              <a:t> separate entries or are they collapsed to </a:t>
            </a:r>
            <a:r>
              <a:rPr lang="en-US" dirty="0" smtClean="0">
                <a:solidFill>
                  <a:schemeClr val="accent1"/>
                </a:solidFill>
              </a:rPr>
              <a:t>dog?</a:t>
            </a:r>
            <a:endParaRPr lang="en-US" dirty="0" smtClean="0"/>
          </a:p>
          <a:p>
            <a:pPr lvl="1">
              <a:buNone/>
            </a:pPr>
            <a:r>
              <a:rPr lang="en-US" dirty="0" smtClean="0"/>
              <a:t/>
            </a:r>
            <a:br>
              <a:rPr lang="en-US" dirty="0" smtClean="0"/>
            </a:br>
            <a:endParaRPr lang="en-US" dirty="0" smtClean="0"/>
          </a:p>
          <a:p>
            <a:pPr>
              <a:buNone/>
            </a:pPr>
            <a:endParaRPr lang="en-US" dirty="0"/>
          </a:p>
        </p:txBody>
      </p:sp>
      <p:sp>
        <p:nvSpPr>
          <p:cNvPr id="1382402" name="Rectangle 2"/>
          <p:cNvSpPr>
            <a:spLocks noGrp="1" noChangeArrowheads="1"/>
          </p:cNvSpPr>
          <p:nvPr>
            <p:ph type="title"/>
          </p:nvPr>
        </p:nvSpPr>
        <p:spPr/>
        <p:txBody>
          <a:bodyPr/>
          <a:lstStyle/>
          <a:p>
            <a:r>
              <a:rPr lang="en-US" dirty="0"/>
              <a:t>Stop </a:t>
            </a:r>
            <a:r>
              <a:rPr lang="en-US" dirty="0" smtClean="0"/>
              <a:t>Lists and Stemming</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4451" name="Rectangle 3"/>
          <p:cNvSpPr>
            <a:spLocks noGrp="1" noChangeArrowheads="1"/>
          </p:cNvSpPr>
          <p:nvPr>
            <p:ph idx="1"/>
          </p:nvPr>
        </p:nvSpPr>
        <p:spPr>
          <a:xfrm>
            <a:off x="309563" y="1981200"/>
            <a:ext cx="8148637" cy="4114800"/>
          </a:xfrm>
        </p:spPr>
        <p:txBody>
          <a:bodyPr/>
          <a:lstStyle/>
          <a:p>
            <a:r>
              <a:rPr lang="en-US" dirty="0"/>
              <a:t>Google et al allow users to perform phrasal searches “big red dog”.</a:t>
            </a:r>
          </a:p>
          <a:p>
            <a:pPr lvl="1"/>
            <a:r>
              <a:rPr lang="en-US" dirty="0"/>
              <a:t>Hint: they don’t </a:t>
            </a:r>
            <a:r>
              <a:rPr lang="en-US" dirty="0" err="1"/>
              <a:t>grep</a:t>
            </a:r>
            <a:r>
              <a:rPr lang="en-US" dirty="0"/>
              <a:t> the collection</a:t>
            </a:r>
          </a:p>
          <a:p>
            <a:pPr lvl="1"/>
            <a:r>
              <a:rPr lang="en-US" dirty="0"/>
              <a:t>Add </a:t>
            </a:r>
            <a:r>
              <a:rPr lang="en-US" dirty="0" err="1"/>
              <a:t>locational</a:t>
            </a:r>
            <a:r>
              <a:rPr lang="en-US" dirty="0"/>
              <a:t> information to the index</a:t>
            </a:r>
          </a:p>
          <a:p>
            <a:pPr lvl="2"/>
            <a:r>
              <a:rPr lang="en-US" dirty="0">
                <a:latin typeface="Courier New" pitchFamily="80" charset="0"/>
              </a:rPr>
              <a:t>dog: 1{104}, 2{10}, etc</a:t>
            </a:r>
          </a:p>
          <a:p>
            <a:pPr lvl="2"/>
            <a:r>
              <a:rPr lang="en-US" dirty="0">
                <a:latin typeface="Courier New" pitchFamily="80" charset="0"/>
              </a:rPr>
              <a:t>red: 1{103},…</a:t>
            </a:r>
          </a:p>
          <a:p>
            <a:pPr lvl="2"/>
            <a:r>
              <a:rPr lang="en-US" dirty="0">
                <a:latin typeface="Courier New" pitchFamily="80" charset="0"/>
              </a:rPr>
              <a:t>big: 1{102},…</a:t>
            </a:r>
          </a:p>
          <a:p>
            <a:pPr lvl="1"/>
            <a:r>
              <a:rPr lang="en-US" dirty="0"/>
              <a:t>Phrasal searches can operate incrementally by piecing the phrases together.</a:t>
            </a:r>
          </a:p>
          <a:p>
            <a:pPr lvl="2"/>
            <a:endParaRPr lang="en-US" dirty="0">
              <a:latin typeface="Courier New" pitchFamily="80" charset="0"/>
            </a:endParaRPr>
          </a:p>
        </p:txBody>
      </p:sp>
      <p:sp>
        <p:nvSpPr>
          <p:cNvPr id="1384450" name="Rectangle 2"/>
          <p:cNvSpPr>
            <a:spLocks noGrp="1" noChangeArrowheads="1"/>
          </p:cNvSpPr>
          <p:nvPr>
            <p:ph type="title"/>
          </p:nvPr>
        </p:nvSpPr>
        <p:spPr/>
        <p:txBody>
          <a:bodyPr/>
          <a:lstStyle/>
          <a:p>
            <a:r>
              <a:rPr lang="en-US"/>
              <a:t>Phrases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5475" name="Rectangle 3"/>
          <p:cNvSpPr>
            <a:spLocks noGrp="1" noChangeArrowheads="1"/>
          </p:cNvSpPr>
          <p:nvPr>
            <p:ph idx="1"/>
          </p:nvPr>
        </p:nvSpPr>
        <p:spPr>
          <a:xfrm>
            <a:off x="309563" y="1981200"/>
            <a:ext cx="8524875" cy="4114800"/>
          </a:xfrm>
        </p:spPr>
        <p:txBody>
          <a:bodyPr/>
          <a:lstStyle/>
          <a:p>
            <a:r>
              <a:rPr lang="en-US"/>
              <a:t>The inverted index is just the start</a:t>
            </a:r>
          </a:p>
          <a:p>
            <a:r>
              <a:rPr lang="en-US"/>
              <a:t>Given a query we want to know </a:t>
            </a:r>
            <a:r>
              <a:rPr lang="en-US">
                <a:solidFill>
                  <a:srgbClr val="A50021"/>
                </a:solidFill>
              </a:rPr>
              <a:t>how relevant</a:t>
            </a:r>
            <a:r>
              <a:rPr lang="en-US"/>
              <a:t> all the documents in the collection are to that query</a:t>
            </a:r>
          </a:p>
          <a:p>
            <a:pPr>
              <a:buFont typeface="Wingdings" pitchFamily="80" charset="2"/>
              <a:buNone/>
            </a:pPr>
            <a:endParaRPr lang="en-US"/>
          </a:p>
        </p:txBody>
      </p:sp>
      <p:sp>
        <p:nvSpPr>
          <p:cNvPr id="1385474" name="Rectangle 2"/>
          <p:cNvSpPr>
            <a:spLocks noGrp="1" noChangeArrowheads="1"/>
          </p:cNvSpPr>
          <p:nvPr>
            <p:ph type="title"/>
          </p:nvPr>
        </p:nvSpPr>
        <p:spPr/>
        <p:txBody>
          <a:bodyPr/>
          <a:lstStyle/>
          <a:p>
            <a:r>
              <a:rPr lang="en-US"/>
              <a:t>Ranked Retrieval</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0227" name="Rectangle 3"/>
          <p:cNvSpPr>
            <a:spLocks noGrp="1" noChangeArrowheads="1"/>
          </p:cNvSpPr>
          <p:nvPr>
            <p:ph idx="1"/>
          </p:nvPr>
        </p:nvSpPr>
        <p:spPr/>
        <p:txBody>
          <a:bodyPr/>
          <a:lstStyle/>
          <a:p>
            <a:endParaRPr lang="en-US"/>
          </a:p>
        </p:txBody>
      </p:sp>
      <p:sp>
        <p:nvSpPr>
          <p:cNvPr id="1460226" name="Rectangle 2"/>
          <p:cNvSpPr>
            <a:spLocks noGrp="1" noChangeArrowheads="1"/>
          </p:cNvSpPr>
          <p:nvPr>
            <p:ph type="title"/>
          </p:nvPr>
        </p:nvSpPr>
        <p:spPr/>
        <p:txBody>
          <a:bodyPr/>
          <a:lstStyle/>
          <a:p>
            <a:r>
              <a:rPr lang="en-US"/>
              <a:t>Ad hoc retrieval</a:t>
            </a:r>
          </a:p>
        </p:txBody>
      </p:sp>
      <p:pic>
        <p:nvPicPr>
          <p:cNvPr id="1460228" name="Picture 4" descr="ir"/>
          <p:cNvPicPr>
            <a:picLocks noChangeAspect="1" noChangeArrowheads="1"/>
          </p:cNvPicPr>
          <p:nvPr/>
        </p:nvPicPr>
        <p:blipFill>
          <a:blip r:embed="rId2"/>
          <a:srcRect/>
          <a:stretch>
            <a:fillRect/>
          </a:stretch>
        </p:blipFill>
        <p:spPr bwMode="auto">
          <a:xfrm>
            <a:off x="1447800" y="2438400"/>
            <a:ext cx="6503988" cy="258286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6195" name="Rectangle 3"/>
          <p:cNvSpPr>
            <a:spLocks noGrp="1" noChangeArrowheads="1"/>
          </p:cNvSpPr>
          <p:nvPr>
            <p:ph idx="1"/>
          </p:nvPr>
        </p:nvSpPr>
        <p:spPr>
          <a:xfrm>
            <a:off x="614363" y="1601788"/>
            <a:ext cx="7772400" cy="4114800"/>
          </a:xfrm>
        </p:spPr>
        <p:txBody>
          <a:bodyPr/>
          <a:lstStyle/>
          <a:p>
            <a:pPr>
              <a:lnSpc>
                <a:spcPct val="90000"/>
              </a:lnSpc>
            </a:pPr>
            <a:r>
              <a:rPr lang="en-US" dirty="0"/>
              <a:t>Today</a:t>
            </a:r>
          </a:p>
          <a:p>
            <a:pPr lvl="1">
              <a:lnSpc>
                <a:spcPct val="90000"/>
              </a:lnSpc>
            </a:pPr>
            <a:r>
              <a:rPr lang="en-US" dirty="0"/>
              <a:t>Introduction to Factoid QA</a:t>
            </a:r>
          </a:p>
          <a:p>
            <a:pPr lvl="1">
              <a:lnSpc>
                <a:spcPct val="90000"/>
              </a:lnSpc>
            </a:pPr>
            <a:r>
              <a:rPr lang="en-US" dirty="0"/>
              <a:t>A typical full-fledged factoid QA system</a:t>
            </a:r>
          </a:p>
          <a:p>
            <a:pPr lvl="1">
              <a:lnSpc>
                <a:spcPct val="90000"/>
              </a:lnSpc>
            </a:pPr>
            <a:r>
              <a:rPr lang="en-US" dirty="0"/>
              <a:t>A simpler alternative from </a:t>
            </a:r>
            <a:r>
              <a:rPr lang="en-US" dirty="0" smtClean="0"/>
              <a:t>MSR</a:t>
            </a:r>
            <a:br>
              <a:rPr lang="en-US" dirty="0" smtClean="0"/>
            </a:br>
            <a:r>
              <a:rPr lang="en-US" dirty="0" smtClean="0"/>
              <a:t/>
            </a:r>
            <a:br>
              <a:rPr lang="en-US" dirty="0" smtClean="0"/>
            </a:br>
            <a:endParaRPr lang="en-US" dirty="0" smtClean="0"/>
          </a:p>
          <a:p>
            <a:pPr>
              <a:lnSpc>
                <a:spcPct val="90000"/>
              </a:lnSpc>
            </a:pPr>
            <a:r>
              <a:rPr lang="en-US" dirty="0" smtClean="0"/>
              <a:t>TREC: A Conference where many simultaneous evaluations are carried out</a:t>
            </a:r>
          </a:p>
          <a:p>
            <a:pPr lvl="1">
              <a:lnSpc>
                <a:spcPct val="90000"/>
              </a:lnSpc>
            </a:pPr>
            <a:r>
              <a:rPr lang="en-US" dirty="0" smtClean="0"/>
              <a:t>IR</a:t>
            </a:r>
          </a:p>
          <a:p>
            <a:pPr lvl="1">
              <a:lnSpc>
                <a:spcPct val="90000"/>
              </a:lnSpc>
            </a:pPr>
            <a:r>
              <a:rPr lang="en-US" dirty="0" smtClean="0"/>
              <a:t>QA</a:t>
            </a:r>
            <a:endParaRPr lang="en-US" dirty="0"/>
          </a:p>
        </p:txBody>
      </p:sp>
      <p:sp>
        <p:nvSpPr>
          <p:cNvPr id="1416194" name="Rectangle 2"/>
          <p:cNvSpPr>
            <a:spLocks noGrp="1" noChangeArrowheads="1"/>
          </p:cNvSpPr>
          <p:nvPr>
            <p:ph type="title"/>
          </p:nvPr>
        </p:nvSpPr>
        <p:spPr/>
        <p:txBody>
          <a:bodyPr/>
          <a:lstStyle/>
          <a:p>
            <a:r>
              <a:rPr lang="en-US"/>
              <a:t>Factoid Question Answering</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6499" name="Rectangle 3"/>
          <p:cNvSpPr>
            <a:spLocks noGrp="1" noChangeArrowheads="1"/>
          </p:cNvSpPr>
          <p:nvPr>
            <p:ph idx="1"/>
          </p:nvPr>
        </p:nvSpPr>
        <p:spPr/>
        <p:txBody>
          <a:bodyPr/>
          <a:lstStyle/>
          <a:p>
            <a:r>
              <a:rPr lang="en-US"/>
              <a:t>In the vector space model, </a:t>
            </a:r>
            <a:r>
              <a:rPr lang="en-US">
                <a:solidFill>
                  <a:srgbClr val="A50021"/>
                </a:solidFill>
              </a:rPr>
              <a:t>both</a:t>
            </a:r>
            <a:r>
              <a:rPr lang="en-US"/>
              <a:t> documents and queries are represented as vectors of numbers. </a:t>
            </a:r>
          </a:p>
          <a:p>
            <a:r>
              <a:rPr lang="en-US"/>
              <a:t>The numbers are derived from the words that occur in the collection</a:t>
            </a:r>
          </a:p>
        </p:txBody>
      </p:sp>
      <p:sp>
        <p:nvSpPr>
          <p:cNvPr id="1386498" name="Rectangle 2"/>
          <p:cNvSpPr>
            <a:spLocks noGrp="1" noChangeArrowheads="1"/>
          </p:cNvSpPr>
          <p:nvPr>
            <p:ph type="title"/>
          </p:nvPr>
        </p:nvSpPr>
        <p:spPr/>
        <p:txBody>
          <a:bodyPr/>
          <a:lstStyle/>
          <a:p>
            <a:r>
              <a:rPr lang="en-US"/>
              <a:t>Vector Space Model</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7522" name="Rectangle 2"/>
          <p:cNvSpPr>
            <a:spLocks noGrp="1" noChangeArrowheads="1"/>
          </p:cNvSpPr>
          <p:nvPr>
            <p:ph type="title"/>
          </p:nvPr>
        </p:nvSpPr>
        <p:spPr/>
        <p:txBody>
          <a:bodyPr/>
          <a:lstStyle/>
          <a:p>
            <a:r>
              <a:rPr lang="en-US"/>
              <a:t>Representation</a:t>
            </a:r>
          </a:p>
        </p:txBody>
      </p:sp>
      <p:sp>
        <p:nvSpPr>
          <p:cNvPr id="1387523" name="Rectangle 3"/>
          <p:cNvSpPr>
            <a:spLocks noGrp="1" noChangeArrowheads="1"/>
          </p:cNvSpPr>
          <p:nvPr>
            <p:ph type="body" sz="half" idx="1"/>
          </p:nvPr>
        </p:nvSpPr>
        <p:spPr>
          <a:xfrm>
            <a:off x="612775" y="1906588"/>
            <a:ext cx="8526463" cy="4262437"/>
          </a:xfrm>
        </p:spPr>
        <p:txBody>
          <a:bodyPr/>
          <a:lstStyle/>
          <a:p>
            <a:r>
              <a:rPr lang="en-US" sz="2000"/>
              <a:t>Start with bit vectors</a:t>
            </a:r>
          </a:p>
          <a:p>
            <a:endParaRPr lang="en-US" sz="2000"/>
          </a:p>
          <a:p>
            <a:r>
              <a:rPr lang="en-US" sz="2000"/>
              <a:t>This says that there are N word types in the collection and that the representation of a document consists of a 1 for each corresponding word type that occurs in the document.</a:t>
            </a:r>
          </a:p>
          <a:p>
            <a:r>
              <a:rPr lang="en-US" sz="2000"/>
              <a:t>We can compare two docs or a query and a doc by summing the bits they have in common</a:t>
            </a:r>
          </a:p>
        </p:txBody>
      </p:sp>
      <p:graphicFrame>
        <p:nvGraphicFramePr>
          <p:cNvPr id="1464320" name="Object 1024"/>
          <p:cNvGraphicFramePr>
            <a:graphicFrameLocks noChangeAspect="1"/>
          </p:cNvGraphicFramePr>
          <p:nvPr>
            <p:ph sz="quarter" idx="2"/>
          </p:nvPr>
        </p:nvGraphicFramePr>
        <p:xfrm>
          <a:off x="4683125" y="1611313"/>
          <a:ext cx="3194050" cy="769937"/>
        </p:xfrm>
        <a:graphic>
          <a:graphicData uri="http://schemas.openxmlformats.org/presentationml/2006/ole">
            <p:oleObj spid="_x0000_s1468418" name="Equation" r:id="rId3" imgW="1054080" imgH="253800" progId="Equation.3">
              <p:embed/>
            </p:oleObj>
          </a:graphicData>
        </a:graphic>
      </p:graphicFrame>
      <p:graphicFrame>
        <p:nvGraphicFramePr>
          <p:cNvPr id="1464321" name="Object 1025"/>
          <p:cNvGraphicFramePr>
            <a:graphicFrameLocks noChangeAspect="1"/>
          </p:cNvGraphicFramePr>
          <p:nvPr>
            <p:ph sz="quarter" idx="3"/>
          </p:nvPr>
        </p:nvGraphicFramePr>
        <p:xfrm>
          <a:off x="2070100" y="4959350"/>
          <a:ext cx="3192463" cy="952500"/>
        </p:xfrm>
        <a:graphic>
          <a:graphicData uri="http://schemas.openxmlformats.org/presentationml/2006/ole">
            <p:oleObj spid="_x0000_s1468419" name="Equation" r:id="rId4" imgW="1447560" imgH="431640" progId="Equation.3">
              <p:embed/>
            </p:oleObj>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8547" name="Rectangle 3"/>
          <p:cNvSpPr>
            <a:spLocks noGrp="1" noChangeArrowheads="1"/>
          </p:cNvSpPr>
          <p:nvPr>
            <p:ph idx="1"/>
          </p:nvPr>
        </p:nvSpPr>
        <p:spPr/>
        <p:txBody>
          <a:bodyPr/>
          <a:lstStyle/>
          <a:p>
            <a:r>
              <a:rPr lang="en-US" dirty="0" smtClean="0"/>
              <a:t>Bit </a:t>
            </a:r>
            <a:r>
              <a:rPr lang="en-US" dirty="0"/>
              <a:t>vector </a:t>
            </a:r>
            <a:r>
              <a:rPr lang="en-US" dirty="0" smtClean="0"/>
              <a:t>idea </a:t>
            </a:r>
            <a:r>
              <a:rPr lang="en-US" dirty="0"/>
              <a:t>treats all terms that occur in the query and the document equally</a:t>
            </a:r>
            <a:r>
              <a:rPr lang="en-US" dirty="0" smtClean="0"/>
              <a:t>.</a:t>
            </a:r>
            <a:br>
              <a:rPr lang="en-US" dirty="0" smtClean="0"/>
            </a:br>
            <a:endParaRPr lang="en-US" dirty="0"/>
          </a:p>
          <a:p>
            <a:r>
              <a:rPr lang="en-US" dirty="0"/>
              <a:t>Its better to give the more important terms greater </a:t>
            </a:r>
            <a:r>
              <a:rPr lang="en-US" dirty="0" smtClean="0"/>
              <a:t>weight.</a:t>
            </a:r>
          </a:p>
          <a:p>
            <a:pPr lvl="2"/>
            <a:r>
              <a:rPr lang="en-US" dirty="0" smtClean="0"/>
              <a:t>Why?</a:t>
            </a:r>
          </a:p>
          <a:p>
            <a:pPr lvl="2"/>
            <a:r>
              <a:rPr lang="en-US" dirty="0" smtClean="0"/>
              <a:t>How would we decide what is more important?</a:t>
            </a:r>
            <a:endParaRPr lang="en-US" dirty="0"/>
          </a:p>
          <a:p>
            <a:endParaRPr lang="en-US" dirty="0"/>
          </a:p>
        </p:txBody>
      </p:sp>
      <p:sp>
        <p:nvSpPr>
          <p:cNvPr id="1388546" name="Rectangle 2"/>
          <p:cNvSpPr>
            <a:spLocks noGrp="1" noChangeArrowheads="1"/>
          </p:cNvSpPr>
          <p:nvPr>
            <p:ph type="title"/>
          </p:nvPr>
        </p:nvSpPr>
        <p:spPr/>
        <p:txBody>
          <a:bodyPr/>
          <a:lstStyle/>
          <a:p>
            <a:r>
              <a:rPr lang="en-US"/>
              <a:t>Term Weighting</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9571" name="Rectangle 3"/>
          <p:cNvSpPr>
            <a:spLocks noGrp="1" noChangeArrowheads="1"/>
          </p:cNvSpPr>
          <p:nvPr>
            <p:ph idx="1"/>
          </p:nvPr>
        </p:nvSpPr>
        <p:spPr>
          <a:xfrm>
            <a:off x="685800" y="1525588"/>
            <a:ext cx="7412038" cy="4349750"/>
          </a:xfrm>
        </p:spPr>
        <p:txBody>
          <a:bodyPr>
            <a:normAutofit lnSpcReduction="10000"/>
          </a:bodyPr>
          <a:lstStyle/>
          <a:p>
            <a:endParaRPr lang="en-US" dirty="0"/>
          </a:p>
          <a:p>
            <a:r>
              <a:rPr lang="en-US" dirty="0"/>
              <a:t>Two measures are used</a:t>
            </a:r>
          </a:p>
          <a:p>
            <a:pPr lvl="1"/>
            <a:r>
              <a:rPr lang="en-US" dirty="0">
                <a:solidFill>
                  <a:srgbClr val="008000"/>
                </a:solidFill>
              </a:rPr>
              <a:t>Local weight</a:t>
            </a:r>
          </a:p>
          <a:p>
            <a:pPr lvl="2"/>
            <a:r>
              <a:rPr lang="en-US" dirty="0"/>
              <a:t>How important is this term to the meaning of this document</a:t>
            </a:r>
          </a:p>
          <a:p>
            <a:pPr lvl="2"/>
            <a:r>
              <a:rPr lang="en-US" dirty="0"/>
              <a:t>Usually based on the frequency of the term in the document</a:t>
            </a:r>
          </a:p>
          <a:p>
            <a:pPr lvl="1"/>
            <a:r>
              <a:rPr lang="en-US" dirty="0">
                <a:solidFill>
                  <a:srgbClr val="008000"/>
                </a:solidFill>
              </a:rPr>
              <a:t>Global weight</a:t>
            </a:r>
          </a:p>
          <a:p>
            <a:pPr lvl="2"/>
            <a:r>
              <a:rPr lang="en-US" dirty="0"/>
              <a:t>How well does this term discriminate among the documents in the collection</a:t>
            </a:r>
          </a:p>
          <a:p>
            <a:pPr lvl="2"/>
            <a:r>
              <a:rPr lang="en-US" dirty="0"/>
              <a:t>The more documents a term occurs in the less important it is; The fewer the better.</a:t>
            </a:r>
          </a:p>
        </p:txBody>
      </p:sp>
      <p:sp>
        <p:nvSpPr>
          <p:cNvPr id="1389570" name="Rectangle 2"/>
          <p:cNvSpPr>
            <a:spLocks noGrp="1" noChangeArrowheads="1"/>
          </p:cNvSpPr>
          <p:nvPr>
            <p:ph type="title"/>
          </p:nvPr>
        </p:nvSpPr>
        <p:spPr/>
        <p:txBody>
          <a:bodyPr/>
          <a:lstStyle/>
          <a:p>
            <a:r>
              <a:rPr lang="en-US"/>
              <a:t>Term Weighting</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0594" name="Rectangle 2"/>
          <p:cNvSpPr>
            <a:spLocks noGrp="1" noChangeArrowheads="1"/>
          </p:cNvSpPr>
          <p:nvPr>
            <p:ph type="title"/>
          </p:nvPr>
        </p:nvSpPr>
        <p:spPr/>
        <p:txBody>
          <a:bodyPr/>
          <a:lstStyle/>
          <a:p>
            <a:r>
              <a:rPr lang="en-US"/>
              <a:t>Term Weights</a:t>
            </a:r>
          </a:p>
        </p:txBody>
      </p:sp>
      <p:sp>
        <p:nvSpPr>
          <p:cNvPr id="1390595" name="Rectangle 3"/>
          <p:cNvSpPr>
            <a:spLocks noGrp="1" noChangeArrowheads="1"/>
          </p:cNvSpPr>
          <p:nvPr>
            <p:ph type="body" sz="half" idx="1"/>
          </p:nvPr>
        </p:nvSpPr>
        <p:spPr>
          <a:xfrm>
            <a:off x="801688" y="1906588"/>
            <a:ext cx="8148637" cy="4114800"/>
          </a:xfrm>
        </p:spPr>
        <p:txBody>
          <a:bodyPr/>
          <a:lstStyle/>
          <a:p>
            <a:r>
              <a:rPr lang="en-US" sz="2000"/>
              <a:t>Local weights</a:t>
            </a:r>
          </a:p>
          <a:p>
            <a:pPr lvl="1"/>
            <a:r>
              <a:rPr lang="en-US" sz="1800"/>
              <a:t>Generally, some function of the frequency of terms in documents is used</a:t>
            </a:r>
          </a:p>
          <a:p>
            <a:r>
              <a:rPr lang="en-US" sz="2000"/>
              <a:t>Global weights</a:t>
            </a:r>
          </a:p>
          <a:p>
            <a:pPr lvl="1"/>
            <a:r>
              <a:rPr lang="en-US" sz="1800"/>
              <a:t>The standard technique is known as inverse document frequency</a:t>
            </a:r>
          </a:p>
          <a:p>
            <a:pPr lvl="2"/>
            <a:endParaRPr lang="en-US" sz="1600"/>
          </a:p>
        </p:txBody>
      </p:sp>
      <p:graphicFrame>
        <p:nvGraphicFramePr>
          <p:cNvPr id="1465344" name="Object 1024"/>
          <p:cNvGraphicFramePr>
            <a:graphicFrameLocks noChangeAspect="1"/>
          </p:cNvGraphicFramePr>
          <p:nvPr>
            <p:ph sz="half" idx="2"/>
          </p:nvPr>
        </p:nvGraphicFramePr>
        <p:xfrm>
          <a:off x="3073400" y="4214813"/>
          <a:ext cx="2765425" cy="1362075"/>
        </p:xfrm>
        <a:graphic>
          <a:graphicData uri="http://schemas.openxmlformats.org/presentationml/2006/ole">
            <p:oleObj spid="_x0000_s1469442" name="Equation" r:id="rId3" imgW="876240" imgH="431640" progId="Equation.3">
              <p:embed/>
            </p:oleObj>
          </a:graphicData>
        </a:graphic>
      </p:graphicFrame>
      <p:sp>
        <p:nvSpPr>
          <p:cNvPr id="6" name="TextBox 5"/>
          <p:cNvSpPr txBox="1"/>
          <p:nvPr/>
        </p:nvSpPr>
        <p:spPr>
          <a:xfrm>
            <a:off x="1752600" y="5562600"/>
            <a:ext cx="6096000" cy="830997"/>
          </a:xfrm>
          <a:prstGeom prst="rect">
            <a:avLst/>
          </a:prstGeom>
          <a:noFill/>
        </p:spPr>
        <p:txBody>
          <a:bodyPr wrap="square" rtlCol="0">
            <a:spAutoFit/>
          </a:bodyPr>
          <a:lstStyle/>
          <a:p>
            <a:r>
              <a:rPr lang="en-US" sz="2400" dirty="0" smtClean="0"/>
              <a:t>N= number of documents; </a:t>
            </a:r>
            <a:r>
              <a:rPr lang="en-US" sz="2400" dirty="0" err="1" smtClean="0"/>
              <a:t>ni</a:t>
            </a:r>
            <a:r>
              <a:rPr lang="en-US" sz="2400" dirty="0" smtClean="0"/>
              <a:t> = number of documents with term </a:t>
            </a:r>
            <a:r>
              <a:rPr lang="en-US" sz="2400" dirty="0" err="1" smtClean="0"/>
              <a:t>i</a:t>
            </a:r>
            <a:endParaRPr lang="en-US" sz="24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TFxIDF Weighting</a:t>
            </a:r>
          </a:p>
        </p:txBody>
      </p:sp>
      <p:sp>
        <p:nvSpPr>
          <p:cNvPr id="23555" name="Rectangle 3"/>
          <p:cNvSpPr>
            <a:spLocks noGrp="1" noChangeArrowheads="1"/>
          </p:cNvSpPr>
          <p:nvPr>
            <p:ph type="body" idx="1"/>
          </p:nvPr>
        </p:nvSpPr>
        <p:spPr/>
        <p:txBody>
          <a:bodyPr/>
          <a:lstStyle/>
          <a:p>
            <a:pPr eaLnBrk="1" hangingPunct="1"/>
            <a:r>
              <a:rPr lang="en-US" smtClean="0"/>
              <a:t>To get the weight for a term in a document, multiply the term’s frequency derived weight by its inverse document frequency.</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3666" name="Rectangle 2"/>
          <p:cNvSpPr>
            <a:spLocks noGrp="1" noChangeArrowheads="1"/>
          </p:cNvSpPr>
          <p:nvPr>
            <p:ph type="title"/>
          </p:nvPr>
        </p:nvSpPr>
        <p:spPr/>
        <p:txBody>
          <a:bodyPr/>
          <a:lstStyle/>
          <a:p>
            <a:r>
              <a:rPr lang="en-US"/>
              <a:t>Back to Similarity</a:t>
            </a:r>
          </a:p>
        </p:txBody>
      </p:sp>
      <p:sp>
        <p:nvSpPr>
          <p:cNvPr id="1393667" name="Rectangle 3"/>
          <p:cNvSpPr>
            <a:spLocks noGrp="1" noChangeArrowheads="1"/>
          </p:cNvSpPr>
          <p:nvPr>
            <p:ph type="body" sz="half" idx="1"/>
          </p:nvPr>
        </p:nvSpPr>
        <p:spPr>
          <a:xfrm>
            <a:off x="685800" y="1524000"/>
            <a:ext cx="3846513" cy="4572000"/>
          </a:xfrm>
        </p:spPr>
        <p:txBody>
          <a:bodyPr/>
          <a:lstStyle/>
          <a:p>
            <a:pPr>
              <a:lnSpc>
                <a:spcPct val="90000"/>
              </a:lnSpc>
            </a:pPr>
            <a:r>
              <a:rPr lang="en-US" sz="2000"/>
              <a:t>We were counting bits to get similarity</a:t>
            </a:r>
          </a:p>
          <a:p>
            <a:pPr>
              <a:lnSpc>
                <a:spcPct val="90000"/>
              </a:lnSpc>
              <a:buFont typeface="Wingdings" pitchFamily="80" charset="2"/>
              <a:buNone/>
            </a:pPr>
            <a:endParaRPr lang="en-US" sz="2000"/>
          </a:p>
          <a:p>
            <a:pPr>
              <a:lnSpc>
                <a:spcPct val="90000"/>
              </a:lnSpc>
              <a:buFont typeface="Wingdings" pitchFamily="80" charset="2"/>
              <a:buNone/>
            </a:pPr>
            <a:endParaRPr lang="en-US" sz="2000"/>
          </a:p>
          <a:p>
            <a:pPr>
              <a:lnSpc>
                <a:spcPct val="90000"/>
              </a:lnSpc>
            </a:pPr>
            <a:r>
              <a:rPr lang="en-US" sz="2000"/>
              <a:t>Now we have weights</a:t>
            </a:r>
          </a:p>
          <a:p>
            <a:pPr>
              <a:lnSpc>
                <a:spcPct val="90000"/>
              </a:lnSpc>
            </a:pPr>
            <a:endParaRPr lang="en-US" sz="2000"/>
          </a:p>
          <a:p>
            <a:pPr>
              <a:lnSpc>
                <a:spcPct val="90000"/>
              </a:lnSpc>
            </a:pPr>
            <a:r>
              <a:rPr lang="en-US" sz="2000"/>
              <a:t>But that favors long documents over shorter ones</a:t>
            </a:r>
          </a:p>
          <a:p>
            <a:pPr>
              <a:lnSpc>
                <a:spcPct val="90000"/>
              </a:lnSpc>
            </a:pPr>
            <a:endParaRPr lang="en-US" sz="2000"/>
          </a:p>
        </p:txBody>
      </p:sp>
      <p:graphicFrame>
        <p:nvGraphicFramePr>
          <p:cNvPr id="1466368" name="Object 1024"/>
          <p:cNvGraphicFramePr>
            <a:graphicFrameLocks noChangeAspect="1"/>
          </p:cNvGraphicFramePr>
          <p:nvPr>
            <p:ph sz="quarter" idx="2"/>
          </p:nvPr>
        </p:nvGraphicFramePr>
        <p:xfrm>
          <a:off x="4392613" y="3006725"/>
          <a:ext cx="4064000" cy="1104900"/>
        </p:xfrm>
        <a:graphic>
          <a:graphicData uri="http://schemas.openxmlformats.org/presentationml/2006/ole">
            <p:oleObj spid="_x0000_s1470466" name="Equation" r:id="rId3" imgW="1587240" imgH="431640" progId="Equation.3">
              <p:embed/>
            </p:oleObj>
          </a:graphicData>
        </a:graphic>
      </p:graphicFrame>
      <p:graphicFrame>
        <p:nvGraphicFramePr>
          <p:cNvPr id="1466369" name="Object 1025"/>
          <p:cNvGraphicFramePr>
            <a:graphicFrameLocks noChangeAspect="1"/>
          </p:cNvGraphicFramePr>
          <p:nvPr>
            <p:ph sz="quarter" idx="3"/>
          </p:nvPr>
        </p:nvGraphicFramePr>
        <p:xfrm>
          <a:off x="4683125" y="1533525"/>
          <a:ext cx="3775075" cy="1125538"/>
        </p:xfrm>
        <a:graphic>
          <a:graphicData uri="http://schemas.openxmlformats.org/presentationml/2006/ole">
            <p:oleObj spid="_x0000_s1470467" name="Equation" r:id="rId4" imgW="1447560" imgH="431640" progId="Equation.3">
              <p:embed/>
            </p:oleObj>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690" name="Rectangle 2"/>
          <p:cNvSpPr>
            <a:spLocks noGrp="1" noChangeArrowheads="1"/>
          </p:cNvSpPr>
          <p:nvPr>
            <p:ph type="title"/>
          </p:nvPr>
        </p:nvSpPr>
        <p:spPr/>
        <p:txBody>
          <a:bodyPr>
            <a:normAutofit fontScale="90000"/>
          </a:bodyPr>
          <a:lstStyle/>
          <a:p>
            <a:r>
              <a:rPr lang="en-US" dirty="0"/>
              <a:t>Similarity in </a:t>
            </a:r>
            <a:r>
              <a:rPr lang="en-US" dirty="0" smtClean="0"/>
              <a:t>Space</a:t>
            </a:r>
            <a:br>
              <a:rPr lang="en-US" dirty="0" smtClean="0"/>
            </a:br>
            <a:r>
              <a:rPr lang="en-US" dirty="0" smtClean="0"/>
              <a:t>(Vector Space Model)</a:t>
            </a:r>
            <a:endParaRPr lang="en-US" dirty="0"/>
          </a:p>
        </p:txBody>
      </p:sp>
      <p:pic>
        <p:nvPicPr>
          <p:cNvPr id="1395118" name="Picture 430" descr="friedchicken"/>
          <p:cNvPicPr>
            <a:picLocks noChangeAspect="1" noChangeArrowheads="1"/>
          </p:cNvPicPr>
          <p:nvPr/>
        </p:nvPicPr>
        <p:blipFill>
          <a:blip r:embed="rId2"/>
          <a:srcRect/>
          <a:stretch>
            <a:fillRect/>
          </a:stretch>
        </p:blipFill>
        <p:spPr bwMode="auto">
          <a:xfrm>
            <a:off x="990600" y="1905000"/>
            <a:ext cx="7112000" cy="3602038"/>
          </a:xfrm>
          <a:prstGeom prst="rect">
            <a:avLst/>
          </a:prstGeom>
          <a:noFill/>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715" name="Rectangle 3"/>
          <p:cNvSpPr>
            <a:spLocks noGrp="1" noChangeArrowheads="1"/>
          </p:cNvSpPr>
          <p:nvPr>
            <p:ph idx="1"/>
          </p:nvPr>
        </p:nvSpPr>
        <p:spPr/>
        <p:txBody>
          <a:bodyPr/>
          <a:lstStyle/>
          <a:p>
            <a:r>
              <a:rPr lang="en-US"/>
              <a:t>View the document as a vector from the origin to a point in the space, rather than as the point.</a:t>
            </a:r>
          </a:p>
          <a:p>
            <a:r>
              <a:rPr lang="en-US"/>
              <a:t>In this view it’s the </a:t>
            </a:r>
            <a:r>
              <a:rPr lang="en-US">
                <a:solidFill>
                  <a:srgbClr val="008000"/>
                </a:solidFill>
              </a:rPr>
              <a:t>direction</a:t>
            </a:r>
            <a:r>
              <a:rPr lang="en-US"/>
              <a:t> the vector is pointing that matters rather than the exact position</a:t>
            </a:r>
          </a:p>
          <a:p>
            <a:r>
              <a:rPr lang="en-US"/>
              <a:t>We can capture this by normalizing the comparison to factor out the length of the vectors</a:t>
            </a:r>
          </a:p>
        </p:txBody>
      </p:sp>
      <p:sp>
        <p:nvSpPr>
          <p:cNvPr id="1395714" name="Rectangle 2"/>
          <p:cNvSpPr>
            <a:spLocks noGrp="1" noChangeArrowheads="1"/>
          </p:cNvSpPr>
          <p:nvPr>
            <p:ph type="title"/>
          </p:nvPr>
        </p:nvSpPr>
        <p:spPr/>
        <p:txBody>
          <a:bodyPr/>
          <a:lstStyle/>
          <a:p>
            <a:r>
              <a:rPr lang="en-US"/>
              <a:t>Similarity</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6738" name="Rectangle 2"/>
          <p:cNvSpPr>
            <a:spLocks noGrp="1" noChangeArrowheads="1"/>
          </p:cNvSpPr>
          <p:nvPr>
            <p:ph type="title"/>
          </p:nvPr>
        </p:nvSpPr>
        <p:spPr/>
        <p:txBody>
          <a:bodyPr/>
          <a:lstStyle/>
          <a:p>
            <a:r>
              <a:rPr lang="en-US"/>
              <a:t>Similarity</a:t>
            </a:r>
          </a:p>
        </p:txBody>
      </p:sp>
      <p:sp>
        <p:nvSpPr>
          <p:cNvPr id="1396739" name="Rectangle 3"/>
          <p:cNvSpPr>
            <a:spLocks noGrp="1" noChangeArrowheads="1"/>
          </p:cNvSpPr>
          <p:nvPr>
            <p:ph type="body" sz="half" idx="1"/>
          </p:nvPr>
        </p:nvSpPr>
        <p:spPr>
          <a:xfrm>
            <a:off x="685800" y="1524000"/>
            <a:ext cx="3846513" cy="4572000"/>
          </a:xfrm>
        </p:spPr>
        <p:txBody>
          <a:bodyPr/>
          <a:lstStyle/>
          <a:p>
            <a:r>
              <a:rPr lang="en-US" sz="2000"/>
              <a:t>The cosine measure</a:t>
            </a:r>
          </a:p>
          <a:p>
            <a:endParaRPr lang="en-US" sz="2000"/>
          </a:p>
        </p:txBody>
      </p:sp>
      <p:graphicFrame>
        <p:nvGraphicFramePr>
          <p:cNvPr id="1396740" name="Object 4"/>
          <p:cNvGraphicFramePr>
            <a:graphicFrameLocks noChangeAspect="1"/>
          </p:cNvGraphicFramePr>
          <p:nvPr>
            <p:ph sz="half" idx="2"/>
          </p:nvPr>
        </p:nvGraphicFramePr>
        <p:xfrm>
          <a:off x="920750" y="3378200"/>
          <a:ext cx="7613650" cy="1893888"/>
        </p:xfrm>
        <a:graphic>
          <a:graphicData uri="http://schemas.openxmlformats.org/presentationml/2006/ole">
            <p:oleObj spid="_x0000_s1471490" name="Equation" r:id="rId3" imgW="2400120" imgH="59688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2275" name="Rectangle 3"/>
          <p:cNvSpPr>
            <a:spLocks noGrp="1" noChangeArrowheads="1"/>
          </p:cNvSpPr>
          <p:nvPr>
            <p:ph idx="1"/>
          </p:nvPr>
        </p:nvSpPr>
        <p:spPr/>
        <p:txBody>
          <a:bodyPr/>
          <a:lstStyle/>
          <a:p>
            <a:endParaRPr lang="en-US"/>
          </a:p>
        </p:txBody>
      </p:sp>
      <p:sp>
        <p:nvSpPr>
          <p:cNvPr id="1462274" name="Rectangle 2"/>
          <p:cNvSpPr>
            <a:spLocks noGrp="1" noChangeArrowheads="1"/>
          </p:cNvSpPr>
          <p:nvPr>
            <p:ph type="title"/>
          </p:nvPr>
        </p:nvSpPr>
        <p:spPr/>
        <p:txBody>
          <a:bodyPr/>
          <a:lstStyle/>
          <a:p>
            <a:r>
              <a:rPr lang="en-US"/>
              <a:t>Factoid questions</a:t>
            </a:r>
          </a:p>
        </p:txBody>
      </p:sp>
      <p:pic>
        <p:nvPicPr>
          <p:cNvPr id="1462276" name="Picture 4" descr="factoid1"/>
          <p:cNvPicPr>
            <a:picLocks noChangeAspect="1" noChangeArrowheads="1"/>
          </p:cNvPicPr>
          <p:nvPr/>
        </p:nvPicPr>
        <p:blipFill>
          <a:blip r:embed="rId2"/>
          <a:srcRect/>
          <a:stretch>
            <a:fillRect/>
          </a:stretch>
        </p:blipFill>
        <p:spPr bwMode="auto">
          <a:xfrm>
            <a:off x="0" y="2257425"/>
            <a:ext cx="9144000" cy="3394075"/>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7763" name="Rectangle 3"/>
          <p:cNvSpPr>
            <a:spLocks noGrp="1" noChangeArrowheads="1"/>
          </p:cNvSpPr>
          <p:nvPr>
            <p:ph idx="1"/>
          </p:nvPr>
        </p:nvSpPr>
        <p:spPr/>
        <p:txBody>
          <a:bodyPr/>
          <a:lstStyle/>
          <a:p>
            <a:pPr marL="533400" indent="-533400">
              <a:buFontTx/>
              <a:buAutoNum type="arabicPeriod"/>
            </a:pPr>
            <a:r>
              <a:rPr lang="en-US"/>
              <a:t>Take a user’s query and find all the documents that contain any of the terms in the query</a:t>
            </a:r>
          </a:p>
          <a:p>
            <a:pPr marL="533400" indent="-533400">
              <a:buFontTx/>
              <a:buAutoNum type="arabicPeriod"/>
            </a:pPr>
            <a:r>
              <a:rPr lang="en-US"/>
              <a:t>Convert the query to a vector using the same weighting scheme that was used to represent the documents</a:t>
            </a:r>
          </a:p>
          <a:p>
            <a:pPr marL="533400" indent="-533400">
              <a:buFontTx/>
              <a:buAutoNum type="arabicPeriod"/>
            </a:pPr>
            <a:r>
              <a:rPr lang="en-US"/>
              <a:t>Compute the cosine between the query vector and all the candidate documents and sort</a:t>
            </a:r>
          </a:p>
        </p:txBody>
      </p:sp>
      <p:sp>
        <p:nvSpPr>
          <p:cNvPr id="1397762" name="Rectangle 2"/>
          <p:cNvSpPr>
            <a:spLocks noGrp="1" noChangeArrowheads="1"/>
          </p:cNvSpPr>
          <p:nvPr>
            <p:ph type="title"/>
          </p:nvPr>
        </p:nvSpPr>
        <p:spPr/>
        <p:txBody>
          <a:bodyPr/>
          <a:lstStyle/>
          <a:p>
            <a:r>
              <a:rPr lang="en-US"/>
              <a:t>Ad Hoc Retrieval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3299" name="Rectangle 3"/>
          <p:cNvSpPr>
            <a:spLocks noGrp="1" noChangeArrowheads="1"/>
          </p:cNvSpPr>
          <p:nvPr>
            <p:ph idx="1"/>
          </p:nvPr>
        </p:nvSpPr>
        <p:spPr/>
        <p:txBody>
          <a:bodyPr/>
          <a:lstStyle/>
          <a:p>
            <a:endParaRPr lang="en-US"/>
          </a:p>
        </p:txBody>
      </p:sp>
      <p:sp>
        <p:nvSpPr>
          <p:cNvPr id="1463298" name="Rectangle 2"/>
          <p:cNvSpPr>
            <a:spLocks noGrp="1" noChangeArrowheads="1"/>
          </p:cNvSpPr>
          <p:nvPr>
            <p:ph type="title"/>
          </p:nvPr>
        </p:nvSpPr>
        <p:spPr/>
        <p:txBody>
          <a:bodyPr/>
          <a:lstStyle/>
          <a:p>
            <a:r>
              <a:rPr lang="en-US"/>
              <a:t>Factoid QA architecture</a:t>
            </a:r>
          </a:p>
        </p:txBody>
      </p:sp>
      <p:pic>
        <p:nvPicPr>
          <p:cNvPr id="1463300" name="Picture 4" descr="qa"/>
          <p:cNvPicPr>
            <a:picLocks noChangeAspect="1" noChangeArrowheads="1"/>
          </p:cNvPicPr>
          <p:nvPr/>
        </p:nvPicPr>
        <p:blipFill>
          <a:blip r:embed="rId2"/>
          <a:srcRect/>
          <a:stretch>
            <a:fillRect/>
          </a:stretch>
        </p:blipFill>
        <p:spPr bwMode="auto">
          <a:xfrm>
            <a:off x="111125" y="1917700"/>
            <a:ext cx="8921750" cy="302101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8243" name="Rectangle 3"/>
          <p:cNvSpPr>
            <a:spLocks noGrp="1" noChangeArrowheads="1"/>
          </p:cNvSpPr>
          <p:nvPr>
            <p:ph idx="1"/>
          </p:nvPr>
        </p:nvSpPr>
        <p:spPr>
          <a:xfrm>
            <a:off x="685800" y="1892300"/>
            <a:ext cx="7634288" cy="3983038"/>
          </a:xfrm>
        </p:spPr>
        <p:txBody>
          <a:bodyPr/>
          <a:lstStyle/>
          <a:p>
            <a:r>
              <a:rPr lang="en-US" sz="1800"/>
              <a:t>This system contains many components used by other systems, but more complex in some ways</a:t>
            </a:r>
          </a:p>
          <a:p>
            <a:r>
              <a:rPr lang="en-US" sz="1800"/>
              <a:t>Most work completed in 2001; there have been advances by this group and others since then.</a:t>
            </a:r>
          </a:p>
          <a:p>
            <a:r>
              <a:rPr lang="en-US" sz="1800"/>
              <a:t>Next slides based mainly on:</a:t>
            </a:r>
          </a:p>
          <a:p>
            <a:pPr lvl="1"/>
            <a:r>
              <a:rPr lang="en-US" sz="1600"/>
              <a:t>Pa</a:t>
            </a:r>
            <a:r>
              <a:rPr lang="en-US" sz="1600">
                <a:latin typeface="Lucida Grande" pitchFamily="80" charset="0"/>
              </a:rPr>
              <a:t>ş</a:t>
            </a:r>
            <a:r>
              <a:rPr lang="en-US" sz="1600"/>
              <a:t>ca and Harabagiu, </a:t>
            </a:r>
            <a:r>
              <a:rPr lang="en-US" sz="1600" i="1"/>
              <a:t>High-Performance Question Answering from Large Text Collections</a:t>
            </a:r>
            <a:r>
              <a:rPr lang="en-US" sz="1600"/>
              <a:t>, SIGIR’01.</a:t>
            </a:r>
          </a:p>
          <a:p>
            <a:pPr lvl="1"/>
            <a:r>
              <a:rPr lang="en-US" sz="1600"/>
              <a:t>Pa</a:t>
            </a:r>
            <a:r>
              <a:rPr lang="en-US" sz="1600">
                <a:latin typeface="Lucida Grande" pitchFamily="80" charset="0"/>
              </a:rPr>
              <a:t>ş</a:t>
            </a:r>
            <a:r>
              <a:rPr lang="en-US" sz="1600"/>
              <a:t>ca and Harabagiu, </a:t>
            </a:r>
            <a:r>
              <a:rPr lang="en-US" sz="1600" i="1"/>
              <a:t>Answer Mining from Online</a:t>
            </a:r>
            <a:r>
              <a:rPr lang="en-US" sz="1600"/>
              <a:t> </a:t>
            </a:r>
            <a:r>
              <a:rPr lang="en-US" sz="1600" i="1"/>
              <a:t>Documents, </a:t>
            </a:r>
            <a:r>
              <a:rPr lang="en-US" sz="1600"/>
              <a:t>ACL’01.</a:t>
            </a:r>
          </a:p>
          <a:p>
            <a:pPr lvl="1"/>
            <a:r>
              <a:rPr lang="en-US" sz="1600"/>
              <a:t>Harabagiu, Pa</a:t>
            </a:r>
            <a:r>
              <a:rPr lang="en-US" sz="1600">
                <a:latin typeface="Lucida Grande" pitchFamily="80" charset="0"/>
              </a:rPr>
              <a:t>ş</a:t>
            </a:r>
            <a:r>
              <a:rPr lang="en-US" sz="1600"/>
              <a:t>ca, Maiorano: </a:t>
            </a:r>
            <a:r>
              <a:rPr lang="en-US" sz="1600" i="1"/>
              <a:t>Experiments with Open-Domain Textual Question Answering.</a:t>
            </a:r>
            <a:r>
              <a:rPr lang="en-US" sz="1600"/>
              <a:t> COLING’00</a:t>
            </a:r>
          </a:p>
          <a:p>
            <a:pPr lvl="1"/>
            <a:endParaRPr lang="en-US" sz="1800"/>
          </a:p>
        </p:txBody>
      </p:sp>
      <p:sp>
        <p:nvSpPr>
          <p:cNvPr id="1418242" name="Rectangle 2"/>
          <p:cNvSpPr>
            <a:spLocks noGrp="1" noChangeArrowheads="1"/>
          </p:cNvSpPr>
          <p:nvPr>
            <p:ph type="title"/>
          </p:nvPr>
        </p:nvSpPr>
        <p:spPr/>
        <p:txBody>
          <a:bodyPr/>
          <a:lstStyle/>
          <a:p>
            <a:r>
              <a:rPr lang="en-US"/>
              <a:t>UT Dallas Q/A Systems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9266" name="Rectangle 2"/>
          <p:cNvSpPr>
            <a:spLocks noGrp="1" noChangeArrowheads="1"/>
          </p:cNvSpPr>
          <p:nvPr>
            <p:ph type="title"/>
          </p:nvPr>
        </p:nvSpPr>
        <p:spPr>
          <a:xfrm>
            <a:off x="695325" y="198438"/>
            <a:ext cx="7772400" cy="1143000"/>
          </a:xfrm>
        </p:spPr>
        <p:txBody>
          <a:bodyPr/>
          <a:lstStyle/>
          <a:p>
            <a:r>
              <a:rPr lang="en-US"/>
              <a:t>QA Block Architecture</a:t>
            </a:r>
          </a:p>
        </p:txBody>
      </p:sp>
      <p:sp>
        <p:nvSpPr>
          <p:cNvPr id="1419267" name="Text Box 3"/>
          <p:cNvSpPr txBox="1">
            <a:spLocks noChangeArrowheads="1"/>
          </p:cNvSpPr>
          <p:nvPr/>
        </p:nvSpPr>
        <p:spPr bwMode="auto">
          <a:xfrm>
            <a:off x="1568450" y="3048000"/>
            <a:ext cx="1262063"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Question</a:t>
            </a:r>
          </a:p>
          <a:p>
            <a:r>
              <a:rPr lang="en-US" sz="1800">
                <a:latin typeface="Tahoma" pitchFamily="80" charset="0"/>
              </a:rPr>
              <a:t>Processing</a:t>
            </a:r>
          </a:p>
        </p:txBody>
      </p:sp>
      <p:sp>
        <p:nvSpPr>
          <p:cNvPr id="1419268" name="Text Box 4"/>
          <p:cNvSpPr txBox="1">
            <a:spLocks noChangeArrowheads="1"/>
          </p:cNvSpPr>
          <p:nvPr/>
        </p:nvSpPr>
        <p:spPr bwMode="auto">
          <a:xfrm>
            <a:off x="3870325" y="3046413"/>
            <a:ext cx="1073150"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Passage</a:t>
            </a:r>
          </a:p>
          <a:p>
            <a:r>
              <a:rPr lang="en-US" sz="1800">
                <a:latin typeface="Tahoma" pitchFamily="80" charset="0"/>
              </a:rPr>
              <a:t>Retrieval</a:t>
            </a:r>
          </a:p>
        </p:txBody>
      </p:sp>
      <p:sp>
        <p:nvSpPr>
          <p:cNvPr id="1419269" name="Text Box 5"/>
          <p:cNvSpPr txBox="1">
            <a:spLocks noChangeArrowheads="1"/>
          </p:cNvSpPr>
          <p:nvPr/>
        </p:nvSpPr>
        <p:spPr bwMode="auto">
          <a:xfrm>
            <a:off x="6003925" y="3046413"/>
            <a:ext cx="1200150"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Answer</a:t>
            </a:r>
          </a:p>
          <a:p>
            <a:r>
              <a:rPr lang="en-US" sz="1800">
                <a:latin typeface="Tahoma" pitchFamily="80" charset="0"/>
              </a:rPr>
              <a:t>Extraction</a:t>
            </a:r>
          </a:p>
        </p:txBody>
      </p:sp>
      <p:sp>
        <p:nvSpPr>
          <p:cNvPr id="1419270" name="Text Box 6"/>
          <p:cNvSpPr txBox="1">
            <a:spLocks noChangeArrowheads="1"/>
          </p:cNvSpPr>
          <p:nvPr/>
        </p:nvSpPr>
        <p:spPr bwMode="auto">
          <a:xfrm>
            <a:off x="2254250" y="4192588"/>
            <a:ext cx="1082675" cy="376237"/>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WordNet</a:t>
            </a:r>
          </a:p>
        </p:txBody>
      </p:sp>
      <p:sp>
        <p:nvSpPr>
          <p:cNvPr id="1419271" name="Text Box 7"/>
          <p:cNvSpPr txBox="1">
            <a:spLocks noChangeArrowheads="1"/>
          </p:cNvSpPr>
          <p:nvPr/>
        </p:nvSpPr>
        <p:spPr bwMode="auto">
          <a:xfrm>
            <a:off x="2254250" y="5106988"/>
            <a:ext cx="615950" cy="376237"/>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NER</a:t>
            </a:r>
          </a:p>
        </p:txBody>
      </p:sp>
      <p:sp>
        <p:nvSpPr>
          <p:cNvPr id="1419272" name="Text Box 8"/>
          <p:cNvSpPr txBox="1">
            <a:spLocks noChangeArrowheads="1"/>
          </p:cNvSpPr>
          <p:nvPr/>
        </p:nvSpPr>
        <p:spPr bwMode="auto">
          <a:xfrm>
            <a:off x="2254250" y="4649788"/>
            <a:ext cx="827088" cy="376237"/>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Parser</a:t>
            </a:r>
          </a:p>
        </p:txBody>
      </p:sp>
      <p:sp>
        <p:nvSpPr>
          <p:cNvPr id="1419273" name="Freeform 9"/>
          <p:cNvSpPr>
            <a:spLocks/>
          </p:cNvSpPr>
          <p:nvPr/>
        </p:nvSpPr>
        <p:spPr bwMode="auto">
          <a:xfrm>
            <a:off x="2178050" y="3811588"/>
            <a:ext cx="76200" cy="609600"/>
          </a:xfrm>
          <a:custGeom>
            <a:avLst/>
            <a:gdLst/>
            <a:ahLst/>
            <a:cxnLst>
              <a:cxn ang="0">
                <a:pos x="48" y="384"/>
              </a:cxn>
              <a:cxn ang="0">
                <a:pos x="0" y="384"/>
              </a:cxn>
              <a:cxn ang="0">
                <a:pos x="0" y="0"/>
              </a:cxn>
            </a:cxnLst>
            <a:rect l="0" t="0" r="r" b="b"/>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19274" name="Freeform 10"/>
          <p:cNvSpPr>
            <a:spLocks/>
          </p:cNvSpPr>
          <p:nvPr/>
        </p:nvSpPr>
        <p:spPr bwMode="auto">
          <a:xfrm>
            <a:off x="2025650" y="3811588"/>
            <a:ext cx="228600" cy="990600"/>
          </a:xfrm>
          <a:custGeom>
            <a:avLst/>
            <a:gdLst/>
            <a:ahLst/>
            <a:cxnLst>
              <a:cxn ang="0">
                <a:pos x="144" y="624"/>
              </a:cxn>
              <a:cxn ang="0">
                <a:pos x="0" y="624"/>
              </a:cxn>
              <a:cxn ang="0">
                <a:pos x="0" y="0"/>
              </a:cxn>
            </a:cxnLst>
            <a:rect l="0" t="0" r="r" b="b"/>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19275" name="Freeform 11"/>
          <p:cNvSpPr>
            <a:spLocks/>
          </p:cNvSpPr>
          <p:nvPr/>
        </p:nvSpPr>
        <p:spPr bwMode="auto">
          <a:xfrm>
            <a:off x="1873250" y="3811588"/>
            <a:ext cx="381000" cy="1447800"/>
          </a:xfrm>
          <a:custGeom>
            <a:avLst/>
            <a:gdLst/>
            <a:ahLst/>
            <a:cxnLst>
              <a:cxn ang="0">
                <a:pos x="240" y="912"/>
              </a:cxn>
              <a:cxn ang="0">
                <a:pos x="0" y="912"/>
              </a:cxn>
              <a:cxn ang="0">
                <a:pos x="0" y="0"/>
              </a:cxn>
            </a:cxnLst>
            <a:rect l="0" t="0" r="r" b="b"/>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19276" name="Text Box 12"/>
          <p:cNvSpPr txBox="1">
            <a:spLocks noChangeArrowheads="1"/>
          </p:cNvSpPr>
          <p:nvPr/>
        </p:nvSpPr>
        <p:spPr bwMode="auto">
          <a:xfrm>
            <a:off x="6613525" y="4191000"/>
            <a:ext cx="1082675" cy="376238"/>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WordNet</a:t>
            </a:r>
          </a:p>
        </p:txBody>
      </p:sp>
      <p:sp>
        <p:nvSpPr>
          <p:cNvPr id="1419277" name="Text Box 13"/>
          <p:cNvSpPr txBox="1">
            <a:spLocks noChangeArrowheads="1"/>
          </p:cNvSpPr>
          <p:nvPr/>
        </p:nvSpPr>
        <p:spPr bwMode="auto">
          <a:xfrm>
            <a:off x="6613525" y="5105400"/>
            <a:ext cx="615950" cy="376238"/>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NER</a:t>
            </a:r>
          </a:p>
        </p:txBody>
      </p:sp>
      <p:sp>
        <p:nvSpPr>
          <p:cNvPr id="1419278" name="Text Box 14"/>
          <p:cNvSpPr txBox="1">
            <a:spLocks noChangeArrowheads="1"/>
          </p:cNvSpPr>
          <p:nvPr/>
        </p:nvSpPr>
        <p:spPr bwMode="auto">
          <a:xfrm>
            <a:off x="6613525" y="4648200"/>
            <a:ext cx="827088" cy="376238"/>
          </a:xfrm>
          <a:prstGeom prst="rect">
            <a:avLst/>
          </a:prstGeom>
          <a:noFill/>
          <a:ln w="9525">
            <a:solidFill>
              <a:schemeClr val="tx1"/>
            </a:solidFill>
            <a:miter lim="800000"/>
            <a:headEnd/>
            <a:tailEnd/>
          </a:ln>
          <a:effectLst/>
        </p:spPr>
        <p:txBody>
          <a:bodyPr wrap="none">
            <a:spAutoFit/>
          </a:bodyPr>
          <a:lstStyle/>
          <a:p>
            <a:r>
              <a:rPr lang="en-US" sz="1800">
                <a:latin typeface="Tahoma" pitchFamily="80" charset="0"/>
              </a:rPr>
              <a:t>Parser</a:t>
            </a:r>
          </a:p>
        </p:txBody>
      </p:sp>
      <p:sp>
        <p:nvSpPr>
          <p:cNvPr id="1419279" name="Freeform 15"/>
          <p:cNvSpPr>
            <a:spLocks/>
          </p:cNvSpPr>
          <p:nvPr/>
        </p:nvSpPr>
        <p:spPr bwMode="auto">
          <a:xfrm>
            <a:off x="6537325" y="3810000"/>
            <a:ext cx="76200" cy="609600"/>
          </a:xfrm>
          <a:custGeom>
            <a:avLst/>
            <a:gdLst/>
            <a:ahLst/>
            <a:cxnLst>
              <a:cxn ang="0">
                <a:pos x="48" y="384"/>
              </a:cxn>
              <a:cxn ang="0">
                <a:pos x="0" y="384"/>
              </a:cxn>
              <a:cxn ang="0">
                <a:pos x="0" y="0"/>
              </a:cxn>
            </a:cxnLst>
            <a:rect l="0" t="0" r="r" b="b"/>
            <a:pathLst>
              <a:path w="48" h="384">
                <a:moveTo>
                  <a:pt x="48" y="384"/>
                </a:moveTo>
                <a:lnTo>
                  <a:pt x="0" y="38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19280" name="Freeform 16"/>
          <p:cNvSpPr>
            <a:spLocks/>
          </p:cNvSpPr>
          <p:nvPr/>
        </p:nvSpPr>
        <p:spPr bwMode="auto">
          <a:xfrm>
            <a:off x="6384925" y="3810000"/>
            <a:ext cx="228600" cy="990600"/>
          </a:xfrm>
          <a:custGeom>
            <a:avLst/>
            <a:gdLst/>
            <a:ahLst/>
            <a:cxnLst>
              <a:cxn ang="0">
                <a:pos x="144" y="624"/>
              </a:cxn>
              <a:cxn ang="0">
                <a:pos x="0" y="624"/>
              </a:cxn>
              <a:cxn ang="0">
                <a:pos x="0" y="0"/>
              </a:cxn>
            </a:cxnLst>
            <a:rect l="0" t="0" r="r" b="b"/>
            <a:pathLst>
              <a:path w="144" h="624">
                <a:moveTo>
                  <a:pt x="144" y="624"/>
                </a:moveTo>
                <a:lnTo>
                  <a:pt x="0" y="624"/>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19281" name="Freeform 17"/>
          <p:cNvSpPr>
            <a:spLocks/>
          </p:cNvSpPr>
          <p:nvPr/>
        </p:nvSpPr>
        <p:spPr bwMode="auto">
          <a:xfrm>
            <a:off x="6232525" y="3810000"/>
            <a:ext cx="381000" cy="1447800"/>
          </a:xfrm>
          <a:custGeom>
            <a:avLst/>
            <a:gdLst/>
            <a:ahLst/>
            <a:cxnLst>
              <a:cxn ang="0">
                <a:pos x="240" y="912"/>
              </a:cxn>
              <a:cxn ang="0">
                <a:pos x="0" y="912"/>
              </a:cxn>
              <a:cxn ang="0">
                <a:pos x="0" y="0"/>
              </a:cxn>
            </a:cxnLst>
            <a:rect l="0" t="0" r="r" b="b"/>
            <a:pathLst>
              <a:path w="240" h="912">
                <a:moveTo>
                  <a:pt x="240" y="912"/>
                </a:moveTo>
                <a:lnTo>
                  <a:pt x="0" y="912"/>
                </a:lnTo>
                <a:lnTo>
                  <a:pt x="0" y="0"/>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19282" name="Text Box 18"/>
          <p:cNvSpPr txBox="1">
            <a:spLocks noChangeArrowheads="1"/>
          </p:cNvSpPr>
          <p:nvPr/>
        </p:nvSpPr>
        <p:spPr bwMode="auto">
          <a:xfrm>
            <a:off x="3870325" y="4343400"/>
            <a:ext cx="1222375" cy="650875"/>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r>
              <a:rPr lang="en-US" sz="1800">
                <a:latin typeface="Tahoma" pitchFamily="80" charset="0"/>
              </a:rPr>
              <a:t>Document</a:t>
            </a:r>
          </a:p>
          <a:p>
            <a:r>
              <a:rPr lang="en-US" sz="1800">
                <a:latin typeface="Tahoma" pitchFamily="80" charset="0"/>
              </a:rPr>
              <a:t>Retrieval</a:t>
            </a:r>
          </a:p>
        </p:txBody>
      </p:sp>
      <p:grpSp>
        <p:nvGrpSpPr>
          <p:cNvPr id="1419283" name="Group 19"/>
          <p:cNvGrpSpPr>
            <a:grpSpLocks/>
          </p:cNvGrpSpPr>
          <p:nvPr/>
        </p:nvGrpSpPr>
        <p:grpSpPr bwMode="auto">
          <a:xfrm>
            <a:off x="4098925" y="5410200"/>
            <a:ext cx="838200" cy="838200"/>
            <a:chOff x="2352" y="3456"/>
            <a:chExt cx="528" cy="528"/>
          </a:xfrm>
        </p:grpSpPr>
        <p:sp>
          <p:nvSpPr>
            <p:cNvPr id="1419284" name="Oval 20"/>
            <p:cNvSpPr>
              <a:spLocks noChangeArrowheads="1"/>
            </p:cNvSpPr>
            <p:nvPr/>
          </p:nvSpPr>
          <p:spPr bwMode="auto">
            <a:xfrm>
              <a:off x="2352" y="3456"/>
              <a:ext cx="528" cy="144"/>
            </a:xfrm>
            <a:prstGeom prst="ellipse">
              <a:avLst/>
            </a:prstGeom>
            <a:solidFill>
              <a:schemeClr val="bg1"/>
            </a:solidFill>
            <a:ln w="9525">
              <a:solidFill>
                <a:schemeClr val="tx1"/>
              </a:solidFill>
              <a:miter lim="800000"/>
              <a:headEnd/>
              <a:tailEnd/>
            </a:ln>
            <a:effectLst/>
          </p:spPr>
          <p:txBody>
            <a:bodyPr wrap="none" anchor="ctr"/>
            <a:lstStyle/>
            <a:p>
              <a:endParaRPr lang="en-US"/>
            </a:p>
          </p:txBody>
        </p:sp>
        <p:sp>
          <p:nvSpPr>
            <p:cNvPr id="1419285" name="Oval 21"/>
            <p:cNvSpPr>
              <a:spLocks noChangeArrowheads="1"/>
            </p:cNvSpPr>
            <p:nvPr/>
          </p:nvSpPr>
          <p:spPr bwMode="auto">
            <a:xfrm>
              <a:off x="2352" y="3840"/>
              <a:ext cx="528" cy="144"/>
            </a:xfrm>
            <a:prstGeom prst="ellipse">
              <a:avLst/>
            </a:prstGeom>
            <a:solidFill>
              <a:schemeClr val="bg1"/>
            </a:solidFill>
            <a:ln w="9525">
              <a:solidFill>
                <a:schemeClr val="tx1"/>
              </a:solidFill>
              <a:miter lim="800000"/>
              <a:headEnd/>
              <a:tailEnd/>
            </a:ln>
            <a:effectLst/>
          </p:spPr>
          <p:txBody>
            <a:bodyPr wrap="none" anchor="ctr"/>
            <a:lstStyle/>
            <a:p>
              <a:pPr algn="ctr"/>
              <a:endParaRPr lang="es-ES_tradnl" sz="2400">
                <a:latin typeface="Tahoma" pitchFamily="80" charset="0"/>
              </a:endParaRPr>
            </a:p>
          </p:txBody>
        </p:sp>
        <p:sp>
          <p:nvSpPr>
            <p:cNvPr id="1419286" name="Line 22"/>
            <p:cNvSpPr>
              <a:spLocks noChangeShapeType="1"/>
            </p:cNvSpPr>
            <p:nvPr/>
          </p:nvSpPr>
          <p:spPr bwMode="auto">
            <a:xfrm>
              <a:off x="2352" y="3552"/>
              <a:ext cx="0" cy="336"/>
            </a:xfrm>
            <a:prstGeom prst="line">
              <a:avLst/>
            </a:prstGeom>
            <a:noFill/>
            <a:ln w="9525">
              <a:solidFill>
                <a:schemeClr val="tx1"/>
              </a:solidFill>
              <a:miter lim="800000"/>
              <a:headEnd/>
              <a:tailEnd/>
            </a:ln>
            <a:effectLst/>
          </p:spPr>
          <p:txBody>
            <a:bodyPr wrap="none"/>
            <a:lstStyle/>
            <a:p>
              <a:endParaRPr lang="en-US"/>
            </a:p>
          </p:txBody>
        </p:sp>
        <p:sp>
          <p:nvSpPr>
            <p:cNvPr id="1419287" name="Line 23"/>
            <p:cNvSpPr>
              <a:spLocks noChangeShapeType="1"/>
            </p:cNvSpPr>
            <p:nvPr/>
          </p:nvSpPr>
          <p:spPr bwMode="auto">
            <a:xfrm>
              <a:off x="2880" y="3552"/>
              <a:ext cx="0" cy="336"/>
            </a:xfrm>
            <a:prstGeom prst="line">
              <a:avLst/>
            </a:prstGeom>
            <a:noFill/>
            <a:ln w="9525">
              <a:solidFill>
                <a:schemeClr val="tx1"/>
              </a:solidFill>
              <a:miter lim="800000"/>
              <a:headEnd/>
              <a:tailEnd/>
            </a:ln>
            <a:effectLst/>
          </p:spPr>
          <p:txBody>
            <a:bodyPr wrap="none"/>
            <a:lstStyle/>
            <a:p>
              <a:endParaRPr lang="en-US"/>
            </a:p>
          </p:txBody>
        </p:sp>
      </p:grpSp>
      <p:sp>
        <p:nvSpPr>
          <p:cNvPr id="1419288" name="Line 24"/>
          <p:cNvSpPr>
            <a:spLocks noChangeShapeType="1"/>
          </p:cNvSpPr>
          <p:nvPr/>
        </p:nvSpPr>
        <p:spPr bwMode="auto">
          <a:xfrm>
            <a:off x="2955925" y="3505200"/>
            <a:ext cx="8382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1419289" name="Text Box 25"/>
          <p:cNvSpPr txBox="1">
            <a:spLocks noChangeArrowheads="1"/>
          </p:cNvSpPr>
          <p:nvPr/>
        </p:nvSpPr>
        <p:spPr bwMode="auto">
          <a:xfrm>
            <a:off x="2955925" y="3221038"/>
            <a:ext cx="833438" cy="274637"/>
          </a:xfrm>
          <a:prstGeom prst="rect">
            <a:avLst/>
          </a:prstGeom>
          <a:noFill/>
          <a:ln w="9525">
            <a:noFill/>
            <a:miter lim="800000"/>
            <a:headEnd/>
            <a:tailEnd/>
          </a:ln>
          <a:effectLst/>
        </p:spPr>
        <p:txBody>
          <a:bodyPr wrap="none">
            <a:spAutoFit/>
          </a:bodyPr>
          <a:lstStyle/>
          <a:p>
            <a:r>
              <a:rPr lang="en-US" sz="1200">
                <a:latin typeface="Tahoma" pitchFamily="80" charset="0"/>
              </a:rPr>
              <a:t>Keywords</a:t>
            </a:r>
          </a:p>
        </p:txBody>
      </p:sp>
      <p:sp>
        <p:nvSpPr>
          <p:cNvPr id="1419290" name="Line 26"/>
          <p:cNvSpPr>
            <a:spLocks noChangeShapeType="1"/>
          </p:cNvSpPr>
          <p:nvPr/>
        </p:nvSpPr>
        <p:spPr bwMode="auto">
          <a:xfrm>
            <a:off x="4479925" y="3886200"/>
            <a:ext cx="0" cy="38100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1419291" name="Line 27"/>
          <p:cNvSpPr>
            <a:spLocks noChangeShapeType="1"/>
          </p:cNvSpPr>
          <p:nvPr/>
        </p:nvSpPr>
        <p:spPr bwMode="auto">
          <a:xfrm>
            <a:off x="4479925" y="5105400"/>
            <a:ext cx="0" cy="45720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
        <p:nvSpPr>
          <p:cNvPr id="1419292" name="Line 28"/>
          <p:cNvSpPr>
            <a:spLocks noChangeShapeType="1"/>
          </p:cNvSpPr>
          <p:nvPr/>
        </p:nvSpPr>
        <p:spPr bwMode="auto">
          <a:xfrm>
            <a:off x="5089525" y="3505200"/>
            <a:ext cx="8382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1419293" name="Text Box 29"/>
          <p:cNvSpPr txBox="1">
            <a:spLocks noChangeArrowheads="1"/>
          </p:cNvSpPr>
          <p:nvPr/>
        </p:nvSpPr>
        <p:spPr bwMode="auto">
          <a:xfrm>
            <a:off x="5018088" y="3200400"/>
            <a:ext cx="796925" cy="274638"/>
          </a:xfrm>
          <a:prstGeom prst="rect">
            <a:avLst/>
          </a:prstGeom>
          <a:noFill/>
          <a:ln w="9525">
            <a:noFill/>
            <a:miter lim="800000"/>
            <a:headEnd/>
            <a:tailEnd/>
          </a:ln>
          <a:effectLst/>
        </p:spPr>
        <p:txBody>
          <a:bodyPr wrap="none">
            <a:spAutoFit/>
          </a:bodyPr>
          <a:lstStyle/>
          <a:p>
            <a:r>
              <a:rPr lang="en-US" sz="1200">
                <a:latin typeface="Tahoma" pitchFamily="80" charset="0"/>
              </a:rPr>
              <a:t>Passages</a:t>
            </a:r>
          </a:p>
        </p:txBody>
      </p:sp>
      <p:sp>
        <p:nvSpPr>
          <p:cNvPr id="1419294" name="Freeform 30"/>
          <p:cNvSpPr>
            <a:spLocks/>
          </p:cNvSpPr>
          <p:nvPr/>
        </p:nvSpPr>
        <p:spPr bwMode="auto">
          <a:xfrm>
            <a:off x="2955925" y="2971800"/>
            <a:ext cx="2971800" cy="228600"/>
          </a:xfrm>
          <a:custGeom>
            <a:avLst/>
            <a:gdLst/>
            <a:ahLst/>
            <a:cxnLst>
              <a:cxn ang="0">
                <a:pos x="0" y="144"/>
              </a:cxn>
              <a:cxn ang="0">
                <a:pos x="192" y="144"/>
              </a:cxn>
              <a:cxn ang="0">
                <a:pos x="192" y="0"/>
              </a:cxn>
              <a:cxn ang="0">
                <a:pos x="1488" y="0"/>
              </a:cxn>
              <a:cxn ang="0">
                <a:pos x="1488" y="96"/>
              </a:cxn>
              <a:cxn ang="0">
                <a:pos x="1488" y="144"/>
              </a:cxn>
              <a:cxn ang="0">
                <a:pos x="1872" y="144"/>
              </a:cxn>
            </a:cxnLst>
            <a:rect l="0" t="0" r="r" b="b"/>
            <a:pathLst>
              <a:path w="1872" h="144">
                <a:moveTo>
                  <a:pt x="0" y="144"/>
                </a:moveTo>
                <a:lnTo>
                  <a:pt x="192" y="144"/>
                </a:lnTo>
                <a:lnTo>
                  <a:pt x="192" y="0"/>
                </a:lnTo>
                <a:lnTo>
                  <a:pt x="1488" y="0"/>
                </a:lnTo>
                <a:lnTo>
                  <a:pt x="1488" y="96"/>
                </a:lnTo>
                <a:lnTo>
                  <a:pt x="1488" y="144"/>
                </a:lnTo>
                <a:lnTo>
                  <a:pt x="1872" y="144"/>
                </a:lnTo>
              </a:path>
            </a:pathLst>
          </a:custGeom>
          <a:noFill/>
          <a:ln w="9525" cap="flat" cmpd="sng">
            <a:solidFill>
              <a:schemeClr val="tx1"/>
            </a:solidFill>
            <a:prstDash val="solid"/>
            <a:miter lim="800000"/>
            <a:headEnd type="none" w="med" len="med"/>
            <a:tailEnd type="triangle" w="med" len="med"/>
          </a:ln>
          <a:effectLst/>
        </p:spPr>
        <p:txBody>
          <a:bodyPr wrap="none"/>
          <a:lstStyle/>
          <a:p>
            <a:endParaRPr lang="en-US"/>
          </a:p>
        </p:txBody>
      </p:sp>
      <p:sp>
        <p:nvSpPr>
          <p:cNvPr id="1419295" name="Text Box 31"/>
          <p:cNvSpPr txBox="1">
            <a:spLocks noChangeArrowheads="1"/>
          </p:cNvSpPr>
          <p:nvPr/>
        </p:nvSpPr>
        <p:spPr bwMode="auto">
          <a:xfrm>
            <a:off x="3276600" y="2697163"/>
            <a:ext cx="1508125" cy="274637"/>
          </a:xfrm>
          <a:prstGeom prst="rect">
            <a:avLst/>
          </a:prstGeom>
          <a:noFill/>
          <a:ln w="9525">
            <a:noFill/>
            <a:miter lim="800000"/>
            <a:headEnd/>
            <a:tailEnd/>
          </a:ln>
          <a:effectLst/>
        </p:spPr>
        <p:txBody>
          <a:bodyPr wrap="none">
            <a:spAutoFit/>
          </a:bodyPr>
          <a:lstStyle/>
          <a:p>
            <a:r>
              <a:rPr lang="en-US" sz="1200">
                <a:latin typeface="Tahoma" pitchFamily="80" charset="0"/>
              </a:rPr>
              <a:t>Question Semantics</a:t>
            </a:r>
          </a:p>
        </p:txBody>
      </p:sp>
      <p:grpSp>
        <p:nvGrpSpPr>
          <p:cNvPr id="1419296" name="Group 32"/>
          <p:cNvGrpSpPr>
            <a:grpSpLocks/>
          </p:cNvGrpSpPr>
          <p:nvPr/>
        </p:nvGrpSpPr>
        <p:grpSpPr bwMode="auto">
          <a:xfrm>
            <a:off x="304800" y="1981200"/>
            <a:ext cx="3703638" cy="1066800"/>
            <a:chOff x="192" y="1248"/>
            <a:chExt cx="2333" cy="672"/>
          </a:xfrm>
        </p:grpSpPr>
        <p:sp>
          <p:nvSpPr>
            <p:cNvPr id="1419297" name="Text Box 33"/>
            <p:cNvSpPr txBox="1">
              <a:spLocks noChangeArrowheads="1"/>
            </p:cNvSpPr>
            <p:nvPr/>
          </p:nvSpPr>
          <p:spPr bwMode="auto">
            <a:xfrm>
              <a:off x="192" y="1248"/>
              <a:ext cx="2333" cy="372"/>
            </a:xfrm>
            <a:prstGeom prst="rect">
              <a:avLst/>
            </a:prstGeom>
            <a:noFill/>
            <a:ln w="9525">
              <a:solidFill>
                <a:schemeClr val="hlink"/>
              </a:solidFill>
              <a:miter lim="800000"/>
              <a:headEnd/>
              <a:tailEnd/>
            </a:ln>
            <a:effectLst/>
          </p:spPr>
          <p:txBody>
            <a:bodyPr wrap="none">
              <a:spAutoFit/>
            </a:bodyPr>
            <a:lstStyle/>
            <a:p>
              <a:r>
                <a:rPr lang="en-US">
                  <a:latin typeface="Tahoma" pitchFamily="80" charset="0"/>
                </a:rPr>
                <a:t>Captures the semantics of the question</a:t>
              </a:r>
            </a:p>
            <a:p>
              <a:r>
                <a:rPr lang="en-US">
                  <a:latin typeface="Tahoma" pitchFamily="80" charset="0"/>
                </a:rPr>
                <a:t>Selects keywords for PR</a:t>
              </a:r>
              <a:endParaRPr lang="en-US" sz="2400">
                <a:latin typeface="Tahoma" pitchFamily="80" charset="0"/>
              </a:endParaRPr>
            </a:p>
          </p:txBody>
        </p:sp>
        <p:sp>
          <p:nvSpPr>
            <p:cNvPr id="1419298" name="Line 34"/>
            <p:cNvSpPr>
              <a:spLocks noChangeShapeType="1"/>
            </p:cNvSpPr>
            <p:nvPr/>
          </p:nvSpPr>
          <p:spPr bwMode="auto">
            <a:xfrm flipH="1">
              <a:off x="1584" y="1632"/>
              <a:ext cx="144" cy="288"/>
            </a:xfrm>
            <a:prstGeom prst="line">
              <a:avLst/>
            </a:prstGeom>
            <a:noFill/>
            <a:ln w="9525">
              <a:solidFill>
                <a:schemeClr val="hlink"/>
              </a:solidFill>
              <a:miter lim="800000"/>
              <a:headEnd/>
              <a:tailEnd/>
            </a:ln>
            <a:effectLst/>
          </p:spPr>
          <p:txBody>
            <a:bodyPr wrap="none"/>
            <a:lstStyle/>
            <a:p>
              <a:endParaRPr lang="en-US"/>
            </a:p>
          </p:txBody>
        </p:sp>
      </p:grpSp>
      <p:grpSp>
        <p:nvGrpSpPr>
          <p:cNvPr id="1419299" name="Group 35"/>
          <p:cNvGrpSpPr>
            <a:grpSpLocks/>
          </p:cNvGrpSpPr>
          <p:nvPr/>
        </p:nvGrpSpPr>
        <p:grpSpPr bwMode="auto">
          <a:xfrm>
            <a:off x="2895600" y="1219200"/>
            <a:ext cx="2828925" cy="1828800"/>
            <a:chOff x="1824" y="768"/>
            <a:chExt cx="1782" cy="1152"/>
          </a:xfrm>
        </p:grpSpPr>
        <p:sp>
          <p:nvSpPr>
            <p:cNvPr id="1419300" name="Text Box 36"/>
            <p:cNvSpPr txBox="1">
              <a:spLocks noChangeArrowheads="1"/>
            </p:cNvSpPr>
            <p:nvPr/>
          </p:nvSpPr>
          <p:spPr bwMode="auto">
            <a:xfrm>
              <a:off x="1824" y="768"/>
              <a:ext cx="1782" cy="372"/>
            </a:xfrm>
            <a:prstGeom prst="rect">
              <a:avLst/>
            </a:prstGeom>
            <a:noFill/>
            <a:ln w="9525">
              <a:solidFill>
                <a:schemeClr val="hlink"/>
              </a:solidFill>
              <a:miter lim="800000"/>
              <a:headEnd/>
              <a:tailEnd/>
            </a:ln>
            <a:effectLst/>
          </p:spPr>
          <p:txBody>
            <a:bodyPr wrap="none">
              <a:spAutoFit/>
            </a:bodyPr>
            <a:lstStyle/>
            <a:p>
              <a:r>
                <a:rPr lang="en-US">
                  <a:latin typeface="Tahoma" pitchFamily="80" charset="0"/>
                </a:rPr>
                <a:t>Extracts and ranks passages</a:t>
              </a:r>
            </a:p>
            <a:p>
              <a:r>
                <a:rPr lang="en-US">
                  <a:latin typeface="Tahoma" pitchFamily="80" charset="0"/>
                </a:rPr>
                <a:t>using surface-text techniques</a:t>
              </a:r>
              <a:endParaRPr lang="en-US" sz="2400">
                <a:latin typeface="Tahoma" pitchFamily="80" charset="0"/>
              </a:endParaRPr>
            </a:p>
          </p:txBody>
        </p:sp>
        <p:sp>
          <p:nvSpPr>
            <p:cNvPr id="1419301" name="Line 37"/>
            <p:cNvSpPr>
              <a:spLocks noChangeShapeType="1"/>
            </p:cNvSpPr>
            <p:nvPr/>
          </p:nvSpPr>
          <p:spPr bwMode="auto">
            <a:xfrm flipH="1">
              <a:off x="2928" y="1152"/>
              <a:ext cx="336" cy="768"/>
            </a:xfrm>
            <a:prstGeom prst="line">
              <a:avLst/>
            </a:prstGeom>
            <a:noFill/>
            <a:ln w="9525">
              <a:solidFill>
                <a:schemeClr val="hlink"/>
              </a:solidFill>
              <a:miter lim="800000"/>
              <a:headEnd/>
              <a:tailEnd/>
            </a:ln>
            <a:effectLst/>
          </p:spPr>
          <p:txBody>
            <a:bodyPr wrap="none"/>
            <a:lstStyle/>
            <a:p>
              <a:endParaRPr lang="en-US"/>
            </a:p>
          </p:txBody>
        </p:sp>
      </p:grpSp>
      <p:grpSp>
        <p:nvGrpSpPr>
          <p:cNvPr id="1419302" name="Group 38"/>
          <p:cNvGrpSpPr>
            <a:grpSpLocks/>
          </p:cNvGrpSpPr>
          <p:nvPr/>
        </p:nvGrpSpPr>
        <p:grpSpPr bwMode="auto">
          <a:xfrm>
            <a:off x="5410200" y="2057400"/>
            <a:ext cx="2649538" cy="990600"/>
            <a:chOff x="3408" y="1296"/>
            <a:chExt cx="1669" cy="624"/>
          </a:xfrm>
        </p:grpSpPr>
        <p:sp>
          <p:nvSpPr>
            <p:cNvPr id="1419303" name="Text Box 39"/>
            <p:cNvSpPr txBox="1">
              <a:spLocks noChangeArrowheads="1"/>
            </p:cNvSpPr>
            <p:nvPr/>
          </p:nvSpPr>
          <p:spPr bwMode="auto">
            <a:xfrm>
              <a:off x="3408" y="1296"/>
              <a:ext cx="1669" cy="372"/>
            </a:xfrm>
            <a:prstGeom prst="rect">
              <a:avLst/>
            </a:prstGeom>
            <a:noFill/>
            <a:ln w="9525">
              <a:solidFill>
                <a:schemeClr val="hlink"/>
              </a:solidFill>
              <a:miter lim="800000"/>
              <a:headEnd/>
              <a:tailEnd/>
            </a:ln>
            <a:effectLst/>
          </p:spPr>
          <p:txBody>
            <a:bodyPr wrap="none">
              <a:spAutoFit/>
            </a:bodyPr>
            <a:lstStyle/>
            <a:p>
              <a:r>
                <a:rPr lang="en-US">
                  <a:latin typeface="Tahoma" pitchFamily="80" charset="0"/>
                </a:rPr>
                <a:t>Extracts and ranks answers</a:t>
              </a:r>
            </a:p>
            <a:p>
              <a:r>
                <a:rPr lang="en-US">
                  <a:latin typeface="Tahoma" pitchFamily="80" charset="0"/>
                </a:rPr>
                <a:t>using NL techniques</a:t>
              </a:r>
              <a:endParaRPr lang="en-US" sz="2400">
                <a:latin typeface="Tahoma" pitchFamily="80" charset="0"/>
              </a:endParaRPr>
            </a:p>
          </p:txBody>
        </p:sp>
        <p:sp>
          <p:nvSpPr>
            <p:cNvPr id="1419304" name="Line 40"/>
            <p:cNvSpPr>
              <a:spLocks noChangeShapeType="1"/>
            </p:cNvSpPr>
            <p:nvPr/>
          </p:nvSpPr>
          <p:spPr bwMode="auto">
            <a:xfrm flipH="1">
              <a:off x="4224" y="1680"/>
              <a:ext cx="96" cy="240"/>
            </a:xfrm>
            <a:prstGeom prst="line">
              <a:avLst/>
            </a:prstGeom>
            <a:noFill/>
            <a:ln w="9525">
              <a:solidFill>
                <a:schemeClr val="hlink"/>
              </a:solidFill>
              <a:miter lim="800000"/>
              <a:headEnd/>
              <a:tailEnd/>
            </a:ln>
            <a:effectLst/>
          </p:spPr>
          <p:txBody>
            <a:bodyPr wrap="none"/>
            <a:lstStyle/>
            <a:p>
              <a:endParaRPr lang="en-US"/>
            </a:p>
          </p:txBody>
        </p:sp>
      </p:grpSp>
      <p:sp>
        <p:nvSpPr>
          <p:cNvPr id="1419305" name="AutoShape 41"/>
          <p:cNvSpPr>
            <a:spLocks noChangeArrowheads="1"/>
          </p:cNvSpPr>
          <p:nvPr/>
        </p:nvSpPr>
        <p:spPr bwMode="auto">
          <a:xfrm>
            <a:off x="1066800" y="3200400"/>
            <a:ext cx="457200" cy="381000"/>
          </a:xfrm>
          <a:prstGeom prst="rightArrow">
            <a:avLst>
              <a:gd name="adj1" fmla="val 50000"/>
              <a:gd name="adj2" fmla="val 30000"/>
            </a:avLst>
          </a:prstGeom>
          <a:solidFill>
            <a:schemeClr val="bg1"/>
          </a:solidFill>
          <a:ln w="9525">
            <a:solidFill>
              <a:schemeClr val="tx1"/>
            </a:solidFill>
            <a:miter lim="800000"/>
            <a:headEnd/>
            <a:tailEnd/>
          </a:ln>
          <a:effectLst/>
        </p:spPr>
        <p:txBody>
          <a:bodyPr wrap="none" anchor="ctr"/>
          <a:lstStyle/>
          <a:p>
            <a:endParaRPr lang="en-US"/>
          </a:p>
        </p:txBody>
      </p:sp>
      <p:sp>
        <p:nvSpPr>
          <p:cNvPr id="1419306" name="AutoShape 42"/>
          <p:cNvSpPr>
            <a:spLocks noChangeArrowheads="1"/>
          </p:cNvSpPr>
          <p:nvPr/>
        </p:nvSpPr>
        <p:spPr bwMode="auto">
          <a:xfrm>
            <a:off x="7315200" y="3200400"/>
            <a:ext cx="457200" cy="381000"/>
          </a:xfrm>
          <a:prstGeom prst="rightArrow">
            <a:avLst>
              <a:gd name="adj1" fmla="val 50000"/>
              <a:gd name="adj2" fmla="val 30000"/>
            </a:avLst>
          </a:prstGeom>
          <a:solidFill>
            <a:schemeClr val="bg1"/>
          </a:solidFill>
          <a:ln w="9525">
            <a:solidFill>
              <a:schemeClr val="tx1"/>
            </a:solidFill>
            <a:miter lim="800000"/>
            <a:headEnd/>
            <a:tailEnd/>
          </a:ln>
          <a:effectLst/>
        </p:spPr>
        <p:txBody>
          <a:bodyPr wrap="none" anchor="ctr"/>
          <a:lstStyle/>
          <a:p>
            <a:endParaRPr lang="en-US"/>
          </a:p>
        </p:txBody>
      </p:sp>
      <p:sp>
        <p:nvSpPr>
          <p:cNvPr id="1419307" name="Text Box 43"/>
          <p:cNvSpPr txBox="1">
            <a:spLocks noChangeArrowheads="1"/>
          </p:cNvSpPr>
          <p:nvPr/>
        </p:nvSpPr>
        <p:spPr bwMode="auto">
          <a:xfrm>
            <a:off x="482600" y="3048000"/>
            <a:ext cx="508000" cy="641350"/>
          </a:xfrm>
          <a:prstGeom prst="rect">
            <a:avLst/>
          </a:prstGeom>
          <a:noFill/>
          <a:ln w="9525">
            <a:noFill/>
            <a:miter lim="800000"/>
            <a:headEnd/>
            <a:tailEnd/>
          </a:ln>
          <a:effectLst/>
        </p:spPr>
        <p:txBody>
          <a:bodyPr wrap="none">
            <a:spAutoFit/>
          </a:bodyPr>
          <a:lstStyle/>
          <a:p>
            <a:r>
              <a:rPr lang="en-US" sz="3600">
                <a:latin typeface="Tahoma" pitchFamily="80" charset="0"/>
              </a:rPr>
              <a:t>Q</a:t>
            </a:r>
          </a:p>
        </p:txBody>
      </p:sp>
      <p:sp>
        <p:nvSpPr>
          <p:cNvPr id="1419308" name="Text Box 44"/>
          <p:cNvSpPr txBox="1">
            <a:spLocks noChangeArrowheads="1"/>
          </p:cNvSpPr>
          <p:nvPr/>
        </p:nvSpPr>
        <p:spPr bwMode="auto">
          <a:xfrm>
            <a:off x="7772400" y="3048000"/>
            <a:ext cx="458788" cy="641350"/>
          </a:xfrm>
          <a:prstGeom prst="rect">
            <a:avLst/>
          </a:prstGeom>
          <a:noFill/>
          <a:ln w="9525">
            <a:noFill/>
            <a:miter lim="800000"/>
            <a:headEnd/>
            <a:tailEnd/>
          </a:ln>
          <a:effectLst/>
        </p:spPr>
        <p:txBody>
          <a:bodyPr wrap="none">
            <a:spAutoFit/>
          </a:bodyPr>
          <a:lstStyle/>
          <a:p>
            <a:r>
              <a:rPr lang="en-US" sz="3600">
                <a:latin typeface="Tahoma" pitchFamily="80" charset="0"/>
              </a:rPr>
              <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4192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41929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4193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9533</TotalTime>
  <Words>2334</Words>
  <Application>Microsoft PowerPoint</Application>
  <PresentationFormat>On-screen Show (4:3)</PresentationFormat>
  <Paragraphs>424</Paragraphs>
  <Slides>60</Slides>
  <Notes>2</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60</vt:i4>
      </vt:variant>
    </vt:vector>
  </HeadingPairs>
  <TitlesOfParts>
    <vt:vector size="74" baseType="lpstr">
      <vt:lpstr>Times New Roman</vt:lpstr>
      <vt:lpstr>Verdana</vt:lpstr>
      <vt:lpstr>Tahoma</vt:lpstr>
      <vt:lpstr>Wingdings</vt:lpstr>
      <vt:lpstr>Arial</vt:lpstr>
      <vt:lpstr>Courier New</vt:lpstr>
      <vt:lpstr>Comic Sans MS</vt:lpstr>
      <vt:lpstr>Lucida Grande</vt:lpstr>
      <vt:lpstr>Times</vt:lpstr>
      <vt:lpstr>Symbol</vt:lpstr>
      <vt:lpstr>Monotype Sorts</vt:lpstr>
      <vt:lpstr>Concourse</vt:lpstr>
      <vt:lpstr>Microsoft Equation 3.0</vt:lpstr>
      <vt:lpstr>Microsoft Equation</vt:lpstr>
      <vt:lpstr>Slide 1</vt:lpstr>
      <vt:lpstr>Today</vt:lpstr>
      <vt:lpstr>II. Question-Answering </vt:lpstr>
      <vt:lpstr>People do ask questions…</vt:lpstr>
      <vt:lpstr>Factoid Question Answering</vt:lpstr>
      <vt:lpstr>Factoid questions</vt:lpstr>
      <vt:lpstr>Factoid QA architecture</vt:lpstr>
      <vt:lpstr>UT Dallas Q/A Systems</vt:lpstr>
      <vt:lpstr>QA Block Architecture</vt:lpstr>
      <vt:lpstr>Question Processing</vt:lpstr>
      <vt:lpstr>Answer Types</vt:lpstr>
      <vt:lpstr>Answer Types</vt:lpstr>
      <vt:lpstr>Answer Type Taxonomy</vt:lpstr>
      <vt:lpstr>Answer Type Detection</vt:lpstr>
      <vt:lpstr>Query Formulation: Lexical Terms Extraction</vt:lpstr>
      <vt:lpstr>Passage Retrieval</vt:lpstr>
      <vt:lpstr>Passage Extraction Loop</vt:lpstr>
      <vt:lpstr>Passage Scoring</vt:lpstr>
      <vt:lpstr>Passage Scoring</vt:lpstr>
      <vt:lpstr>Answer Extraction</vt:lpstr>
      <vt:lpstr>Ranking Candidate Answers</vt:lpstr>
      <vt:lpstr>Ranking Candidate Answers</vt:lpstr>
      <vt:lpstr>Features for Answer Ranking</vt:lpstr>
      <vt:lpstr>Other Methods? Other Questions?</vt:lpstr>
      <vt:lpstr>How does IE figure in?</vt:lpstr>
      <vt:lpstr>Some examples</vt:lpstr>
      <vt:lpstr>Where to find the answer?</vt:lpstr>
      <vt:lpstr>An Online QA System</vt:lpstr>
      <vt:lpstr>Is the Web Different?</vt:lpstr>
      <vt:lpstr>The Web is Different</vt:lpstr>
      <vt:lpstr>AskMSR</vt:lpstr>
      <vt:lpstr>AskMSR</vt:lpstr>
      <vt:lpstr>Step 1: Rewrite the questions</vt:lpstr>
      <vt:lpstr>Query rewriting</vt:lpstr>
      <vt:lpstr>Step 2: Query search engine</vt:lpstr>
      <vt:lpstr>Step 3: Gathering N-Grams</vt:lpstr>
      <vt:lpstr>Step 4: Filtering N-Grams</vt:lpstr>
      <vt:lpstr>Step 5: Tiling the Answers</vt:lpstr>
      <vt:lpstr>Evaluation</vt:lpstr>
      <vt:lpstr>Results</vt:lpstr>
      <vt:lpstr>Which approach is better?</vt:lpstr>
      <vt:lpstr>Harder Questions</vt:lpstr>
      <vt:lpstr>Summary</vt:lpstr>
      <vt:lpstr>Information Retrieval</vt:lpstr>
      <vt:lpstr>Inverted Index</vt:lpstr>
      <vt:lpstr>Stop Lists and Stemming</vt:lpstr>
      <vt:lpstr>Phrases</vt:lpstr>
      <vt:lpstr>Ranked Retrieval</vt:lpstr>
      <vt:lpstr>Ad hoc retrieval</vt:lpstr>
      <vt:lpstr>Vector Space Model</vt:lpstr>
      <vt:lpstr>Representation</vt:lpstr>
      <vt:lpstr>Term Weighting</vt:lpstr>
      <vt:lpstr>Term Weighting</vt:lpstr>
      <vt:lpstr>Term Weights</vt:lpstr>
      <vt:lpstr>TFxIDF Weighting</vt:lpstr>
      <vt:lpstr>Back to Similarity</vt:lpstr>
      <vt:lpstr>Similarity in Space (Vector Space Model)</vt:lpstr>
      <vt:lpstr>Similarity</vt:lpstr>
      <vt:lpstr>Similarity</vt:lpstr>
      <vt:lpstr>Ad Hoc Retrieval</vt:lpstr>
    </vt:vector>
  </TitlesOfParts>
  <Manager/>
  <Company>Stanford University</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 180 Intro to Computer Speech and Language Processing</dc:title>
  <dc:subject/>
  <dc:creator>Dan Jurafsky</dc:creator>
  <cp:keywords/>
  <dc:description/>
  <cp:lastModifiedBy> </cp:lastModifiedBy>
  <cp:revision>417</cp:revision>
  <dcterms:created xsi:type="dcterms:W3CDTF">2003-01-18T03:56:53Z</dcterms:created>
  <dcterms:modified xsi:type="dcterms:W3CDTF">2008-11-06T21:56:33Z</dcterms:modified>
  <cp:category/>
</cp:coreProperties>
</file>