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6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FF2E4-AB9E-4FC6-91D7-2B07E990C11D}" type="datetimeFigureOut">
              <a:rPr lang="en-US" smtClean="0"/>
              <a:t>11/12/2009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21CD22-7DF4-470E-BA98-1D48DCFA65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1CD22-7DF4-470E-BA98-1D48DCFA653C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1CD22-7DF4-470E-BA98-1D48DCFA653C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1CD22-7DF4-470E-BA98-1D48DCFA653C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1CD22-7DF4-470E-BA98-1D48DCFA653C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1CD22-7DF4-470E-BA98-1D48DCFA653C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1CD22-7DF4-470E-BA98-1D48DCFA653C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1CD22-7DF4-470E-BA98-1D48DCFA653C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1CD22-7DF4-470E-BA98-1D48DCFA653C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1CD22-7DF4-470E-BA98-1D48DCFA653C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1CD22-7DF4-470E-BA98-1D48DCFA653C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1CD22-7DF4-470E-BA98-1D48DCFA653C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1CD22-7DF4-470E-BA98-1D48DCFA653C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1CD22-7DF4-470E-BA98-1D48DCFA653C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1CD22-7DF4-470E-BA98-1D48DCFA653C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646534-1868-45B0-9C08-337A95FA1BCD}" type="datetimeFigureOut">
              <a:rPr lang="en-US" smtClean="0"/>
              <a:t>11/12/2009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6A20286-37C2-4CFA-97AD-3A5BDE2154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646534-1868-45B0-9C08-337A95FA1BCD}" type="datetimeFigureOut">
              <a:rPr lang="en-US" smtClean="0"/>
              <a:t>11/12/2009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A20286-37C2-4CFA-97AD-3A5BDE2154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646534-1868-45B0-9C08-337A95FA1BCD}" type="datetimeFigureOut">
              <a:rPr lang="en-US" smtClean="0"/>
              <a:t>11/12/2009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A20286-37C2-4CFA-97AD-3A5BDE2154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646534-1868-45B0-9C08-337A95FA1BCD}" type="datetimeFigureOut">
              <a:rPr lang="en-US" smtClean="0"/>
              <a:t>11/12/2009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A20286-37C2-4CFA-97AD-3A5BDE21541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646534-1868-45B0-9C08-337A95FA1BCD}" type="datetimeFigureOut">
              <a:rPr lang="en-US" smtClean="0"/>
              <a:t>11/12/2009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A20286-37C2-4CFA-97AD-3A5BDE21541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646534-1868-45B0-9C08-337A95FA1BCD}" type="datetimeFigureOut">
              <a:rPr lang="en-US" smtClean="0"/>
              <a:t>11/12/2009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A20286-37C2-4CFA-97AD-3A5BDE21541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646534-1868-45B0-9C08-337A95FA1BCD}" type="datetimeFigureOut">
              <a:rPr lang="en-US" smtClean="0"/>
              <a:t>11/12/2009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A20286-37C2-4CFA-97AD-3A5BDE21541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646534-1868-45B0-9C08-337A95FA1BCD}" type="datetimeFigureOut">
              <a:rPr lang="en-US" smtClean="0"/>
              <a:t>11/12/2009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A20286-37C2-4CFA-97AD-3A5BDE21541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646534-1868-45B0-9C08-337A95FA1BCD}" type="datetimeFigureOut">
              <a:rPr lang="en-US" smtClean="0"/>
              <a:t>11/12/2009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A20286-37C2-4CFA-97AD-3A5BDE2154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B646534-1868-45B0-9C08-337A95FA1BCD}" type="datetimeFigureOut">
              <a:rPr lang="en-US" smtClean="0"/>
              <a:t>11/12/2009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A20286-37C2-4CFA-97AD-3A5BDE21541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646534-1868-45B0-9C08-337A95FA1BCD}" type="datetimeFigureOut">
              <a:rPr lang="en-US" smtClean="0"/>
              <a:t>11/12/2009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6A20286-37C2-4CFA-97AD-3A5BDE21541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B646534-1868-45B0-9C08-337A95FA1BCD}" type="datetimeFigureOut">
              <a:rPr lang="en-US" smtClean="0"/>
              <a:t>11/12/2009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6A20286-37C2-4CFA-97AD-3A5BDE21541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Information Extraction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CS4705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MUC-4 task: extract information about terrorist events in Latin America</a:t>
            </a:r>
          </a:p>
          <a:p>
            <a:r>
              <a:rPr lang="en-US" dirty="0" smtClean="0"/>
              <a:t>Two corpora:</a:t>
            </a:r>
          </a:p>
          <a:p>
            <a:pPr lvl="1"/>
            <a:r>
              <a:rPr lang="en-US" dirty="0" smtClean="0"/>
              <a:t>Domain-dependent corpus that contains relevant information</a:t>
            </a:r>
          </a:p>
          <a:p>
            <a:pPr lvl="1"/>
            <a:r>
              <a:rPr lang="en-US" dirty="0" smtClean="0"/>
              <a:t>A set of irrelevant documents</a:t>
            </a:r>
          </a:p>
          <a:p>
            <a:r>
              <a:rPr lang="en-US" dirty="0" smtClean="0"/>
              <a:t>Algorithm:</a:t>
            </a:r>
          </a:p>
          <a:p>
            <a:pPr marL="1088136" lvl="2" indent="-457200">
              <a:buFont typeface="+mj-lt"/>
              <a:buAutoNum type="arabicPeriod"/>
            </a:pPr>
            <a:r>
              <a:rPr lang="en-US" dirty="0" smtClean="0"/>
              <a:t>Using heuristics, all patterns are extracted from both corpora. For example:</a:t>
            </a:r>
          </a:p>
          <a:p>
            <a:pPr marL="1600200" lvl="4" indent="-457200"/>
            <a:r>
              <a:rPr lang="en-US" dirty="0" smtClean="0"/>
              <a:t>Rule: &lt;</a:t>
            </a:r>
            <a:r>
              <a:rPr lang="en-US" dirty="0" err="1" smtClean="0"/>
              <a:t>Subj</a:t>
            </a:r>
            <a:r>
              <a:rPr lang="en-US" dirty="0" smtClean="0"/>
              <a:t>&gt; passive-verb</a:t>
            </a:r>
          </a:p>
          <a:p>
            <a:pPr marL="1828800" lvl="5" indent="-457200"/>
            <a:r>
              <a:rPr lang="en-US" dirty="0" smtClean="0"/>
              <a:t>&lt;</a:t>
            </a:r>
            <a:r>
              <a:rPr lang="en-US" dirty="0" err="1" smtClean="0"/>
              <a:t>Subj</a:t>
            </a:r>
            <a:r>
              <a:rPr lang="en-US" dirty="0" smtClean="0"/>
              <a:t>&gt; was murdered</a:t>
            </a:r>
          </a:p>
          <a:p>
            <a:pPr marL="1828800" lvl="5" indent="-457200"/>
            <a:r>
              <a:rPr lang="en-US" dirty="0" smtClean="0"/>
              <a:t>&lt;</a:t>
            </a:r>
            <a:r>
              <a:rPr lang="en-US" dirty="0" err="1" smtClean="0"/>
              <a:t>Subj</a:t>
            </a:r>
            <a:r>
              <a:rPr lang="en-US" dirty="0" smtClean="0"/>
              <a:t>&gt; was called</a:t>
            </a:r>
          </a:p>
          <a:p>
            <a:pPr marL="1088136" lvl="2" indent="-457200">
              <a:buFont typeface="+mj-lt"/>
              <a:buAutoNum type="arabicPeriod"/>
            </a:pPr>
            <a:r>
              <a:rPr lang="en-US" dirty="0" smtClean="0"/>
              <a:t>Pattern Ranking: The output patterns are then ranked by the frequency of their occurrences in corpus1/corpus2</a:t>
            </a:r>
          </a:p>
          <a:p>
            <a:pPr marL="1088136" lvl="2" indent="-457200">
              <a:buFont typeface="+mj-lt"/>
              <a:buAutoNum type="arabicPeriod"/>
            </a:pPr>
            <a:r>
              <a:rPr lang="en-US" dirty="0" smtClean="0"/>
              <a:t>Filter out the patterns by hand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Semi-supervised approach</a:t>
            </a:r>
            <a:br>
              <a:rPr lang="en-US" dirty="0" smtClean="0"/>
            </a:br>
            <a:r>
              <a:rPr lang="en-US" dirty="0" err="1" smtClean="0"/>
              <a:t>AutoSlog</a:t>
            </a:r>
            <a:r>
              <a:rPr lang="en-US" dirty="0" smtClean="0"/>
              <a:t>-TS (</a:t>
            </a:r>
            <a:r>
              <a:rPr lang="en-US" dirty="0" err="1" smtClean="0"/>
              <a:t>Riloff</a:t>
            </a:r>
            <a:r>
              <a:rPr lang="en-US" dirty="0" smtClean="0"/>
              <a:t> 1996)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 l="21190" t="15982" r="19735" b="3662"/>
          <a:stretch>
            <a:fillRect/>
          </a:stretch>
        </p:blipFill>
        <p:spPr bwMode="auto">
          <a:xfrm>
            <a:off x="57150" y="0"/>
            <a:ext cx="896314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1. Name(s</a:t>
            </a:r>
            <a:r>
              <a:rPr lang="en-US" dirty="0" smtClean="0"/>
              <a:t>), aliases:</a:t>
            </a:r>
          </a:p>
          <a:p>
            <a:pPr>
              <a:buNone/>
            </a:pPr>
            <a:r>
              <a:rPr lang="en-US" dirty="0" smtClean="0"/>
              <a:t>2. *Date of Birth or Current Age:</a:t>
            </a:r>
          </a:p>
          <a:p>
            <a:pPr>
              <a:buNone/>
            </a:pPr>
            <a:r>
              <a:rPr lang="en-US" dirty="0" smtClean="0"/>
              <a:t>3. *Date of Death:</a:t>
            </a:r>
          </a:p>
          <a:p>
            <a:pPr>
              <a:buNone/>
            </a:pPr>
            <a:r>
              <a:rPr lang="en-US" dirty="0" smtClean="0"/>
              <a:t>4. *Place of Birth:</a:t>
            </a:r>
          </a:p>
          <a:p>
            <a:pPr>
              <a:buNone/>
            </a:pPr>
            <a:r>
              <a:rPr lang="en-US" dirty="0" smtClean="0"/>
              <a:t>5. *Place of Death:</a:t>
            </a:r>
          </a:p>
          <a:p>
            <a:pPr>
              <a:buNone/>
            </a:pPr>
            <a:r>
              <a:rPr lang="en-US" dirty="0" smtClean="0"/>
              <a:t>6. Cause of Death:</a:t>
            </a:r>
          </a:p>
          <a:p>
            <a:pPr>
              <a:buNone/>
            </a:pPr>
            <a:r>
              <a:rPr lang="en-US" dirty="0" smtClean="0"/>
              <a:t>7. Religion (</a:t>
            </a:r>
            <a:r>
              <a:rPr lang="en-US" dirty="0" smtClean="0"/>
              <a:t>Affiliations</a:t>
            </a:r>
            <a:r>
              <a:rPr lang="en-US" dirty="0" smtClean="0"/>
              <a:t>):</a:t>
            </a:r>
          </a:p>
          <a:p>
            <a:pPr>
              <a:buNone/>
            </a:pPr>
            <a:r>
              <a:rPr lang="en-US" dirty="0" smtClean="0"/>
              <a:t>8. Known </a:t>
            </a:r>
            <a:r>
              <a:rPr lang="en-US" dirty="0" err="1" smtClean="0"/>
              <a:t>loca</a:t>
            </a:r>
            <a:r>
              <a:rPr lang="en-US" dirty="0" smtClean="0"/>
              <a:t>(</a:t>
            </a:r>
            <a:r>
              <a:rPr lang="en-US" dirty="0" err="1" smtClean="0"/>
              <a:t>ons</a:t>
            </a:r>
            <a:r>
              <a:rPr lang="en-US" dirty="0" smtClean="0"/>
              <a:t> and dates:</a:t>
            </a:r>
          </a:p>
          <a:p>
            <a:pPr>
              <a:buNone/>
            </a:pPr>
            <a:r>
              <a:rPr lang="en-US" dirty="0" smtClean="0"/>
              <a:t>9. Last known address:</a:t>
            </a:r>
          </a:p>
          <a:p>
            <a:pPr>
              <a:buNone/>
            </a:pPr>
            <a:r>
              <a:rPr lang="en-US" dirty="0" smtClean="0"/>
              <a:t>10. Previous domiciles:</a:t>
            </a:r>
          </a:p>
          <a:p>
            <a:pPr>
              <a:buNone/>
            </a:pPr>
            <a:r>
              <a:rPr lang="en-US" dirty="0" smtClean="0"/>
              <a:t>11. Ethnic or tribal </a:t>
            </a:r>
            <a:r>
              <a:rPr lang="en-US" dirty="0" smtClean="0"/>
              <a:t>affiliations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12. Immediate family members</a:t>
            </a:r>
          </a:p>
          <a:p>
            <a:pPr>
              <a:buNone/>
            </a:pPr>
            <a:r>
              <a:rPr lang="en-US" dirty="0" smtClean="0"/>
              <a:t>13. Na(</a:t>
            </a:r>
            <a:r>
              <a:rPr lang="en-US" dirty="0" err="1" smtClean="0"/>
              <a:t>ve</a:t>
            </a:r>
            <a:r>
              <a:rPr lang="en-US" dirty="0" smtClean="0"/>
              <a:t> Language spoken:</a:t>
            </a:r>
          </a:p>
          <a:p>
            <a:pPr>
              <a:buNone/>
            </a:pPr>
            <a:r>
              <a:rPr lang="en-US" dirty="0" smtClean="0"/>
              <a:t>14. Secondary Languages spoken:</a:t>
            </a:r>
          </a:p>
          <a:p>
            <a:pPr>
              <a:buNone/>
            </a:pPr>
            <a:r>
              <a:rPr lang="en-US" dirty="0" smtClean="0"/>
              <a:t>15. Physical </a:t>
            </a:r>
            <a:r>
              <a:rPr lang="en-US" dirty="0" smtClean="0"/>
              <a:t>Characteristics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16. Passport number and country of issue:</a:t>
            </a:r>
          </a:p>
          <a:p>
            <a:pPr>
              <a:buNone/>
            </a:pPr>
            <a:r>
              <a:rPr lang="en-US" dirty="0" smtClean="0"/>
              <a:t>17. Professional </a:t>
            </a:r>
            <a:r>
              <a:rPr lang="en-US" dirty="0" smtClean="0"/>
              <a:t>positions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18. </a:t>
            </a:r>
            <a:r>
              <a:rPr lang="en-US" dirty="0" smtClean="0"/>
              <a:t>Education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19. Party or other </a:t>
            </a:r>
            <a:r>
              <a:rPr lang="en-US" dirty="0" smtClean="0"/>
              <a:t>organization affiliations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20. </a:t>
            </a:r>
            <a:r>
              <a:rPr lang="en-US" dirty="0" err="1" smtClean="0"/>
              <a:t>Publica</a:t>
            </a:r>
            <a:r>
              <a:rPr lang="en-US" dirty="0" smtClean="0"/>
              <a:t>(</a:t>
            </a:r>
            <a:r>
              <a:rPr lang="en-US" dirty="0" err="1" smtClean="0"/>
              <a:t>ons</a:t>
            </a:r>
            <a:r>
              <a:rPr lang="en-US" dirty="0" smtClean="0"/>
              <a:t> </a:t>
            </a:r>
            <a:r>
              <a:rPr lang="en-US" dirty="0" smtClean="0"/>
              <a:t>(titles </a:t>
            </a:r>
            <a:r>
              <a:rPr lang="en-US" dirty="0" smtClean="0"/>
              <a:t>and dates):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Task 12: (DARPA – GALE year2)</a:t>
            </a:r>
            <a:br>
              <a:rPr lang="en-US" dirty="0" smtClean="0"/>
            </a:br>
            <a:r>
              <a:rPr lang="en-US" dirty="0" smtClean="0"/>
              <a:t>Produce a biography of [person]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obtain high precision, we handle each slot independently using bootstrapping to learn IE patterns.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To improve the recall, we utilize a biographical </a:t>
            </a:r>
            <a:r>
              <a:rPr lang="en-US" smtClean="0"/>
              <a:t>sentence classifier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Biography – two approaches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Patterns:</a:t>
            </a:r>
          </a:p>
          <a:p>
            <a:pPr lvl="1"/>
            <a:r>
              <a:rPr lang="en-US" dirty="0" smtClean="0"/>
              <a:t>“</a:t>
            </a:r>
            <a:r>
              <a:rPr lang="en-US" dirty="0" smtClean="0">
                <a:solidFill>
                  <a:srgbClr val="FF0000"/>
                </a:solidFill>
              </a:rPr>
              <a:t>[CAR_TYPE] </a:t>
            </a:r>
            <a:r>
              <a:rPr lang="en-US" dirty="0" smtClean="0"/>
              <a:t>went </a:t>
            </a:r>
            <a:r>
              <a:rPr lang="en-US" dirty="0" smtClean="0"/>
              <a:t>out of control on </a:t>
            </a:r>
            <a:r>
              <a:rPr lang="en-US" dirty="0" smtClean="0">
                <a:solidFill>
                  <a:srgbClr val="FF0000"/>
                </a:solidFill>
              </a:rPr>
              <a:t>[TIMEX], </a:t>
            </a:r>
            <a:r>
              <a:rPr lang="en-US" dirty="0" smtClean="0"/>
              <a:t>causing the death of [NUM] people”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“</a:t>
            </a:r>
            <a:r>
              <a:rPr lang="en-US" dirty="0" smtClean="0">
                <a:solidFill>
                  <a:srgbClr val="FF0000"/>
                </a:solidFill>
              </a:rPr>
              <a:t>[PERSON] </a:t>
            </a:r>
            <a:r>
              <a:rPr lang="en-US" dirty="0" smtClean="0"/>
              <a:t>was born in </a:t>
            </a:r>
            <a:r>
              <a:rPr lang="en-US" dirty="0" smtClean="0">
                <a:solidFill>
                  <a:srgbClr val="FF0000"/>
                </a:solidFill>
              </a:rPr>
              <a:t>[GPE]”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“</a:t>
            </a:r>
            <a:r>
              <a:rPr lang="en-US" dirty="0" smtClean="0">
                <a:solidFill>
                  <a:srgbClr val="FF0000"/>
                </a:solidFill>
              </a:rPr>
              <a:t>[PERSON] </a:t>
            </a:r>
            <a:r>
              <a:rPr lang="en-US" dirty="0" smtClean="0"/>
              <a:t>was graduated from </a:t>
            </a:r>
            <a:r>
              <a:rPr lang="en-US" dirty="0" smtClean="0">
                <a:solidFill>
                  <a:srgbClr val="FF0000"/>
                </a:solidFill>
              </a:rPr>
              <a:t>[FAC]”</a:t>
            </a:r>
          </a:p>
          <a:p>
            <a:pPr lvl="1"/>
            <a:r>
              <a:rPr lang="en-US" dirty="0" smtClean="0"/>
              <a:t> “</a:t>
            </a:r>
            <a:r>
              <a:rPr lang="en-US" dirty="0" smtClean="0">
                <a:solidFill>
                  <a:srgbClr val="FF0000"/>
                </a:solidFill>
              </a:rPr>
              <a:t>[PERSON] </a:t>
            </a:r>
            <a:r>
              <a:rPr lang="en-US" dirty="0" smtClean="0"/>
              <a:t>was </a:t>
            </a:r>
            <a:r>
              <a:rPr lang="en-US" dirty="0" smtClean="0"/>
              <a:t>killed by </a:t>
            </a:r>
            <a:r>
              <a:rPr lang="en-US" dirty="0" smtClean="0">
                <a:solidFill>
                  <a:srgbClr val="FF0000"/>
                </a:solidFill>
              </a:rPr>
              <a:t>&lt;X</a:t>
            </a:r>
            <a:r>
              <a:rPr lang="en-US" dirty="0" smtClean="0">
                <a:solidFill>
                  <a:srgbClr val="FF0000"/>
                </a:solidFill>
              </a:rPr>
              <a:t>&gt;”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Matching Techniques</a:t>
            </a:r>
          </a:p>
          <a:p>
            <a:pPr lvl="1"/>
            <a:r>
              <a:rPr lang="en-US" b="1" dirty="0" smtClean="0"/>
              <a:t>Exact </a:t>
            </a:r>
            <a:r>
              <a:rPr lang="en-US" b="1" dirty="0" smtClean="0"/>
              <a:t>matching</a:t>
            </a:r>
          </a:p>
          <a:p>
            <a:pPr lvl="2"/>
            <a:r>
              <a:rPr lang="en-US" dirty="0" smtClean="0"/>
              <a:t>Pros </a:t>
            </a:r>
            <a:r>
              <a:rPr lang="en-US" dirty="0" smtClean="0"/>
              <a:t>and Cons?</a:t>
            </a:r>
          </a:p>
          <a:p>
            <a:pPr lvl="1"/>
            <a:r>
              <a:rPr lang="en-US" b="1" dirty="0" smtClean="0"/>
              <a:t>Flexible </a:t>
            </a:r>
            <a:r>
              <a:rPr lang="en-US" b="1" dirty="0" smtClean="0"/>
              <a:t>matching (e.g., [X] was .* killed .* by [Y])</a:t>
            </a:r>
          </a:p>
          <a:p>
            <a:pPr lvl="2"/>
            <a:r>
              <a:rPr lang="en-US" dirty="0" smtClean="0"/>
              <a:t>Pros </a:t>
            </a:r>
            <a:r>
              <a:rPr lang="en-US" dirty="0" smtClean="0"/>
              <a:t>and Cons?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Pattern  Matching for Relation Detection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Idea: ‘extract’ or tag </a:t>
            </a:r>
            <a:r>
              <a:rPr lang="en-US" dirty="0" smtClean="0"/>
              <a:t>particular </a:t>
            </a:r>
            <a:r>
              <a:rPr lang="en-US" dirty="0" smtClean="0"/>
              <a:t>types of </a:t>
            </a:r>
            <a:r>
              <a:rPr lang="en-US" dirty="0" smtClean="0"/>
              <a:t>information from arbitrary </a:t>
            </a:r>
            <a:r>
              <a:rPr lang="en-US" dirty="0" smtClean="0"/>
              <a:t>text or transcribed speech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Information Extraction (IE) - Task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Identify </a:t>
            </a:r>
            <a:r>
              <a:rPr lang="en-US" dirty="0" smtClean="0"/>
              <a:t>types and boundaries of named </a:t>
            </a:r>
            <a:r>
              <a:rPr lang="en-US" dirty="0" smtClean="0"/>
              <a:t>entity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For example:</a:t>
            </a:r>
            <a:br>
              <a:rPr lang="en-US" dirty="0" smtClean="0"/>
            </a:br>
            <a:endParaRPr lang="en-US" dirty="0" smtClean="0"/>
          </a:p>
          <a:p>
            <a:pPr lvl="2"/>
            <a:r>
              <a:rPr lang="en-US" dirty="0" smtClean="0"/>
              <a:t>Alexander </a:t>
            </a:r>
            <a:r>
              <a:rPr lang="en-US" dirty="0" smtClean="0"/>
              <a:t>Mackenzie , (January 28, 1822 ‐ April 17, 1892), a building contractor </a:t>
            </a:r>
            <a:r>
              <a:rPr lang="en-US" dirty="0" smtClean="0"/>
              <a:t>and writer</a:t>
            </a:r>
            <a:r>
              <a:rPr lang="en-US" dirty="0" smtClean="0"/>
              <a:t>, was the second Prime Minister of Canada from </a:t>
            </a:r>
            <a:r>
              <a:rPr lang="en-US" dirty="0" smtClean="0"/>
              <a:t>….</a:t>
            </a:r>
            <a:br>
              <a:rPr lang="en-US" dirty="0" smtClean="0"/>
            </a:br>
            <a:endParaRPr lang="en-US" dirty="0" smtClean="0"/>
          </a:p>
          <a:p>
            <a:pPr lvl="2">
              <a:buNone/>
            </a:pPr>
            <a:r>
              <a:rPr lang="en-US" dirty="0" smtClean="0">
                <a:solidFill>
                  <a:srgbClr val="FF0000"/>
                </a:solidFill>
              </a:rPr>
              <a:t>-&gt;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&lt;</a:t>
            </a:r>
            <a:r>
              <a:rPr lang="en-US" dirty="0" smtClean="0">
                <a:solidFill>
                  <a:srgbClr val="FF0000"/>
                </a:solidFill>
              </a:rPr>
              <a:t>PERSON&gt;</a:t>
            </a:r>
            <a:r>
              <a:rPr lang="en-US" b="1" dirty="0" smtClean="0">
                <a:solidFill>
                  <a:srgbClr val="0070C0"/>
                </a:solidFill>
              </a:rPr>
              <a:t>Alexander Mackenzie</a:t>
            </a:r>
            <a:r>
              <a:rPr lang="en-US" b="1" dirty="0" smtClean="0">
                <a:solidFill>
                  <a:srgbClr val="FF0000"/>
                </a:solidFill>
              </a:rPr>
              <a:t>&lt;/PERSON&gt; </a:t>
            </a:r>
            <a:r>
              <a:rPr lang="en-US" b="1" dirty="0" smtClean="0"/>
              <a:t>, (</a:t>
            </a:r>
            <a:r>
              <a:rPr lang="en-US" b="1" dirty="0" smtClean="0">
                <a:solidFill>
                  <a:srgbClr val="FF0000"/>
                </a:solidFill>
              </a:rPr>
              <a:t>&lt;TIMEX &gt;</a:t>
            </a:r>
            <a:r>
              <a:rPr lang="en-US" b="1" dirty="0" smtClean="0">
                <a:solidFill>
                  <a:srgbClr val="0070C0"/>
                </a:solidFill>
              </a:rPr>
              <a:t>January 28, 1822 </a:t>
            </a:r>
            <a:r>
              <a:rPr lang="en-US" b="1" dirty="0" smtClean="0">
                <a:solidFill>
                  <a:srgbClr val="FF0000"/>
                </a:solidFill>
              </a:rPr>
              <a:t>&lt;TIMEX&gt; </a:t>
            </a:r>
            <a:r>
              <a:rPr lang="en-US" b="1" dirty="0" smtClean="0"/>
              <a:t>‐ </a:t>
            </a:r>
            <a:r>
              <a:rPr lang="en-US" dirty="0" smtClean="0">
                <a:solidFill>
                  <a:srgbClr val="FF0000"/>
                </a:solidFill>
              </a:rPr>
              <a:t>&lt;TIMEX&gt;</a:t>
            </a:r>
            <a:r>
              <a:rPr lang="en-US" b="1" dirty="0" smtClean="0">
                <a:solidFill>
                  <a:srgbClr val="0070C0"/>
                </a:solidFill>
              </a:rPr>
              <a:t>April </a:t>
            </a:r>
            <a:r>
              <a:rPr lang="en-US" b="1" dirty="0" smtClean="0">
                <a:solidFill>
                  <a:srgbClr val="0070C0"/>
                </a:solidFill>
              </a:rPr>
              <a:t>17, 1892</a:t>
            </a:r>
            <a:r>
              <a:rPr lang="en-US" b="1" dirty="0" smtClean="0">
                <a:solidFill>
                  <a:srgbClr val="FF0000"/>
                </a:solidFill>
              </a:rPr>
              <a:t>&lt;/TIMEX&gt;</a:t>
            </a:r>
            <a:r>
              <a:rPr lang="en-US" b="1" dirty="0" smtClean="0"/>
              <a:t>),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a building contractor and writer, was the </a:t>
            </a:r>
            <a:r>
              <a:rPr lang="en-US" b="1" dirty="0" smtClean="0"/>
              <a:t>second </a:t>
            </a:r>
            <a:r>
              <a:rPr lang="en-US" dirty="0" smtClean="0"/>
              <a:t>Prime </a:t>
            </a:r>
            <a:r>
              <a:rPr lang="en-US" dirty="0" smtClean="0"/>
              <a:t>Minister of </a:t>
            </a:r>
            <a:r>
              <a:rPr lang="en-US" dirty="0" smtClean="0">
                <a:solidFill>
                  <a:srgbClr val="FF0000"/>
                </a:solidFill>
              </a:rPr>
              <a:t>&lt;GPE&gt;</a:t>
            </a:r>
            <a:r>
              <a:rPr lang="en-US" b="1" dirty="0" smtClean="0">
                <a:solidFill>
                  <a:srgbClr val="0070C0"/>
                </a:solidFill>
              </a:rPr>
              <a:t>Canada</a:t>
            </a:r>
            <a:r>
              <a:rPr lang="en-US" b="1" dirty="0" smtClean="0">
                <a:solidFill>
                  <a:srgbClr val="FF0000"/>
                </a:solidFill>
              </a:rPr>
              <a:t>&lt;/GPE&gt; </a:t>
            </a:r>
            <a:r>
              <a:rPr lang="en-US" b="1" dirty="0" smtClean="0"/>
              <a:t>from ….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 Entity Tagger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IE for Template Filling</a:t>
            </a:r>
            <a:br>
              <a:rPr lang="en-US" dirty="0" smtClean="0"/>
            </a:br>
            <a:r>
              <a:rPr lang="en-US" dirty="0" smtClean="0"/>
              <a:t>Relation Detection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l="29165" t="58190" r="30112" b="23290"/>
          <a:stretch>
            <a:fillRect/>
          </a:stretch>
        </p:blipFill>
        <p:spPr bwMode="auto">
          <a:xfrm>
            <a:off x="422564" y="4191000"/>
            <a:ext cx="774469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609600" y="1752600"/>
            <a:ext cx="8001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Given a set of documents and a domain of interest, fill a </a:t>
            </a:r>
            <a:r>
              <a:rPr lang="en-US" sz="2400" dirty="0" smtClean="0"/>
              <a:t>table of </a:t>
            </a:r>
            <a:r>
              <a:rPr lang="en-US" sz="2400" dirty="0"/>
              <a:t>required fields</a:t>
            </a:r>
            <a:r>
              <a:rPr lang="en-US" sz="2400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• </a:t>
            </a:r>
            <a:r>
              <a:rPr lang="en-US" sz="2400" dirty="0"/>
              <a:t>For example: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Number </a:t>
            </a:r>
            <a:r>
              <a:rPr lang="en-US" sz="2400" dirty="0"/>
              <a:t>of car accidents per vehicle type and number of </a:t>
            </a:r>
            <a:r>
              <a:rPr lang="en-US" sz="2400" dirty="0" smtClean="0"/>
              <a:t>casualties in the </a:t>
            </a:r>
            <a:r>
              <a:rPr lang="en-US" sz="2400" dirty="0"/>
              <a:t>accidents.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Q: When was Gandhi </a:t>
            </a:r>
            <a:r>
              <a:rPr lang="en-US" dirty="0" smtClean="0"/>
              <a:t>born?</a:t>
            </a:r>
          </a:p>
          <a:p>
            <a:pPr>
              <a:buNone/>
            </a:pPr>
            <a:r>
              <a:rPr lang="en-US" dirty="0" smtClean="0"/>
              <a:t>A</a:t>
            </a:r>
            <a:r>
              <a:rPr lang="en-US" dirty="0" smtClean="0"/>
              <a:t>: October 2, </a:t>
            </a:r>
            <a:r>
              <a:rPr lang="en-US" dirty="0" smtClean="0"/>
              <a:t>1869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dirty="0" smtClean="0"/>
              <a:t>Q: </a:t>
            </a:r>
            <a:r>
              <a:rPr lang="en-US" dirty="0" smtClean="0"/>
              <a:t>Where was Bill Clinton educated?</a:t>
            </a:r>
          </a:p>
          <a:p>
            <a:pPr>
              <a:buNone/>
            </a:pPr>
            <a:r>
              <a:rPr lang="en-US" dirty="0" smtClean="0"/>
              <a:t>A</a:t>
            </a:r>
            <a:r>
              <a:rPr lang="en-US" dirty="0" smtClean="0"/>
              <a:t>: Georgetown University in Washington, D.C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dirty="0" smtClean="0"/>
              <a:t>Q</a:t>
            </a:r>
            <a:r>
              <a:rPr lang="en-US" dirty="0" smtClean="0"/>
              <a:t>: What was the </a:t>
            </a:r>
            <a:r>
              <a:rPr lang="en-US" dirty="0" smtClean="0"/>
              <a:t>education </a:t>
            </a:r>
            <a:r>
              <a:rPr lang="en-US" dirty="0" smtClean="0"/>
              <a:t>of </a:t>
            </a:r>
            <a:r>
              <a:rPr lang="en-US" dirty="0" err="1" smtClean="0"/>
              <a:t>Yassir</a:t>
            </a:r>
            <a:r>
              <a:rPr lang="en-US" dirty="0" smtClean="0"/>
              <a:t> Arafat?</a:t>
            </a:r>
          </a:p>
          <a:p>
            <a:pPr>
              <a:buNone/>
            </a:pPr>
            <a:r>
              <a:rPr lang="en-US" dirty="0" smtClean="0"/>
              <a:t>A: </a:t>
            </a:r>
            <a:r>
              <a:rPr lang="en-US" dirty="0" smtClean="0"/>
              <a:t>Civil </a:t>
            </a:r>
            <a:r>
              <a:rPr lang="en-US" dirty="0" smtClean="0"/>
              <a:t>Engineering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dirty="0" smtClean="0"/>
              <a:t>Q</a:t>
            </a:r>
            <a:r>
              <a:rPr lang="en-US" dirty="0" smtClean="0"/>
              <a:t>: What is the religion of Noam </a:t>
            </a:r>
            <a:r>
              <a:rPr lang="en-US" dirty="0" smtClean="0"/>
              <a:t>Chomsky?</a:t>
            </a:r>
          </a:p>
          <a:p>
            <a:pPr>
              <a:buNone/>
            </a:pPr>
            <a:r>
              <a:rPr lang="en-US" dirty="0" smtClean="0"/>
              <a:t>A</a:t>
            </a:r>
            <a:r>
              <a:rPr lang="en-US" dirty="0" smtClean="0"/>
              <a:t>: Jewish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 for Question Answering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Statistical sequence labeling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Supervised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Semi-supervised and bootstrapping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&lt;PERSON&gt;</a:t>
            </a:r>
            <a:r>
              <a:rPr lang="en-US" sz="1800" b="1" dirty="0" smtClean="0">
                <a:solidFill>
                  <a:srgbClr val="0070C0"/>
                </a:solidFill>
              </a:rPr>
              <a:t>Alexander Mackenzie</a:t>
            </a:r>
            <a:r>
              <a:rPr lang="en-US" sz="1800" b="1" dirty="0" smtClean="0">
                <a:solidFill>
                  <a:srgbClr val="FF0000"/>
                </a:solidFill>
              </a:rPr>
              <a:t>&lt;/PERSON&gt; </a:t>
            </a:r>
            <a:r>
              <a:rPr lang="en-US" sz="1800" b="1" dirty="0" smtClean="0"/>
              <a:t>, (</a:t>
            </a:r>
            <a:r>
              <a:rPr lang="en-US" sz="1800" b="1" dirty="0" smtClean="0">
                <a:solidFill>
                  <a:srgbClr val="FF0000"/>
                </a:solidFill>
              </a:rPr>
              <a:t>&lt;TIMEX &gt;</a:t>
            </a:r>
            <a:r>
              <a:rPr lang="en-US" sz="1800" b="1" dirty="0" smtClean="0">
                <a:solidFill>
                  <a:srgbClr val="0070C0"/>
                </a:solidFill>
              </a:rPr>
              <a:t>January 28, 1822 </a:t>
            </a:r>
            <a:r>
              <a:rPr lang="en-US" sz="1800" b="1" dirty="0" smtClean="0">
                <a:solidFill>
                  <a:srgbClr val="FF0000"/>
                </a:solidFill>
              </a:rPr>
              <a:t>&lt;TIMEX&gt; </a:t>
            </a:r>
            <a:r>
              <a:rPr lang="en-US" sz="1800" b="1" dirty="0" smtClean="0"/>
              <a:t>‐ </a:t>
            </a:r>
            <a:r>
              <a:rPr lang="en-US" sz="1800" dirty="0" smtClean="0">
                <a:solidFill>
                  <a:srgbClr val="FF0000"/>
                </a:solidFill>
              </a:rPr>
              <a:t>&lt;TIMEX&gt;</a:t>
            </a:r>
            <a:r>
              <a:rPr lang="en-US" sz="1800" b="1" dirty="0" smtClean="0">
                <a:solidFill>
                  <a:srgbClr val="0070C0"/>
                </a:solidFill>
              </a:rPr>
              <a:t>April 17, 1892</a:t>
            </a:r>
            <a:r>
              <a:rPr lang="en-US" sz="1800" b="1" dirty="0" smtClean="0">
                <a:solidFill>
                  <a:srgbClr val="FF0000"/>
                </a:solidFill>
              </a:rPr>
              <a:t>&lt;/TIMEX&gt;</a:t>
            </a:r>
            <a:r>
              <a:rPr lang="en-US" sz="1800" b="1" dirty="0" smtClean="0"/>
              <a:t>),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smtClean="0"/>
              <a:t>a building contractor and writer, was the second </a:t>
            </a:r>
            <a:r>
              <a:rPr lang="en-US" sz="1800" dirty="0" smtClean="0"/>
              <a:t>Prime Minister of </a:t>
            </a:r>
            <a:r>
              <a:rPr lang="en-US" sz="1800" dirty="0" smtClean="0">
                <a:solidFill>
                  <a:srgbClr val="FF0000"/>
                </a:solidFill>
              </a:rPr>
              <a:t>&lt;GPE&gt;</a:t>
            </a:r>
            <a:r>
              <a:rPr lang="en-US" sz="1800" b="1" dirty="0" smtClean="0">
                <a:solidFill>
                  <a:srgbClr val="0070C0"/>
                </a:solidFill>
              </a:rPr>
              <a:t>Canada</a:t>
            </a:r>
            <a:r>
              <a:rPr lang="en-US" sz="1800" b="1" dirty="0" smtClean="0">
                <a:solidFill>
                  <a:srgbClr val="FF0000"/>
                </a:solidFill>
              </a:rPr>
              <a:t>&lt;/GPE&gt; </a:t>
            </a:r>
            <a:r>
              <a:rPr lang="en-US" sz="1800" b="1" dirty="0" smtClean="0"/>
              <a:t>from </a:t>
            </a:r>
            <a:r>
              <a:rPr lang="en-US" sz="1800" b="1" dirty="0" smtClean="0"/>
              <a:t>….</a:t>
            </a:r>
            <a:br>
              <a:rPr lang="en-US" sz="1800" b="1" dirty="0" smtClean="0"/>
            </a:br>
            <a:endParaRPr lang="en-US" sz="1800" b="1" dirty="0" smtClean="0"/>
          </a:p>
          <a:p>
            <a:r>
              <a:rPr lang="en-US" sz="1800" b="1" dirty="0" smtClean="0"/>
              <a:t>Statistical sequence labeling techniques can be used – similar to POS tagging</a:t>
            </a:r>
          </a:p>
          <a:p>
            <a:pPr lvl="1"/>
            <a:r>
              <a:rPr lang="en-US" sz="1400" b="1" dirty="0" smtClean="0"/>
              <a:t>Word-by-word sequence labeling</a:t>
            </a:r>
          </a:p>
          <a:p>
            <a:pPr lvl="1"/>
            <a:r>
              <a:rPr lang="en-US" sz="1400" b="1" dirty="0" smtClean="0"/>
              <a:t>Example of features</a:t>
            </a:r>
          </a:p>
          <a:p>
            <a:pPr lvl="2"/>
            <a:r>
              <a:rPr lang="en-US" sz="1200" b="1" dirty="0" smtClean="0"/>
              <a:t>POS tags</a:t>
            </a:r>
          </a:p>
          <a:p>
            <a:pPr lvl="2"/>
            <a:r>
              <a:rPr lang="en-US" sz="1200" b="1" dirty="0" smtClean="0"/>
              <a:t>Syntactic constituents</a:t>
            </a:r>
          </a:p>
          <a:p>
            <a:pPr lvl="2"/>
            <a:r>
              <a:rPr lang="en-US" sz="1200" b="1" dirty="0" smtClean="0"/>
              <a:t>Shape features</a:t>
            </a:r>
          </a:p>
          <a:p>
            <a:pPr lvl="2"/>
            <a:r>
              <a:rPr lang="en-US" sz="1200" b="1" dirty="0" smtClean="0"/>
              <a:t>Presence in a named entity list</a:t>
            </a:r>
            <a:endParaRPr lang="en-US" sz="1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for NER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Given a corpus of annotated relations between entities, train two classifiers:</a:t>
            </a:r>
          </a:p>
          <a:p>
            <a:pPr lvl="1"/>
            <a:r>
              <a:rPr lang="en-US" dirty="0" smtClean="0"/>
              <a:t>A binary classifier</a:t>
            </a:r>
          </a:p>
          <a:p>
            <a:pPr lvl="3"/>
            <a:r>
              <a:rPr lang="en-US" dirty="0" smtClean="0"/>
              <a:t>Given a span of text and two entities -&gt; decide if there is a relationship between these two entities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Features</a:t>
            </a:r>
          </a:p>
          <a:p>
            <a:pPr lvl="1"/>
            <a:r>
              <a:rPr lang="en-US" dirty="0" smtClean="0"/>
              <a:t>Types of two named entities</a:t>
            </a:r>
          </a:p>
          <a:p>
            <a:pPr lvl="1"/>
            <a:r>
              <a:rPr lang="en-US" dirty="0" smtClean="0"/>
              <a:t>Bag of words</a:t>
            </a:r>
          </a:p>
          <a:p>
            <a:pPr lvl="1"/>
            <a:r>
              <a:rPr lang="en-US" dirty="0" smtClean="0"/>
              <a:t>POS of words in between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A rented </a:t>
            </a:r>
            <a:r>
              <a:rPr lang="en-US" dirty="0" smtClean="0">
                <a:solidFill>
                  <a:srgbClr val="FF0000"/>
                </a:solidFill>
              </a:rPr>
              <a:t>SUV</a:t>
            </a:r>
            <a:r>
              <a:rPr lang="en-US" dirty="0" smtClean="0"/>
              <a:t> went out of control on Sunday, causing the death of</a:t>
            </a:r>
            <a:r>
              <a:rPr lang="en-US" dirty="0" smtClean="0">
                <a:solidFill>
                  <a:srgbClr val="FF0000"/>
                </a:solidFill>
              </a:rPr>
              <a:t> seven </a:t>
            </a:r>
            <a:r>
              <a:rPr lang="en-US" dirty="0" smtClean="0"/>
              <a:t>people in Brooklyn</a:t>
            </a:r>
          </a:p>
          <a:p>
            <a:pPr lvl="1"/>
            <a:r>
              <a:rPr lang="en-US" dirty="0" smtClean="0"/>
              <a:t>Relation: Type = Accident, Vehicle Type = SUV, casualty = 7, weather = ?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Pros and Cons?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Supervised Approach for relation detection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can we come up with these patterns?</a:t>
            </a:r>
          </a:p>
          <a:p>
            <a:r>
              <a:rPr lang="en-US" dirty="0" smtClean="0"/>
              <a:t>Manually?</a:t>
            </a:r>
          </a:p>
          <a:p>
            <a:pPr lvl="1"/>
            <a:r>
              <a:rPr lang="en-US" dirty="0" smtClean="0"/>
              <a:t>Task and domain-specific</a:t>
            </a:r>
          </a:p>
          <a:p>
            <a:pPr lvl="1"/>
            <a:r>
              <a:rPr lang="en-US" dirty="0" smtClean="0"/>
              <a:t>Tedious, time consuming, not scalable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Matching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</TotalTime>
  <Words>531</Words>
  <Application>Microsoft Office PowerPoint</Application>
  <PresentationFormat>On-screen Show (4:3)</PresentationFormat>
  <Paragraphs>114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Information Extraction</vt:lpstr>
      <vt:lpstr>Information Extraction (IE) - Task</vt:lpstr>
      <vt:lpstr>Named Entity Tagger</vt:lpstr>
      <vt:lpstr>IE for Template Filling Relation Detection</vt:lpstr>
      <vt:lpstr>IE for Question Answering</vt:lpstr>
      <vt:lpstr>Approaches</vt:lpstr>
      <vt:lpstr>Approach for NER</vt:lpstr>
      <vt:lpstr>Supervised Approach for relation detection</vt:lpstr>
      <vt:lpstr>Pattern Matching</vt:lpstr>
      <vt:lpstr>Semi-supervised approach AutoSlog-TS (Riloff 1996)</vt:lpstr>
      <vt:lpstr>Slide 11</vt:lpstr>
      <vt:lpstr>Task 12: (DARPA – GALE year2) Produce a biography of [person]</vt:lpstr>
      <vt:lpstr>Biography – two approaches</vt:lpstr>
      <vt:lpstr>Pattern  Matching for Relation Detection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</dc:title>
  <dc:creator>kathy</dc:creator>
  <cp:lastModifiedBy>kathy</cp:lastModifiedBy>
  <cp:revision>13</cp:revision>
  <dcterms:created xsi:type="dcterms:W3CDTF">2009-11-12T17:03:03Z</dcterms:created>
  <dcterms:modified xsi:type="dcterms:W3CDTF">2009-11-12T17:35:16Z</dcterms:modified>
</cp:coreProperties>
</file>