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1"/>
  </p:sldMasterIdLst>
  <p:notesMasterIdLst>
    <p:notesMasterId r:id="rId99"/>
  </p:notesMasterIdLst>
  <p:handoutMasterIdLst>
    <p:handoutMasterId r:id="rId100"/>
  </p:handoutMasterIdLst>
  <p:sldIdLst>
    <p:sldId id="256" r:id="rId2"/>
    <p:sldId id="400" r:id="rId3"/>
    <p:sldId id="298" r:id="rId4"/>
    <p:sldId id="299" r:id="rId5"/>
    <p:sldId id="300" r:id="rId6"/>
    <p:sldId id="301" r:id="rId7"/>
    <p:sldId id="302" r:id="rId8"/>
    <p:sldId id="304" r:id="rId9"/>
    <p:sldId id="305" r:id="rId10"/>
    <p:sldId id="306" r:id="rId11"/>
    <p:sldId id="383" r:id="rId12"/>
    <p:sldId id="307" r:id="rId13"/>
    <p:sldId id="308" r:id="rId14"/>
    <p:sldId id="309" r:id="rId15"/>
    <p:sldId id="310" r:id="rId16"/>
    <p:sldId id="311" r:id="rId17"/>
    <p:sldId id="402" r:id="rId18"/>
    <p:sldId id="314" r:id="rId19"/>
    <p:sldId id="315" r:id="rId20"/>
    <p:sldId id="316" r:id="rId21"/>
    <p:sldId id="317" r:id="rId22"/>
    <p:sldId id="319" r:id="rId23"/>
    <p:sldId id="320" r:id="rId24"/>
    <p:sldId id="321" r:id="rId25"/>
    <p:sldId id="386" r:id="rId26"/>
    <p:sldId id="387" r:id="rId27"/>
    <p:sldId id="322" r:id="rId28"/>
    <p:sldId id="323" r:id="rId29"/>
    <p:sldId id="324" r:id="rId30"/>
    <p:sldId id="325" r:id="rId31"/>
    <p:sldId id="326" r:id="rId32"/>
    <p:sldId id="329" r:id="rId33"/>
    <p:sldId id="332" r:id="rId34"/>
    <p:sldId id="333" r:id="rId35"/>
    <p:sldId id="389" r:id="rId36"/>
    <p:sldId id="404" r:id="rId37"/>
    <p:sldId id="335" r:id="rId38"/>
    <p:sldId id="336" r:id="rId39"/>
    <p:sldId id="337" r:id="rId40"/>
    <p:sldId id="338" r:id="rId41"/>
    <p:sldId id="339" r:id="rId42"/>
    <p:sldId id="340" r:id="rId43"/>
    <p:sldId id="342" r:id="rId44"/>
    <p:sldId id="343" r:id="rId45"/>
    <p:sldId id="344" r:id="rId46"/>
    <p:sldId id="345" r:id="rId47"/>
    <p:sldId id="390" r:id="rId48"/>
    <p:sldId id="346" r:id="rId49"/>
    <p:sldId id="347" r:id="rId50"/>
    <p:sldId id="348" r:id="rId51"/>
    <p:sldId id="349" r:id="rId52"/>
    <p:sldId id="350" r:id="rId53"/>
    <p:sldId id="351" r:id="rId54"/>
    <p:sldId id="352" r:id="rId55"/>
    <p:sldId id="353" r:id="rId56"/>
    <p:sldId id="354" r:id="rId57"/>
    <p:sldId id="355" r:id="rId58"/>
    <p:sldId id="356" r:id="rId59"/>
    <p:sldId id="357" r:id="rId60"/>
    <p:sldId id="359" r:id="rId61"/>
    <p:sldId id="358" r:id="rId62"/>
    <p:sldId id="360" r:id="rId63"/>
    <p:sldId id="361" r:id="rId64"/>
    <p:sldId id="362" r:id="rId65"/>
    <p:sldId id="363" r:id="rId66"/>
    <p:sldId id="364" r:id="rId67"/>
    <p:sldId id="365" r:id="rId68"/>
    <p:sldId id="366" r:id="rId69"/>
    <p:sldId id="401" r:id="rId70"/>
    <p:sldId id="266" r:id="rId71"/>
    <p:sldId id="267" r:id="rId72"/>
    <p:sldId id="268" r:id="rId73"/>
    <p:sldId id="269" r:id="rId74"/>
    <p:sldId id="285" r:id="rId75"/>
    <p:sldId id="271" r:id="rId76"/>
    <p:sldId id="297" r:id="rId77"/>
    <p:sldId id="270" r:id="rId78"/>
    <p:sldId id="399" r:id="rId79"/>
    <p:sldId id="405" r:id="rId80"/>
    <p:sldId id="369" r:id="rId81"/>
    <p:sldId id="370" r:id="rId82"/>
    <p:sldId id="397" r:id="rId83"/>
    <p:sldId id="398" r:id="rId84"/>
    <p:sldId id="371" r:id="rId85"/>
    <p:sldId id="375" r:id="rId86"/>
    <p:sldId id="374" r:id="rId87"/>
    <p:sldId id="403" r:id="rId88"/>
    <p:sldId id="373" r:id="rId89"/>
    <p:sldId id="393" r:id="rId90"/>
    <p:sldId id="378" r:id="rId91"/>
    <p:sldId id="379" r:id="rId92"/>
    <p:sldId id="380" r:id="rId93"/>
    <p:sldId id="381" r:id="rId94"/>
    <p:sldId id="382" r:id="rId95"/>
    <p:sldId id="376" r:id="rId96"/>
    <p:sldId id="394" r:id="rId97"/>
    <p:sldId id="288" r:id="rId9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70000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84" d="100"/>
          <a:sy n="84" d="100"/>
        </p:scale>
        <p:origin x="-9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531AFED-94EE-4E48-BD0F-8A5630E77879}" type="datetimeFigureOut">
              <a:rPr lang="en-US"/>
              <a:pPr>
                <a:defRPr/>
              </a:pPr>
              <a:t>12/14/2009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35F2A1E-1182-4F6A-BC42-248E835C8FBF}"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B5176CC-5868-4093-A916-DBB123854A43}" type="datetimeFigureOut">
              <a:rPr lang="en-US"/>
              <a:pPr>
                <a:defRPr/>
              </a:pPr>
              <a:t>12/14/2009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8CC0A4B-AB67-4EEF-B944-FBEB2ABC821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9:45 start -&gt; 10:07</a:t>
            </a:r>
          </a:p>
          <a:p>
            <a:r>
              <a:rPr lang="en-US" dirty="0" smtClean="0"/>
              <a:t>1:32 -&gt; 2:12</a:t>
            </a:r>
          </a:p>
          <a:p>
            <a:r>
              <a:rPr lang="en-US" dirty="0" smtClean="0"/>
              <a:t>6:58 -&gt; 7:20 slide</a:t>
            </a:r>
            <a:r>
              <a:rPr lang="en-US" baseline="0" dirty="0" smtClean="0"/>
              <a:t> 24</a:t>
            </a:r>
          </a:p>
          <a:p>
            <a:r>
              <a:rPr lang="en-US" baseline="0" dirty="0" smtClean="0"/>
              <a:t>11:14 -&gt; 11:35 slide 24 (stuck on mapping of third example) </a:t>
            </a:r>
            <a:r>
              <a:rPr lang="en-US" baseline="0" dirty="0" err="1" smtClean="0">
                <a:sym typeface="Wingdings"/>
              </a:rPr>
              <a:t></a:t>
            </a:r>
            <a:r>
              <a:rPr lang="en-US" baseline="0" dirty="0" smtClean="0">
                <a:sym typeface="Wingdings"/>
              </a:rPr>
              <a:t> 11:43</a:t>
            </a:r>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3072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Text Box 1"/>
          <p:cNvSpPr txBox="1">
            <a:spLocks noChangeArrowheads="1"/>
          </p:cNvSpPr>
          <p:nvPr/>
        </p:nvSpPr>
        <p:spPr bwMode="auto">
          <a:xfrm>
            <a:off x="3886200" y="8685150"/>
            <a:ext cx="2967038" cy="279180"/>
          </a:xfrm>
          <a:prstGeom prst="rect">
            <a:avLst/>
          </a:prstGeom>
          <a:noFill/>
          <a:ln w="9525">
            <a:noFill/>
            <a:miter lim="800000"/>
            <a:headEnd/>
            <a:tailEnd/>
          </a:ln>
        </p:spPr>
        <p:txBody>
          <a:bodyPr lIns="90000" tIns="46800" rIns="90000" bIns="46800" anchor="b">
            <a:prstTxWarp prst="textNoShape">
              <a:avLst/>
            </a:prstTxWarp>
            <a:spAutoFit/>
          </a:bodyPr>
          <a:lstStyle/>
          <a:p>
            <a:pPr algn="r">
              <a:buClr>
                <a:srgbClr val="000000"/>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D7C76F0-3373-9B41-A94B-FAABDCD73098}" type="slidenum">
              <a:rPr lang="en-GB" sz="1200">
                <a:solidFill>
                  <a:srgbClr val="000000"/>
                </a:solidFill>
              </a:rPr>
              <a:pPr algn="r">
                <a:buClr>
                  <a:srgbClr val="000000"/>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GB" sz="1200">
              <a:solidFill>
                <a:srgbClr val="000000"/>
              </a:solidFill>
            </a:endParaRPr>
          </a:p>
        </p:txBody>
      </p:sp>
      <p:sp>
        <p:nvSpPr>
          <p:cNvPr id="181251" name="AutoShape 2"/>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81252" name="Text Box 3"/>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3277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34819"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36867"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3891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4096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Introducing the idea of lexical frames in </a:t>
            </a:r>
            <a:r>
              <a:rPr lang="en-US" dirty="0" err="1" smtClean="0"/>
              <a:t>mtt</a:t>
            </a:r>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3886200" y="8685150"/>
            <a:ext cx="2967038" cy="279180"/>
          </a:xfrm>
          <a:prstGeom prst="rect">
            <a:avLst/>
          </a:prstGeom>
          <a:noFill/>
          <a:ln w="9525">
            <a:noFill/>
            <a:miter lim="800000"/>
            <a:headEnd/>
            <a:tailEnd/>
          </a:ln>
        </p:spPr>
        <p:txBody>
          <a:bodyPr lIns="90000" tIns="46800" rIns="90000" bIns="46800" anchor="b">
            <a:prstTxWarp prst="textNoShape">
              <a:avLst/>
            </a:prstTxWarp>
            <a:spAutoFit/>
          </a:bodyPr>
          <a:lstStyle/>
          <a:p>
            <a:pPr algn="r">
              <a:buClr>
                <a:srgbClr val="000000"/>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6511747-807E-8A46-B572-0E28E4B447BF}" type="slidenum">
              <a:rPr lang="en-GB" sz="1200">
                <a:solidFill>
                  <a:srgbClr val="000000"/>
                </a:solidFill>
              </a:rPr>
              <a:pPr algn="r">
                <a:buClr>
                  <a:srgbClr val="000000"/>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GB" sz="1200">
              <a:solidFill>
                <a:srgbClr val="000000"/>
              </a:solidFill>
            </a:endParaRPr>
          </a:p>
        </p:txBody>
      </p:sp>
      <p:sp>
        <p:nvSpPr>
          <p:cNvPr id="51203" name="AutoShape 2"/>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51204" name="Text Box 3"/>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5325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Introducing the idea of lexical frames in </a:t>
            </a:r>
            <a:r>
              <a:rPr lang="en-US" dirty="0" err="1" smtClean="0"/>
              <a:t>mtt</a:t>
            </a:r>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55299"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57347"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5939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6144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6349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3886200" y="8685150"/>
            <a:ext cx="2967038" cy="279180"/>
          </a:xfrm>
          <a:prstGeom prst="rect">
            <a:avLst/>
          </a:prstGeom>
          <a:noFill/>
          <a:ln w="9525">
            <a:noFill/>
            <a:miter lim="800000"/>
            <a:headEnd/>
            <a:tailEnd/>
          </a:ln>
        </p:spPr>
        <p:txBody>
          <a:bodyPr lIns="90000" tIns="46800" rIns="90000" bIns="46800" anchor="b">
            <a:prstTxWarp prst="textNoShape">
              <a:avLst/>
            </a:prstTxWarp>
            <a:spAutoFit/>
          </a:bodyPr>
          <a:lstStyle/>
          <a:p>
            <a:pPr algn="r">
              <a:buClr>
                <a:srgbClr val="000000"/>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535543E-BD6A-844F-A1F3-9392EFF29140}" type="slidenum">
              <a:rPr lang="en-GB" sz="1200">
                <a:solidFill>
                  <a:srgbClr val="000000"/>
                </a:solidFill>
              </a:rPr>
              <a:pPr algn="r">
                <a:buClr>
                  <a:srgbClr val="000000"/>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GB" sz="1200">
              <a:solidFill>
                <a:srgbClr val="000000"/>
              </a:solidFill>
            </a:endParaRPr>
          </a:p>
        </p:txBody>
      </p:sp>
      <p:sp>
        <p:nvSpPr>
          <p:cNvPr id="75779" name="AutoShape 2"/>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75780" name="Text Box 3"/>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77827"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65539"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67587"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6963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843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7168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7373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7987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8397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86019"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8192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8909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91139"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93187"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9523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2048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9728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9933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01379"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03427"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0547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0752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0957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11619"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13667"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1571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2253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1776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1981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21859"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23907"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2595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2800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3005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32099"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3619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34147"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24579"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3824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4029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42339"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44387"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4643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4848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5053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Introducing the idea of lexical frames in </a:t>
            </a:r>
            <a:r>
              <a:rPr lang="en-US" dirty="0" err="1" smtClean="0"/>
              <a:t>mtt</a:t>
            </a:r>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69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Frames</a:t>
            </a:r>
            <a:r>
              <a:rPr lang="en-US" baseline="0" dirty="0" smtClean="0"/>
              <a:t> have N,V,A but we’re only looking at verbs in this talk</a:t>
            </a:r>
          </a:p>
          <a:p>
            <a:r>
              <a:rPr lang="en-US" baseline="0" dirty="0" smtClean="0"/>
              <a:t>Fes are what defines the frame</a:t>
            </a:r>
          </a:p>
          <a:p>
            <a:r>
              <a:rPr lang="en-US" baseline="0" dirty="0" smtClean="0"/>
              <a:t>Fes for buy/sell similar</a:t>
            </a:r>
          </a:p>
          <a:p>
            <a:r>
              <a:rPr lang="en-US" baseline="0" dirty="0" smtClean="0"/>
              <a:t>Relations between buy and sell. They’re not just independent! Instead they’re related by a frame </a:t>
            </a:r>
            <a:r>
              <a:rPr lang="en-US" baseline="0" dirty="0" err="1" smtClean="0"/>
              <a:t>relsion</a:t>
            </a:r>
            <a:r>
              <a:rPr lang="en-US" baseline="0" dirty="0" smtClean="0"/>
              <a:t>.</a:t>
            </a:r>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26627"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Same underlying situation </a:t>
            </a:r>
            <a:r>
              <a:rPr lang="en-US" dirty="0" err="1" smtClean="0"/>
              <a:t>w</a:t>
            </a:r>
            <a:r>
              <a:rPr lang="en-US" dirty="0" smtClean="0"/>
              <a:t>/ diff valence patterns. Each diff valence patterns (goods</a:t>
            </a:r>
            <a:r>
              <a:rPr lang="en-US" baseline="0" dirty="0" smtClean="0"/>
              <a:t> are subject</a:t>
            </a:r>
          </a:p>
          <a:p>
            <a:r>
              <a:rPr lang="en-US" baseline="0" dirty="0" err="1" smtClean="0"/>
              <a:t>Thes</a:t>
            </a:r>
            <a:r>
              <a:rPr lang="en-US" baseline="0" dirty="0" smtClean="0"/>
              <a:t> are the VPs that can </a:t>
            </a:r>
            <a:r>
              <a:rPr lang="en-US" baseline="0" dirty="0" err="1" smtClean="0"/>
              <a:t>easilty</a:t>
            </a:r>
            <a:r>
              <a:rPr lang="en-US" baseline="0" dirty="0" smtClean="0"/>
              <a:t> be </a:t>
            </a:r>
            <a:r>
              <a:rPr lang="en-US" baseline="0" dirty="0" err="1" smtClean="0"/>
              <a:t>exztracted</a:t>
            </a:r>
            <a:r>
              <a:rPr lang="en-US" baseline="0" dirty="0" smtClean="0"/>
              <a:t> from FN</a:t>
            </a:r>
            <a:endParaRPr lang="en-US" dirty="0" smtClean="0"/>
          </a:p>
          <a:p>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76</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So when we have these frame </a:t>
            </a:r>
            <a:r>
              <a:rPr lang="en-US" dirty="0" err="1" smtClean="0"/>
              <a:t>reations</a:t>
            </a:r>
            <a:r>
              <a:rPr lang="en-US" dirty="0" smtClean="0"/>
              <a:t>, how do we associate the</a:t>
            </a:r>
            <a:r>
              <a:rPr lang="en-US" baseline="0" dirty="0" smtClean="0"/>
              <a:t> Fes? Peripherals keep same name here.</a:t>
            </a:r>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Introducing the idea of lexical frames in </a:t>
            </a:r>
            <a:r>
              <a:rPr lang="en-US" dirty="0" err="1" smtClean="0"/>
              <a:t>mtt</a:t>
            </a:r>
            <a:endParaRPr lang="en-US" dirty="0"/>
          </a:p>
        </p:txBody>
      </p:sp>
      <p:sp>
        <p:nvSpPr>
          <p:cNvPr id="4" name="Slide Number Placeholder 3"/>
          <p:cNvSpPr>
            <a:spLocks noGrp="1"/>
          </p:cNvSpPr>
          <p:nvPr>
            <p:ph type="sldNum" sz="quarter" idx="10"/>
          </p:nvPr>
        </p:nvSpPr>
        <p:spPr/>
        <p:txBody>
          <a:bodyPr/>
          <a:lstStyle/>
          <a:p>
            <a:pPr>
              <a:defRPr/>
            </a:pPr>
            <a:fld id="{B8CC0A4B-AB67-4EEF-B944-FBEB2ABC8217}" type="slidenum">
              <a:rPr lang="en-US" smtClean="0"/>
              <a:pPr>
                <a:defRPr/>
              </a:pPr>
              <a:t>79</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6691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6896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7101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7715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2867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83299"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85347"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87395"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8944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90"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91491"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17920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AutoShape 1"/>
          <p:cNvSpPr>
            <a:spLocks noChangeArrowheads="1"/>
          </p:cNvSpPr>
          <p:nvPr/>
        </p:nvSpPr>
        <p:spPr bwMode="auto">
          <a:xfrm>
            <a:off x="1120775" y="685133"/>
            <a:ext cx="4618038" cy="3428803"/>
          </a:xfrm>
          <a:prstGeom prst="roundRect">
            <a:avLst>
              <a:gd name="adj" fmla="val 42"/>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30723" name="Text Box 2"/>
          <p:cNvSpPr txBox="1">
            <a:spLocks noGrp="1" noChangeArrowheads="1"/>
          </p:cNvSpPr>
          <p:nvPr>
            <p:ph type="body"/>
          </p:nvPr>
        </p:nvSpPr>
        <p:spPr>
          <a:xfrm>
            <a:off x="914400" y="4343361"/>
            <a:ext cx="5024438" cy="4115507"/>
          </a:xfrm>
          <a:noFill/>
          <a:ln/>
        </p:spPr>
        <p:txBody>
          <a:bodyPr wrap="none" anchor="ctr"/>
          <a:lstStyle/>
          <a:p>
            <a:endParaRPr lang="en-US">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AC497E16-DBE3-44C9-8351-95FBF9931DD1}" type="datetime1">
              <a:rPr lang="en-US"/>
              <a:pPr>
                <a:defRPr/>
              </a:pPr>
              <a:t>12/14/2009</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smtClean="0">
                <a:solidFill>
                  <a:srgbClr val="FFFFFF"/>
                </a:solidFill>
              </a:defRPr>
            </a:lvl1pPr>
          </a:lstStyle>
          <a:p>
            <a:pPr>
              <a:defRPr/>
            </a:pPr>
            <a:fld id="{5B7E9B59-F02C-4091-AF91-D12189E48BD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DE5C6A5-0926-4E3F-99A7-CB220E5B7B45}" type="datetime1">
              <a:rPr lang="en-US"/>
              <a:pPr>
                <a:defRPr/>
              </a:pPr>
              <a:t>12/14/2009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1C3CE36-E436-4FF6-8B0C-06F464DE6B2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75F4F00-4600-4D35-A00D-E5C411BF15C0}" type="datetime1">
              <a:rPr lang="en-US"/>
              <a:pPr>
                <a:defRPr/>
              </a:pPr>
              <a:t>12/14/2009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4FAA12A-3C02-40C4-AE77-02421C1EA62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19100" y="295275"/>
            <a:ext cx="7427913" cy="13779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15925" y="1981200"/>
            <a:ext cx="4200525" cy="2714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981200"/>
            <a:ext cx="4200525" cy="2714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15925" y="4848225"/>
            <a:ext cx="4200525" cy="2716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8850" y="4848225"/>
            <a:ext cx="4200525" cy="2716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D734CC7-D830-427A-8147-E21DBFF66D82}" type="datetime1">
              <a:rPr lang="en-US"/>
              <a:pPr>
                <a:defRPr/>
              </a:pPr>
              <a:t>12/14/2009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F780220-87E9-424C-BD71-04528C24FCC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CD97ABD1-FA94-40BF-8C5F-CE5DE9D11901}" type="datetime1">
              <a:rPr lang="en-US"/>
              <a:pPr>
                <a:defRPr/>
              </a:pPr>
              <a:t>12/14/2009</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473757DA-4E90-40D4-9344-8DC0C6D0917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B6C7F18-7EF1-4CA9-9CF9-FBD24DDB6503}" type="datetime1">
              <a:rPr lang="en-US"/>
              <a:pPr>
                <a:defRPr/>
              </a:pPr>
              <a:t>12/14/2009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E1A9F1D-0C6B-4608-9BD4-E6523B7D61F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94E84289-0BAA-4E85-AA6D-C853CD4287B9}" type="datetime1">
              <a:rPr lang="en-US"/>
              <a:pPr>
                <a:defRPr/>
              </a:pPr>
              <a:t>12/14/2009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6AA498A-10AA-4EF5-9998-902E76B992C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A82C146-E12A-44D5-B5CA-4C6963625DE4}" type="datetime1">
              <a:rPr lang="en-US"/>
              <a:pPr>
                <a:defRPr/>
              </a:pPr>
              <a:t>12/14/2009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A35430A0-83CD-48C4-BF33-C36E4A64282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29BD31E-0A2A-4423-A412-60F81FA13581}" type="datetime1">
              <a:rPr lang="en-US"/>
              <a:pPr>
                <a:defRPr/>
              </a:pPr>
              <a:t>12/14/2009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E2270DA-AF0E-47E3-BFA5-992367FDA89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0CD59913-4CC7-4A12-8DE9-D916517163DB}" type="datetime1">
              <a:rPr lang="en-US"/>
              <a:pPr>
                <a:defRPr/>
              </a:pPr>
              <a:t>12/14/2009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EB11100-BBD9-4B2C-8307-8B94245E4A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CC61C214-8116-4D0C-B7E4-C002042377C8}" type="datetime1">
              <a:rPr lang="en-US"/>
              <a:pPr>
                <a:defRPr/>
              </a:pPr>
              <a:t>12/14/2009</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516B2ED7-2E38-4D65-BE00-348746A9BC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521690C0-44D3-406B-A9E6-D090E4C7A9F7}" type="datetime1">
              <a:rPr lang="en-US"/>
              <a:pPr>
                <a:defRPr/>
              </a:pPr>
              <a:t>12/14/2009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4" r:id="rId2"/>
    <p:sldLayoutId id="2147484006" r:id="rId3"/>
    <p:sldLayoutId id="2147484003" r:id="rId4"/>
    <p:sldLayoutId id="2147484002" r:id="rId5"/>
    <p:sldLayoutId id="2147484001" r:id="rId6"/>
    <p:sldLayoutId id="2147484000" r:id="rId7"/>
    <p:sldLayoutId id="2147484007" r:id="rId8"/>
    <p:sldLayoutId id="2147484008" r:id="rId9"/>
    <p:sldLayoutId id="2147483999" r:id="rId10"/>
    <p:sldLayoutId id="2147483998" r:id="rId11"/>
    <p:sldLayoutId id="2147484009" r:id="rId12"/>
  </p:sldLayoutIdLst>
  <p:hf hdr="0" ftr="0" dt="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yne@cs.columbi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5.jpe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53.jpeg"/></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5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8.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8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81.jpeg"/></Relationships>
</file>

<file path=ppt/slides/_rels/slide8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ordseye.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pPr fontAlgn="auto">
              <a:spcBef>
                <a:spcPts val="580"/>
              </a:spcBef>
              <a:spcAft>
                <a:spcPts val="0"/>
              </a:spcAft>
              <a:buFont typeface="Wingdings 2"/>
              <a:buNone/>
              <a:defRPr/>
            </a:pPr>
            <a:r>
              <a:rPr lang="en-US" dirty="0" smtClean="0"/>
              <a:t>Bob Coyne</a:t>
            </a:r>
          </a:p>
          <a:p>
            <a:pPr fontAlgn="auto">
              <a:spcBef>
                <a:spcPts val="580"/>
              </a:spcBef>
              <a:spcAft>
                <a:spcPts val="0"/>
              </a:spcAft>
              <a:buFont typeface="Wingdings 2"/>
              <a:buNone/>
              <a:defRPr/>
            </a:pPr>
            <a:r>
              <a:rPr lang="en-US" dirty="0" smtClean="0"/>
              <a:t>Columbia University</a:t>
            </a:r>
          </a:p>
          <a:p>
            <a:pPr fontAlgn="auto">
              <a:spcBef>
                <a:spcPts val="580"/>
              </a:spcBef>
              <a:spcAft>
                <a:spcPts val="0"/>
              </a:spcAft>
              <a:buFont typeface="Wingdings 2"/>
              <a:buNone/>
              <a:defRPr/>
            </a:pPr>
            <a:r>
              <a:rPr lang="en-US" dirty="0" smtClean="0"/>
              <a:t>New York City</a:t>
            </a:r>
          </a:p>
          <a:p>
            <a:pPr fontAlgn="auto">
              <a:spcBef>
                <a:spcPts val="580"/>
              </a:spcBef>
              <a:spcAft>
                <a:spcPts val="0"/>
              </a:spcAft>
              <a:buFont typeface="Wingdings 2"/>
              <a:buNone/>
              <a:defRPr/>
            </a:pPr>
            <a:r>
              <a:rPr lang="en-US" dirty="0" smtClean="0"/>
              <a:t>Email: </a:t>
            </a:r>
            <a:r>
              <a:rPr lang="en-US" dirty="0" smtClean="0">
                <a:hlinkClick r:id="rId3"/>
              </a:rPr>
              <a:t>coyne@cs.columbia.edu</a:t>
            </a:r>
            <a:r>
              <a:rPr lang="en-US" dirty="0" smtClean="0"/>
              <a:t>, </a:t>
            </a:r>
            <a:endParaRPr lang="en-US" dirty="0"/>
          </a:p>
        </p:txBody>
      </p:sp>
      <p:sp>
        <p:nvSpPr>
          <p:cNvPr id="15363" name="Title 1"/>
          <p:cNvSpPr>
            <a:spLocks noGrp="1"/>
          </p:cNvSpPr>
          <p:nvPr>
            <p:ph type="ctrTitle"/>
          </p:nvPr>
        </p:nvSpPr>
        <p:spPr>
          <a:xfrm>
            <a:off x="457200" y="1506538"/>
            <a:ext cx="8229600" cy="1470025"/>
          </a:xfrm>
        </p:spPr>
        <p:txBody>
          <a:bodyPr/>
          <a:lstStyle/>
          <a:p>
            <a:r>
              <a:rPr dirty="0" smtClean="0"/>
              <a:t>WordsEye </a:t>
            </a:r>
            <a:r>
              <a:rPr lang="en-US" dirty="0" smtClean="0"/>
              <a:t>–</a:t>
            </a:r>
            <a:r>
              <a:rPr dirty="0" smtClean="0"/>
              <a:t> An automatic text-to-scene conversion system</a:t>
            </a:r>
          </a:p>
        </p:txBody>
      </p:sp>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9100" y="295275"/>
            <a:ext cx="7435850" cy="1384300"/>
          </a:xfrm>
        </p:spPr>
        <p:txBody>
          <a:bodyPr/>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rPr>
              <a:t>New Version </a:t>
            </a:r>
            <a:r>
              <a:rPr lang="en-GB" sz="1400" dirty="0">
                <a:solidFill>
                  <a:srgbClr val="000000"/>
                </a:solidFill>
              </a:rPr>
              <a:t>(with Richard </a:t>
            </a:r>
            <a:r>
              <a:rPr lang="en-GB" sz="1400" dirty="0" err="1" smtClean="0">
                <a:solidFill>
                  <a:srgbClr val="000000"/>
                </a:solidFill>
              </a:rPr>
              <a:t>Sproat</a:t>
            </a:r>
            <a:r>
              <a:rPr lang="en-GB" sz="1400" dirty="0" smtClean="0">
                <a:solidFill>
                  <a:srgbClr val="000000"/>
                </a:solidFill>
              </a:rPr>
              <a:t>, Owen </a:t>
            </a:r>
            <a:r>
              <a:rPr lang="en-GB" sz="1400" dirty="0" err="1" smtClean="0">
                <a:solidFill>
                  <a:srgbClr val="000000"/>
                </a:solidFill>
              </a:rPr>
              <a:t>Rambow</a:t>
            </a:r>
            <a:r>
              <a:rPr lang="en-GB" sz="1400" dirty="0" smtClean="0">
                <a:solidFill>
                  <a:srgbClr val="000000"/>
                </a:solidFill>
              </a:rPr>
              <a:t>, Julia Hirschberg, </a:t>
            </a:r>
            <a:r>
              <a:rPr lang="en-US" sz="1400" dirty="0" smtClean="0">
                <a:solidFill>
                  <a:srgbClr val="000000"/>
                </a:solidFill>
              </a:rPr>
              <a:t>…</a:t>
            </a:r>
            <a:r>
              <a:rPr lang="en-GB" sz="1400" dirty="0" smtClean="0">
                <a:solidFill>
                  <a:srgbClr val="000000"/>
                </a:solidFill>
              </a:rPr>
              <a:t>)</a:t>
            </a:r>
            <a:endParaRPr lang="en-GB" sz="1400" dirty="0">
              <a:solidFill>
                <a:srgbClr val="000000"/>
              </a:solidFill>
            </a:endParaRPr>
          </a:p>
        </p:txBody>
      </p:sp>
      <p:sp>
        <p:nvSpPr>
          <p:cNvPr id="29699" name="Rectangle 2"/>
          <p:cNvSpPr>
            <a:spLocks noGrp="1" noChangeArrowheads="1"/>
          </p:cNvSpPr>
          <p:nvPr>
            <p:ph type="body" idx="1"/>
          </p:nvPr>
        </p:nvSpPr>
        <p:spPr>
          <a:xfrm>
            <a:off x="419100" y="1676400"/>
            <a:ext cx="8534400" cy="4281488"/>
          </a:xfrm>
        </p:spPr>
        <p:txBody>
          <a:bodyPr/>
          <a:lstStyle/>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400" dirty="0" smtClean="0">
                <a:ea typeface="ＭＳ Ｐゴシック" pitchFamily="-65" charset="-128"/>
              </a:rPr>
              <a:t>Started 7/2009</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dirty="0" smtClean="0">
                <a:ea typeface="ＭＳ Ｐゴシック" pitchFamily="-65" charset="-128"/>
              </a:rPr>
              <a:t>Build on top of  web version</a:t>
            </a:r>
          </a:p>
          <a:p>
            <a:pPr lvl="1">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smtClean="0">
                <a:ea typeface="ＭＳ Ｐゴシック" pitchFamily="-65" charset="-128"/>
              </a:rPr>
              <a:t>Goals</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dirty="0" smtClean="0">
                <a:ea typeface="ＭＳ Ｐゴシック" pitchFamily="-65" charset="-128"/>
              </a:rPr>
              <a:t>V</a:t>
            </a:r>
            <a:r>
              <a:rPr lang="en-GB" sz="2000" dirty="0" err="1" smtClean="0">
                <a:ea typeface="ＭＳ Ｐゴシック" pitchFamily="-65" charset="-128"/>
              </a:rPr>
              <a:t>erb</a:t>
            </a:r>
            <a:r>
              <a:rPr lang="en-GB" sz="2000" dirty="0" smtClean="0">
                <a:ea typeface="ＭＳ Ｐゴシック" pitchFamily="-65" charset="-128"/>
              </a:rPr>
              <a:t> semantics (</a:t>
            </a:r>
            <a:r>
              <a:rPr lang="en-GB" sz="2000" dirty="0" err="1" smtClean="0">
                <a:ea typeface="ＭＳ Ｐゴシック" pitchFamily="-65" charset="-128"/>
              </a:rPr>
              <a:t>FrameNet</a:t>
            </a:r>
            <a:r>
              <a:rPr lang="en-GB" sz="2000" dirty="0" smtClean="0">
                <a:ea typeface="ＭＳ Ｐゴシック" pitchFamily="-65" charset="-128"/>
              </a:rPr>
              <a:t>, etc) and lexical functions to handle wider range of </a:t>
            </a:r>
            <a:r>
              <a:rPr lang="en-GB" dirty="0" smtClean="0">
                <a:ea typeface="ＭＳ Ｐゴシック" pitchFamily="-65" charset="-128"/>
              </a:rPr>
              <a:t>language</a:t>
            </a:r>
            <a:endParaRPr lang="en-GB" sz="2000" dirty="0" smtClean="0">
              <a:ea typeface="ＭＳ Ｐゴシック" pitchFamily="-65" charset="-128"/>
            </a:endParaRP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smtClean="0">
                <a:ea typeface="ＭＳ Ｐゴシック" pitchFamily="-65" charset="-128"/>
              </a:rPr>
              <a:t>Use Contextual knowledge</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smtClean="0">
                <a:ea typeface="ＭＳ Ｐゴシック" pitchFamily="-65" charset="-128"/>
              </a:rPr>
              <a:t>Depict environments, actions/poses, facial expressions</a:t>
            </a:r>
          </a:p>
          <a:p>
            <a:pPr lvl="1">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smtClean="0">
                <a:ea typeface="ＭＳ Ｐゴシック" pitchFamily="-65" charset="-128"/>
              </a:rPr>
              <a:t>Test in middle-school afterschool program in Harlem</a:t>
            </a:r>
            <a:endParaRPr lang="en-GB" sz="2400" dirty="0" smtClean="0">
              <a:ea typeface="ＭＳ Ｐゴシック" pitchFamily="-65" charset="-128"/>
            </a:endParaRPr>
          </a:p>
        </p:txBody>
      </p:sp>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
          <p:cNvSpPr>
            <a:spLocks noGrp="1" noChangeArrowheads="1"/>
          </p:cNvSpPr>
          <p:nvPr>
            <p:ph type="title"/>
          </p:nvPr>
        </p:nvSpPr>
        <p:spPr>
          <a:xfrm>
            <a:off x="419100" y="295275"/>
            <a:ext cx="7435850" cy="1384300"/>
          </a:xfrm>
        </p:spPr>
        <p:txBody>
          <a:bodyPr/>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rPr>
              <a:t>Related Work</a:t>
            </a:r>
          </a:p>
        </p:txBody>
      </p:sp>
      <p:sp>
        <p:nvSpPr>
          <p:cNvPr id="180227" name="Rectangle 2"/>
          <p:cNvSpPr>
            <a:spLocks noGrp="1" noChangeArrowheads="1"/>
          </p:cNvSpPr>
          <p:nvPr>
            <p:ph type="body" idx="1"/>
          </p:nvPr>
        </p:nvSpPr>
        <p:spPr>
          <a:xfrm>
            <a:off x="415925" y="1981200"/>
            <a:ext cx="8561388" cy="4114800"/>
          </a:xfrm>
        </p:spPr>
        <p:txBody>
          <a:bodyPr/>
          <a:lstStyle/>
          <a:p>
            <a:pPr lvl="1">
              <a:lnSpc>
                <a:spcPts val="285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err="1">
                <a:ea typeface="ＭＳ Ｐゴシック" pitchFamily="-65" charset="-128"/>
              </a:rPr>
              <a:t>Adorni</a:t>
            </a:r>
            <a:r>
              <a:rPr lang="en-GB" sz="2000" dirty="0">
                <a:ea typeface="ＭＳ Ｐゴシック" pitchFamily="-65" charset="-128"/>
              </a:rPr>
              <a:t>, Di </a:t>
            </a:r>
            <a:r>
              <a:rPr lang="en-GB" sz="2000" dirty="0" err="1">
                <a:ea typeface="ＭＳ Ｐゴシック" pitchFamily="-65" charset="-128"/>
              </a:rPr>
              <a:t>Manzo</a:t>
            </a:r>
            <a:r>
              <a:rPr lang="en-GB" sz="2000" dirty="0">
                <a:ea typeface="ＭＳ Ｐゴシック" pitchFamily="-65" charset="-128"/>
              </a:rPr>
              <a:t>, </a:t>
            </a:r>
            <a:r>
              <a:rPr lang="en-GB" sz="2000" dirty="0" err="1">
                <a:ea typeface="ＭＳ Ｐゴシック" pitchFamily="-65" charset="-128"/>
              </a:rPr>
              <a:t>Giunchiglia</a:t>
            </a:r>
            <a:r>
              <a:rPr lang="en-GB" sz="2000" dirty="0">
                <a:ea typeface="ＭＳ Ｐゴシック" pitchFamily="-65" charset="-128"/>
              </a:rPr>
              <a:t>, 1984</a:t>
            </a:r>
          </a:p>
          <a:p>
            <a:pPr lvl="1">
              <a:lnSpc>
                <a:spcPct val="125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a:ea typeface="ＭＳ Ｐゴシック" pitchFamily="-65" charset="-128"/>
              </a:rPr>
              <a:t>Put: Clay and </a:t>
            </a:r>
            <a:r>
              <a:rPr lang="en-GB" sz="2000" dirty="0" err="1">
                <a:ea typeface="ＭＳ Ｐゴシック" pitchFamily="-65" charset="-128"/>
              </a:rPr>
              <a:t>Wilhelms</a:t>
            </a:r>
            <a:r>
              <a:rPr lang="en-GB" sz="2000" dirty="0">
                <a:ea typeface="ＭＳ Ｐゴシック" pitchFamily="-65" charset="-128"/>
              </a:rPr>
              <a:t>, 1996</a:t>
            </a:r>
          </a:p>
          <a:p>
            <a:pPr lvl="1">
              <a:lnSpc>
                <a:spcPct val="125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a:ea typeface="ＭＳ Ｐゴシック" pitchFamily="-65" charset="-128"/>
              </a:rPr>
              <a:t>PAR: </a:t>
            </a:r>
            <a:r>
              <a:rPr lang="en-GB" sz="2000" dirty="0" err="1">
                <a:ea typeface="ＭＳ Ｐゴシック" pitchFamily="-65" charset="-128"/>
              </a:rPr>
              <a:t>Badler</a:t>
            </a:r>
            <a:r>
              <a:rPr lang="en-GB" sz="2000" dirty="0">
                <a:ea typeface="ＭＳ Ｐゴシック" pitchFamily="-65" charset="-128"/>
              </a:rPr>
              <a:t> et al., 2000</a:t>
            </a:r>
          </a:p>
          <a:p>
            <a:pPr lvl="1">
              <a:lnSpc>
                <a:spcPct val="125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err="1">
                <a:ea typeface="ＭＳ Ｐゴシック" pitchFamily="-65" charset="-128"/>
              </a:rPr>
              <a:t>CarSim</a:t>
            </a:r>
            <a:r>
              <a:rPr lang="en-GB" sz="2000" dirty="0">
                <a:ea typeface="ＭＳ Ｐゴシック" pitchFamily="-65" charset="-128"/>
              </a:rPr>
              <a:t>: </a:t>
            </a:r>
            <a:r>
              <a:rPr lang="en-GB" sz="2000" dirty="0" err="1">
                <a:ea typeface="ＭＳ Ｐゴシック" pitchFamily="-65" charset="-128"/>
              </a:rPr>
              <a:t>Dupuy</a:t>
            </a:r>
            <a:r>
              <a:rPr lang="en-GB" sz="2000" dirty="0">
                <a:ea typeface="ＭＳ Ｐゴシック" pitchFamily="-65" charset="-128"/>
              </a:rPr>
              <a:t> et al., 2000</a:t>
            </a:r>
          </a:p>
          <a:p>
            <a:pPr lvl="1">
              <a:lnSpc>
                <a:spcPct val="125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a:ea typeface="ＭＳ Ｐゴシック" pitchFamily="-65" charset="-128"/>
              </a:rPr>
              <a:t>SHRDLU: </a:t>
            </a:r>
            <a:r>
              <a:rPr lang="en-GB" sz="2000" dirty="0" err="1">
                <a:ea typeface="ＭＳ Ｐゴシック" pitchFamily="-65" charset="-128"/>
              </a:rPr>
              <a:t>Winograd</a:t>
            </a:r>
            <a:r>
              <a:rPr lang="en-GB" sz="2000" dirty="0">
                <a:ea typeface="ＭＳ Ｐゴシック" pitchFamily="-65" charset="-128"/>
              </a:rPr>
              <a:t>, </a:t>
            </a:r>
            <a:r>
              <a:rPr lang="en-GB" sz="2000" dirty="0" smtClean="0">
                <a:ea typeface="ＭＳ Ｐゴシック" pitchFamily="-65" charset="-128"/>
              </a:rPr>
              <a:t>1972</a:t>
            </a:r>
          </a:p>
          <a:p>
            <a:pPr lvl="1">
              <a:lnSpc>
                <a:spcPct val="125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dirty="0" smtClean="0"/>
              <a:t>Automatic Animated Storyboarding : Ye, Baldwin, 2008</a:t>
            </a:r>
          </a:p>
          <a:p>
            <a:pPr lvl="1">
              <a:lnSpc>
                <a:spcPct val="125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dirty="0" smtClean="0">
                <a:ea typeface="ＭＳ Ｐゴシック" pitchFamily="-65" charset="-128"/>
              </a:rPr>
              <a:t>Inferring the Environment in a text-to-scene conversion system: </a:t>
            </a:r>
            <a:r>
              <a:rPr lang="en-US" sz="2000" dirty="0" err="1" smtClean="0">
                <a:ea typeface="ＭＳ Ｐゴシック" pitchFamily="-65" charset="-128"/>
              </a:rPr>
              <a:t>Sproat</a:t>
            </a:r>
            <a:r>
              <a:rPr lang="en-US" sz="2000" dirty="0" smtClean="0">
                <a:ea typeface="ＭＳ Ｐゴシック" pitchFamily="-65" charset="-128"/>
              </a:rPr>
              <a:t>, 2002</a:t>
            </a:r>
            <a:endParaRPr lang="en-GB" sz="2000" dirty="0" smtClean="0">
              <a:ea typeface="ＭＳ Ｐゴシック" pitchFamily="-65" charset="-128"/>
            </a:endParaRP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2000" dirty="0">
              <a:ea typeface="ＭＳ Ｐゴシック" pitchFamily="-65" charset="-128"/>
            </a:endParaRPr>
          </a:p>
        </p:txBody>
      </p:sp>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2476500" y="457200"/>
            <a:ext cx="5981700" cy="1155700"/>
          </a:xfrm>
        </p:spPr>
        <p:txBody>
          <a:bodyPr/>
          <a:lstStyle/>
          <a:p>
            <a:pPr>
              <a:lnSpc>
                <a:spcPct val="96000"/>
              </a:lnSpc>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0" i="1" dirty="0">
                <a:solidFill>
                  <a:srgbClr val="000000"/>
                </a:solidFill>
                <a:latin typeface="Times New Roman" pitchFamily="-65" charset="0"/>
              </a:rPr>
              <a:t>A tiny grey manatee is in the aquarium. It is facing right. The manatee is six inches below the top of the aquarium. The ground is tile. There is a large brick wall behind the aquarium.</a:t>
            </a:r>
          </a:p>
        </p:txBody>
      </p:sp>
      <p:sp>
        <p:nvSpPr>
          <p:cNvPr id="31750" name="AutoShape 3"/>
          <p:cNvSpPr>
            <a:spLocks noChangeArrowheads="1"/>
          </p:cNvSpPr>
          <p:nvPr/>
        </p:nvSpPr>
        <p:spPr bwMode="auto">
          <a:xfrm>
            <a:off x="447675" y="406400"/>
            <a:ext cx="1616075" cy="520700"/>
          </a:xfrm>
          <a:prstGeom prst="roundRect">
            <a:avLst>
              <a:gd name="adj" fmla="val 301"/>
            </a:avLst>
          </a:prstGeom>
          <a:noFill/>
          <a:ln w="9525">
            <a:noFill/>
            <a:round/>
            <a:headEnd/>
            <a:tailEnd/>
          </a:ln>
        </p:spPr>
        <p:txBody>
          <a:bodyPr wrap="none" anchor="ctr">
            <a:prstTxWarp prst="textNoShape">
              <a:avLst/>
            </a:prstTxWarp>
          </a:bodyPr>
          <a:lstStyle/>
          <a:p>
            <a:endParaRPr lang="en-US"/>
          </a:p>
        </p:txBody>
      </p:sp>
      <p:sp>
        <p:nvSpPr>
          <p:cNvPr id="31748" name="AutoShape 6"/>
          <p:cNvSpPr>
            <a:spLocks noChangeArrowheads="1"/>
          </p:cNvSpPr>
          <p:nvPr/>
        </p:nvSpPr>
        <p:spPr bwMode="auto">
          <a:xfrm>
            <a:off x="446088" y="1931988"/>
            <a:ext cx="1893887" cy="642937"/>
          </a:xfrm>
          <a:prstGeom prst="roundRect">
            <a:avLst>
              <a:gd name="adj" fmla="val 245"/>
            </a:avLst>
          </a:prstGeom>
          <a:noFill/>
          <a:ln w="9525">
            <a:noFill/>
            <a:round/>
            <a:headEnd/>
            <a:tailEnd/>
          </a:ln>
        </p:spPr>
        <p:txBody>
          <a:bodyPr wrap="none" anchor="ctr">
            <a:prstTxWarp prst="textNoShape">
              <a:avLst/>
            </a:prstTxWarp>
          </a:bodyPr>
          <a:lstStyle/>
          <a:p>
            <a:endParaRPr lang="en-US"/>
          </a:p>
        </p:txBody>
      </p:sp>
      <p:pic>
        <p:nvPicPr>
          <p:cNvPr id="31749" name="Picture 8"/>
          <p:cNvPicPr>
            <a:picLocks noChangeAspect="1" noChangeArrowheads="1"/>
          </p:cNvPicPr>
          <p:nvPr/>
        </p:nvPicPr>
        <p:blipFill>
          <a:blip r:embed="rId3"/>
          <a:srcRect/>
          <a:stretch>
            <a:fillRect/>
          </a:stretch>
        </p:blipFill>
        <p:spPr bwMode="auto">
          <a:xfrm>
            <a:off x="2451100" y="1828800"/>
            <a:ext cx="6235700" cy="4508500"/>
          </a:xfrm>
          <a:prstGeom prst="rect">
            <a:avLst/>
          </a:prstGeom>
          <a:noFill/>
          <a:ln w="9525">
            <a:noFill/>
            <a:miter lim="800000"/>
            <a:headEnd/>
            <a:tailEnd/>
          </a:ln>
        </p:spPr>
      </p:pic>
      <p:sp>
        <p:nvSpPr>
          <p:cNvPr id="8"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12</a:t>
            </a:fld>
            <a:endParaRPr lang="en-US" dirty="0"/>
          </a:p>
        </p:txBody>
      </p:sp>
      <p:sp>
        <p:nvSpPr>
          <p:cNvPr id="9" name="AutoShape 4"/>
          <p:cNvSpPr>
            <a:spLocks noChangeArrowheads="1"/>
          </p:cNvSpPr>
          <p:nvPr/>
        </p:nvSpPr>
        <p:spPr bwMode="auto">
          <a:xfrm>
            <a:off x="457200" y="609600"/>
            <a:ext cx="1457325" cy="762000"/>
          </a:xfrm>
          <a:prstGeom prst="roundRect">
            <a:avLst>
              <a:gd name="adj" fmla="val 301"/>
            </a:avLst>
          </a:prstGeom>
          <a:noFill/>
          <a:ln w="9525">
            <a:noFill/>
            <a:round/>
            <a:headEnd/>
            <a:tailEnd/>
          </a:ln>
        </p:spPr>
        <p:txBody>
          <a:bodyPr wrap="none" lIns="90000" tIns="46800" rIns="90000" bIns="46800">
            <a:prstTxWarp prst="textNoShape">
              <a:avLst/>
            </a:prstTxWarp>
            <a:spAutoFit/>
          </a:bodyPr>
          <a:lstStyle/>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EAEAEA"/>
                </a:solidFill>
              </a:rPr>
              <a:t>Example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2476500" y="238125"/>
            <a:ext cx="5981700" cy="1595438"/>
          </a:xfrm>
        </p:spPr>
        <p:txBody>
          <a:bodyPr/>
          <a:lstStyle/>
          <a:p>
            <a:pPr>
              <a:lnSpc>
                <a:spcPts val="165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i="1" dirty="0">
                <a:solidFill>
                  <a:srgbClr val="000000"/>
                </a:solidFill>
              </a:rPr>
              <a:t>A silver head of time is on the grassy ground. The blossom is next to the head. the blossom is in the ground. the green light is three feet above the blossom. the yellow light is 3 feet above the head. The large wasp is behind the blossom. the wasp is facing the head.</a:t>
            </a:r>
          </a:p>
        </p:txBody>
      </p:sp>
      <p:sp>
        <p:nvSpPr>
          <p:cNvPr id="33796" name="AutoShape 6"/>
          <p:cNvSpPr>
            <a:spLocks noChangeArrowheads="1"/>
          </p:cNvSpPr>
          <p:nvPr/>
        </p:nvSpPr>
        <p:spPr bwMode="auto">
          <a:xfrm>
            <a:off x="446088" y="1931988"/>
            <a:ext cx="1893887" cy="642937"/>
          </a:xfrm>
          <a:prstGeom prst="roundRect">
            <a:avLst>
              <a:gd name="adj" fmla="val 245"/>
            </a:avLst>
          </a:prstGeom>
          <a:noFill/>
          <a:ln w="9525">
            <a:noFill/>
            <a:round/>
            <a:headEnd/>
            <a:tailEnd/>
          </a:ln>
        </p:spPr>
        <p:txBody>
          <a:bodyPr wrap="none" anchor="ctr">
            <a:prstTxWarp prst="textNoShape">
              <a:avLst/>
            </a:prstTxWarp>
          </a:bodyPr>
          <a:lstStyle/>
          <a:p>
            <a:endParaRPr lang="en-US"/>
          </a:p>
        </p:txBody>
      </p:sp>
      <p:pic>
        <p:nvPicPr>
          <p:cNvPr id="33797" name="Picture 8"/>
          <p:cNvPicPr>
            <a:picLocks noChangeAspect="1" noChangeArrowheads="1"/>
          </p:cNvPicPr>
          <p:nvPr/>
        </p:nvPicPr>
        <p:blipFill>
          <a:blip r:embed="rId3"/>
          <a:srcRect/>
          <a:stretch>
            <a:fillRect/>
          </a:stretch>
        </p:blipFill>
        <p:spPr bwMode="auto">
          <a:xfrm>
            <a:off x="2451100" y="1828800"/>
            <a:ext cx="6235700" cy="4508500"/>
          </a:xfrm>
          <a:prstGeom prst="rect">
            <a:avLst/>
          </a:prstGeom>
          <a:noFill/>
          <a:ln w="9525">
            <a:noFill/>
            <a:miter lim="800000"/>
            <a:headEnd/>
            <a:tailEnd/>
          </a:ln>
        </p:spPr>
      </p:pic>
      <p:sp>
        <p:nvSpPr>
          <p:cNvPr id="8"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13</a:t>
            </a:fld>
            <a:endParaRPr lang="en-US" dirty="0"/>
          </a:p>
        </p:txBody>
      </p:sp>
      <p:sp>
        <p:nvSpPr>
          <p:cNvPr id="9" name="AutoShape 4"/>
          <p:cNvSpPr>
            <a:spLocks noChangeArrowheads="1"/>
          </p:cNvSpPr>
          <p:nvPr/>
        </p:nvSpPr>
        <p:spPr bwMode="auto">
          <a:xfrm>
            <a:off x="457200" y="609600"/>
            <a:ext cx="1457325" cy="762000"/>
          </a:xfrm>
          <a:prstGeom prst="roundRect">
            <a:avLst>
              <a:gd name="adj" fmla="val 301"/>
            </a:avLst>
          </a:prstGeom>
          <a:noFill/>
          <a:ln w="9525">
            <a:noFill/>
            <a:round/>
            <a:headEnd/>
            <a:tailEnd/>
          </a:ln>
        </p:spPr>
        <p:txBody>
          <a:bodyPr wrap="none" lIns="90000" tIns="46800" rIns="90000" bIns="46800">
            <a:prstTxWarp prst="textNoShape">
              <a:avLst/>
            </a:prstTxWarp>
            <a:spAutoFit/>
          </a:bodyPr>
          <a:lstStyle/>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EAEAEA"/>
                </a:solidFill>
              </a:rPr>
              <a:t>Example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2514600" y="376238"/>
            <a:ext cx="6210300" cy="1371600"/>
          </a:xfrm>
        </p:spPr>
        <p:txBody>
          <a:bodyPr/>
          <a:lstStyle/>
          <a:p>
            <a:pPr>
              <a:lnSpc>
                <a:spcPts val="165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i="1" dirty="0">
                <a:solidFill>
                  <a:srgbClr val="000000"/>
                </a:solidFill>
              </a:rPr>
              <a:t>The humongous white shiny bear is on the American mountain range. The mountain range is 100 feet tall. The ground is water. The sky is partly cloudy. The airplane is 90 feet in front of the nose of the bear. The airplane is facing right.</a:t>
            </a:r>
          </a:p>
        </p:txBody>
      </p:sp>
      <p:sp>
        <p:nvSpPr>
          <p:cNvPr id="35844" name="AutoShape 6"/>
          <p:cNvSpPr>
            <a:spLocks noChangeArrowheads="1"/>
          </p:cNvSpPr>
          <p:nvPr/>
        </p:nvSpPr>
        <p:spPr bwMode="auto">
          <a:xfrm>
            <a:off x="446088" y="1931988"/>
            <a:ext cx="1893887" cy="642937"/>
          </a:xfrm>
          <a:prstGeom prst="roundRect">
            <a:avLst>
              <a:gd name="adj" fmla="val 245"/>
            </a:avLst>
          </a:prstGeom>
          <a:noFill/>
          <a:ln w="9525">
            <a:noFill/>
            <a:round/>
            <a:headEnd/>
            <a:tailEnd/>
          </a:ln>
        </p:spPr>
        <p:txBody>
          <a:bodyPr wrap="none" anchor="ctr">
            <a:prstTxWarp prst="textNoShape">
              <a:avLst/>
            </a:prstTxWarp>
          </a:bodyPr>
          <a:lstStyle/>
          <a:p>
            <a:endParaRPr lang="en-US"/>
          </a:p>
        </p:txBody>
      </p:sp>
      <p:pic>
        <p:nvPicPr>
          <p:cNvPr id="35845" name="Picture 8"/>
          <p:cNvPicPr>
            <a:picLocks noChangeAspect="1" noChangeArrowheads="1"/>
          </p:cNvPicPr>
          <p:nvPr/>
        </p:nvPicPr>
        <p:blipFill>
          <a:blip r:embed="rId3"/>
          <a:srcRect/>
          <a:stretch>
            <a:fillRect/>
          </a:stretch>
        </p:blipFill>
        <p:spPr bwMode="auto">
          <a:xfrm>
            <a:off x="2451100" y="1828800"/>
            <a:ext cx="6235700" cy="4508500"/>
          </a:xfrm>
          <a:prstGeom prst="rect">
            <a:avLst/>
          </a:prstGeom>
          <a:noFill/>
          <a:ln w="9525">
            <a:noFill/>
            <a:miter lim="800000"/>
            <a:headEnd/>
            <a:tailEnd/>
          </a:ln>
        </p:spPr>
      </p:pic>
      <p:sp>
        <p:nvSpPr>
          <p:cNvPr id="8"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14</a:t>
            </a:fld>
            <a:endParaRPr lang="en-US" dirty="0"/>
          </a:p>
        </p:txBody>
      </p:sp>
      <p:sp>
        <p:nvSpPr>
          <p:cNvPr id="9" name="AutoShape 4"/>
          <p:cNvSpPr>
            <a:spLocks noChangeArrowheads="1"/>
          </p:cNvSpPr>
          <p:nvPr/>
        </p:nvSpPr>
        <p:spPr bwMode="auto">
          <a:xfrm>
            <a:off x="457200" y="609600"/>
            <a:ext cx="1457325" cy="762000"/>
          </a:xfrm>
          <a:prstGeom prst="roundRect">
            <a:avLst>
              <a:gd name="adj" fmla="val 301"/>
            </a:avLst>
          </a:prstGeom>
          <a:noFill/>
          <a:ln w="9525">
            <a:noFill/>
            <a:round/>
            <a:headEnd/>
            <a:tailEnd/>
          </a:ln>
        </p:spPr>
        <p:txBody>
          <a:bodyPr wrap="none" lIns="90000" tIns="46800" rIns="90000" bIns="46800">
            <a:prstTxWarp prst="textNoShape">
              <a:avLst/>
            </a:prstTxWarp>
            <a:spAutoFit/>
          </a:bodyPr>
          <a:lstStyle/>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EAEAEA"/>
                </a:solidFill>
              </a:rPr>
              <a:t>Example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2476500" y="387350"/>
            <a:ext cx="5981700" cy="1295400"/>
          </a:xfrm>
        </p:spPr>
        <p:txBody>
          <a:bodyPr/>
          <a:lstStyle/>
          <a:p>
            <a:pPr>
              <a:lnSpc>
                <a:spcPts val="165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i="1" dirty="0">
                <a:solidFill>
                  <a:srgbClr val="000000"/>
                </a:solidFill>
              </a:rPr>
              <a:t>A microphone is in front of a  clown. The microphone is three feet above the ground. The microphone is facing the clown. A brick wall is behind the clown. The light is on the ground and in front of the clown.</a:t>
            </a:r>
          </a:p>
        </p:txBody>
      </p:sp>
      <p:sp>
        <p:nvSpPr>
          <p:cNvPr id="37893" name="AutoShape 3"/>
          <p:cNvSpPr>
            <a:spLocks noChangeArrowheads="1"/>
          </p:cNvSpPr>
          <p:nvPr/>
        </p:nvSpPr>
        <p:spPr bwMode="auto">
          <a:xfrm>
            <a:off x="457200" y="609600"/>
            <a:ext cx="1616075" cy="755094"/>
          </a:xfrm>
          <a:prstGeom prst="roundRect">
            <a:avLst>
              <a:gd name="adj" fmla="val 301"/>
            </a:avLst>
          </a:prstGeom>
          <a:noFill/>
          <a:ln w="9525">
            <a:noFill/>
            <a:round/>
            <a:headEnd/>
            <a:tailEnd/>
          </a:ln>
        </p:spPr>
        <p:txBody>
          <a:bodyPr wrap="none" anchor="ctr">
            <a:prstTxWarp prst="textNoShape">
              <a:avLst/>
            </a:prstTxWarp>
          </a:bodyPr>
          <a:lstStyle/>
          <a:p>
            <a:endParaRPr lang="en-US"/>
          </a:p>
        </p:txBody>
      </p:sp>
      <p:pic>
        <p:nvPicPr>
          <p:cNvPr id="37892" name="Picture 8"/>
          <p:cNvPicPr>
            <a:picLocks noChangeAspect="1" noChangeArrowheads="1"/>
          </p:cNvPicPr>
          <p:nvPr/>
        </p:nvPicPr>
        <p:blipFill>
          <a:blip r:embed="rId3"/>
          <a:srcRect/>
          <a:stretch>
            <a:fillRect/>
          </a:stretch>
        </p:blipFill>
        <p:spPr bwMode="auto">
          <a:xfrm>
            <a:off x="2430463" y="1771650"/>
            <a:ext cx="6235700" cy="4508500"/>
          </a:xfrm>
          <a:prstGeom prst="rect">
            <a:avLst/>
          </a:prstGeom>
          <a:noFill/>
          <a:ln w="9525">
            <a:noFill/>
            <a:miter lim="800000"/>
            <a:headEnd/>
            <a:tailEnd/>
          </a:ln>
        </p:spPr>
      </p:pic>
      <p:sp>
        <p:nvSpPr>
          <p:cNvPr id="7"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15</a:t>
            </a:fld>
            <a:endParaRPr lang="en-US" dirty="0"/>
          </a:p>
        </p:txBody>
      </p:sp>
      <p:sp>
        <p:nvSpPr>
          <p:cNvPr id="8" name="AutoShape 4"/>
          <p:cNvSpPr>
            <a:spLocks noChangeArrowheads="1"/>
          </p:cNvSpPr>
          <p:nvPr/>
        </p:nvSpPr>
        <p:spPr bwMode="auto">
          <a:xfrm>
            <a:off x="457200" y="609600"/>
            <a:ext cx="1457325" cy="762000"/>
          </a:xfrm>
          <a:prstGeom prst="roundRect">
            <a:avLst>
              <a:gd name="adj" fmla="val 301"/>
            </a:avLst>
          </a:prstGeom>
          <a:noFill/>
          <a:ln w="9525">
            <a:noFill/>
            <a:round/>
            <a:headEnd/>
            <a:tailEnd/>
          </a:ln>
        </p:spPr>
        <p:txBody>
          <a:bodyPr wrap="none" lIns="90000" tIns="46800" rIns="90000" bIns="46800">
            <a:prstTxWarp prst="textNoShape">
              <a:avLst/>
            </a:prstTxWarp>
            <a:spAutoFit/>
          </a:bodyPr>
          <a:lstStyle/>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EAEAEA"/>
                </a:solidFill>
              </a:rPr>
              <a:t>Example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a:srcRect/>
          <a:stretch>
            <a:fillRect/>
          </a:stretch>
        </p:blipFill>
        <p:spPr bwMode="auto">
          <a:xfrm>
            <a:off x="2209800" y="292100"/>
            <a:ext cx="6400800" cy="6108700"/>
          </a:xfrm>
          <a:prstGeom prst="rect">
            <a:avLst/>
          </a:prstGeom>
          <a:noFill/>
          <a:ln w="9525">
            <a:noFill/>
            <a:miter lim="800000"/>
            <a:headEnd/>
            <a:tailEnd/>
          </a:ln>
        </p:spPr>
      </p:pic>
      <p:grpSp>
        <p:nvGrpSpPr>
          <p:cNvPr id="2" name="Group 2"/>
          <p:cNvGrpSpPr>
            <a:grpSpLocks/>
          </p:cNvGrpSpPr>
          <p:nvPr/>
        </p:nvGrpSpPr>
        <p:grpSpPr bwMode="auto">
          <a:xfrm>
            <a:off x="304800" y="609600"/>
            <a:ext cx="1838325" cy="955675"/>
            <a:chOff x="186" y="256"/>
            <a:chExt cx="1158" cy="415"/>
          </a:xfrm>
        </p:grpSpPr>
        <p:sp>
          <p:nvSpPr>
            <p:cNvPr id="39940" name="AutoShape 3"/>
            <p:cNvSpPr>
              <a:spLocks noChangeArrowheads="1"/>
            </p:cNvSpPr>
            <p:nvPr/>
          </p:nvSpPr>
          <p:spPr bwMode="auto">
            <a:xfrm>
              <a:off x="282" y="256"/>
              <a:ext cx="1018" cy="328"/>
            </a:xfrm>
            <a:prstGeom prst="roundRect">
              <a:avLst>
                <a:gd name="adj" fmla="val 301"/>
              </a:avLst>
            </a:prstGeom>
            <a:noFill/>
            <a:ln w="9525">
              <a:noFill/>
              <a:round/>
              <a:headEnd/>
              <a:tailEnd/>
            </a:ln>
          </p:spPr>
          <p:txBody>
            <a:bodyPr wrap="none" anchor="ctr">
              <a:prstTxWarp prst="textNoShape">
                <a:avLst/>
              </a:prstTxWarp>
            </a:bodyPr>
            <a:lstStyle/>
            <a:p>
              <a:endParaRPr lang="en-US"/>
            </a:p>
          </p:txBody>
        </p:sp>
        <p:sp>
          <p:nvSpPr>
            <p:cNvPr id="39941" name="AutoShape 4"/>
            <p:cNvSpPr>
              <a:spLocks noChangeArrowheads="1"/>
            </p:cNvSpPr>
            <p:nvPr/>
          </p:nvSpPr>
          <p:spPr bwMode="auto">
            <a:xfrm>
              <a:off x="186" y="256"/>
              <a:ext cx="1158" cy="415"/>
            </a:xfrm>
            <a:prstGeom prst="roundRect">
              <a:avLst>
                <a:gd name="adj" fmla="val 301"/>
              </a:avLst>
            </a:prstGeom>
            <a:noFill/>
            <a:ln w="9525">
              <a:noFill/>
              <a:round/>
              <a:headEnd/>
              <a:tailEnd/>
            </a:ln>
          </p:spPr>
          <p:txBody>
            <a:bodyPr wrap="none" lIns="90000" tIns="46800" rIns="90000" bIns="46800">
              <a:prstTxWarp prst="textNoShape">
                <a:avLst/>
              </a:prstTxWarp>
              <a:spAutoFit/>
            </a:bodyPr>
            <a:lstStyle/>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chemeClr val="bg1">
                      <a:lumMod val="85000"/>
                    </a:schemeClr>
                  </a:solidFill>
                </a:rPr>
                <a:t>Example</a:t>
              </a:r>
            </a:p>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chemeClr val="bg1">
                      <a:lumMod val="85000"/>
                    </a:schemeClr>
                  </a:solidFill>
                </a:rPr>
                <a:t>U</a:t>
              </a:r>
              <a:r>
                <a:rPr lang="en-GB" sz="1400" dirty="0">
                  <a:solidFill>
                    <a:schemeClr val="bg1">
                      <a:lumMod val="85000"/>
                    </a:schemeClr>
                  </a:solidFill>
                </a:rPr>
                <a:t>sing user-uploaded </a:t>
              </a:r>
            </a:p>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chemeClr val="bg1">
                      <a:lumMod val="85000"/>
                    </a:schemeClr>
                  </a:solidFill>
                </a:rPr>
                <a:t>image</a:t>
              </a:r>
            </a:p>
          </p:txBody>
        </p:sp>
      </p:grpSp>
      <p:sp>
        <p:nvSpPr>
          <p:cNvPr id="6"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solidFill>
                  <a:srgbClr val="000000"/>
                </a:solidFill>
              </a:rPr>
              <a:t>Outline</a:t>
            </a:r>
          </a:p>
        </p:txBody>
      </p:sp>
      <p:sp>
        <p:nvSpPr>
          <p:cNvPr id="4" name="Slide Number Placeholder 3"/>
          <p:cNvSpPr>
            <a:spLocks noGrp="1"/>
          </p:cNvSpPr>
          <p:nvPr>
            <p:ph type="sldNum" sz="quarter" idx="12"/>
          </p:nvPr>
        </p:nvSpPr>
        <p:spPr/>
        <p:txBody>
          <a:bodyPr>
            <a:normAutofit/>
          </a:bodyPr>
          <a:lstStyle/>
          <a:p>
            <a:pPr>
              <a:defRPr/>
            </a:pPr>
            <a:fld id="{38B99BEF-3467-4DD1-8C22-2165E6A833B7}" type="slidenum">
              <a:rPr lang="en-US"/>
              <a:pPr>
                <a:defRPr/>
              </a:pPr>
              <a:t>17</a:t>
            </a:fld>
            <a:endParaRPr lang="en-US" dirty="0"/>
          </a:p>
        </p:txBody>
      </p:sp>
      <p:sp>
        <p:nvSpPr>
          <p:cNvPr id="16387" name="Content Placeholder 2"/>
          <p:cNvSpPr>
            <a:spLocks noGrp="1"/>
          </p:cNvSpPr>
          <p:nvPr>
            <p:ph sz="quarter" idx="1"/>
          </p:nvPr>
        </p:nvSpPr>
        <p:spPr/>
        <p:txBody>
          <a:bodyPr/>
          <a:lstStyle/>
          <a:p>
            <a:r>
              <a:rPr lang="en-US" dirty="0" smtClean="0"/>
              <a:t>Introduction</a:t>
            </a:r>
          </a:p>
          <a:p>
            <a:pPr lvl="1"/>
            <a:r>
              <a:rPr lang="en-US" dirty="0" smtClean="0"/>
              <a:t>Motivation</a:t>
            </a:r>
          </a:p>
          <a:p>
            <a:pPr lvl="1"/>
            <a:r>
              <a:rPr lang="en-US" dirty="0" smtClean="0"/>
              <a:t>Project Overview/History/Examples</a:t>
            </a:r>
          </a:p>
          <a:p>
            <a:r>
              <a:rPr lang="en-US" dirty="0" smtClean="0">
                <a:solidFill>
                  <a:srgbClr val="FF0000"/>
                </a:solidFill>
              </a:rPr>
              <a:t>How it works</a:t>
            </a:r>
          </a:p>
          <a:p>
            <a:pPr lvl="1"/>
            <a:r>
              <a:rPr lang="en-US" dirty="0" smtClean="0"/>
              <a:t>Linguistic analysis</a:t>
            </a:r>
          </a:p>
          <a:p>
            <a:pPr lvl="1"/>
            <a:r>
              <a:rPr lang="en-US" dirty="0" smtClean="0"/>
              <a:t>Semantic interpretation</a:t>
            </a:r>
          </a:p>
          <a:p>
            <a:pPr lvl="1"/>
            <a:r>
              <a:rPr lang="en-US" dirty="0" smtClean="0"/>
              <a:t>Depiction and graphics</a:t>
            </a:r>
          </a:p>
          <a:p>
            <a:r>
              <a:rPr lang="en-US" dirty="0" smtClean="0">
                <a:solidFill>
                  <a:srgbClr val="000000"/>
                </a:solidFill>
              </a:rPr>
              <a:t>New directions</a:t>
            </a:r>
          </a:p>
          <a:p>
            <a:pPr lvl="1"/>
            <a:r>
              <a:rPr lang="en-US" dirty="0" smtClean="0"/>
              <a:t>Lexical Semantics and </a:t>
            </a:r>
            <a:r>
              <a:rPr lang="en-US" dirty="0" err="1" smtClean="0"/>
              <a:t>FrameNet</a:t>
            </a:r>
            <a:endParaRPr lang="en-US" dirty="0" smtClean="0"/>
          </a:p>
          <a:p>
            <a:pPr lvl="1"/>
            <a:r>
              <a:rPr lang="en-US" dirty="0" smtClean="0"/>
              <a:t>Other issues (ambiguity, 3D, . . .)</a:t>
            </a:r>
          </a:p>
          <a:p>
            <a:pPr lvl="1"/>
            <a:r>
              <a:rPr lang="en-US" dirty="0" smtClean="0"/>
              <a:t>Demo</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19100" y="292100"/>
            <a:ext cx="7435850" cy="1384300"/>
          </a:xfrm>
        </p:spPr>
        <p:txBody>
          <a:bodyPr/>
          <a:lstStyle/>
          <a:p>
            <a:pPr>
              <a:lnSpc>
                <a:spcPts val="2913"/>
              </a:lnSpc>
              <a:buClr>
                <a:srgbClr val="FFFF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GB" dirty="0">
                <a:solidFill>
                  <a:srgbClr val="000000"/>
                </a:solidFill>
              </a:rPr>
              <a:t>Linguistic Analysis	</a:t>
            </a:r>
          </a:p>
        </p:txBody>
      </p:sp>
      <p:sp>
        <p:nvSpPr>
          <p:cNvPr id="50179" name="Rectangle 2"/>
          <p:cNvSpPr>
            <a:spLocks noGrp="1" noChangeArrowheads="1"/>
          </p:cNvSpPr>
          <p:nvPr>
            <p:ph type="body" idx="1"/>
          </p:nvPr>
        </p:nvSpPr>
        <p:spPr>
          <a:xfrm>
            <a:off x="415925" y="1981200"/>
            <a:ext cx="8561388" cy="4114800"/>
          </a:xfrm>
        </p:spPr>
        <p:txBody>
          <a:bodyPr/>
          <a:lstStyle/>
          <a:p>
            <a:pPr lvl="1">
              <a:lnSpc>
                <a:spcPts val="3225"/>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ea typeface="ＭＳ Ｐゴシック" pitchFamily="-65" charset="-128"/>
              </a:rPr>
              <a:t>Tag part-of-speech </a:t>
            </a: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ea typeface="ＭＳ Ｐゴシック" pitchFamily="-65" charset="-128"/>
              </a:rPr>
              <a:t>Parse </a:t>
            </a: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ea typeface="ＭＳ Ｐゴシック" pitchFamily="-65" charset="-128"/>
              </a:rPr>
              <a:t>Generate semantic</a:t>
            </a:r>
            <a:r>
              <a:rPr lang="en-GB" dirty="0" smtClean="0">
                <a:ea typeface="ＭＳ Ｐゴシック" pitchFamily="-65" charset="-128"/>
              </a:rPr>
              <a:t> representation </a:t>
            </a:r>
            <a:r>
              <a:rPr lang="en-GB" sz="2200" dirty="0" smtClean="0">
                <a:ea typeface="ＭＳ Ｐゴシック" pitchFamily="-65" charset="-128"/>
              </a:rPr>
              <a:t> </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dirty="0" smtClean="0">
                <a:ea typeface="ＭＳ Ｐゴシック" pitchFamily="-65" charset="-128"/>
              </a:rPr>
              <a:t>Dependency tree</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dirty="0" err="1" smtClean="0">
                <a:ea typeface="ＭＳ Ｐゴシック" pitchFamily="-65" charset="-128"/>
              </a:rPr>
              <a:t>WordNet</a:t>
            </a:r>
            <a:r>
              <a:rPr lang="en-GB" sz="2200" dirty="0">
                <a:ea typeface="ＭＳ Ｐゴシック" pitchFamily="-65" charset="-128"/>
              </a:rPr>
              <a:t>-like dictionary for nouns</a:t>
            </a: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ea typeface="ＭＳ Ｐゴシック" pitchFamily="-65" charset="-128"/>
              </a:rPr>
              <a:t>Anaphora resolution</a:t>
            </a:r>
          </a:p>
        </p:txBody>
      </p:sp>
      <p:pic>
        <p:nvPicPr>
          <p:cNvPr id="50180" name="Picture 3"/>
          <p:cNvPicPr>
            <a:picLocks noChangeAspect="1" noChangeArrowheads="1"/>
          </p:cNvPicPr>
          <p:nvPr/>
        </p:nvPicPr>
        <p:blipFill>
          <a:blip r:embed="rId3"/>
          <a:srcRect/>
          <a:stretch>
            <a:fillRect/>
          </a:stretch>
        </p:blipFill>
        <p:spPr bwMode="auto">
          <a:xfrm>
            <a:off x="4611687" y="827087"/>
            <a:ext cx="950913" cy="773113"/>
          </a:xfrm>
          <a:prstGeom prst="rect">
            <a:avLst/>
          </a:prstGeom>
          <a:noFill/>
          <a:ln w="9525">
            <a:noFill/>
            <a:miter lim="800000"/>
            <a:headEnd/>
            <a:tailEnd/>
          </a:ln>
        </p:spPr>
      </p:pic>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382588" y="492125"/>
            <a:ext cx="7237412" cy="879475"/>
          </a:xfrm>
        </p:spPr>
        <p:txBody>
          <a:bodyPr/>
          <a:lstStyle/>
          <a:p>
            <a:pPr>
              <a:lnSpc>
                <a:spcPts val="19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0" i="1" dirty="0" smtClean="0">
                <a:solidFill>
                  <a:srgbClr val="000000"/>
                </a:solidFill>
              </a:rPr>
              <a:t>John </a:t>
            </a:r>
            <a:r>
              <a:rPr lang="en-GB" sz="2800" b="0" i="1" dirty="0">
                <a:solidFill>
                  <a:srgbClr val="000000"/>
                </a:solidFill>
              </a:rPr>
              <a:t>said that the cat is on the table.</a:t>
            </a:r>
          </a:p>
        </p:txBody>
      </p:sp>
      <p:pic>
        <p:nvPicPr>
          <p:cNvPr id="52227" name="Picture 2"/>
          <p:cNvPicPr>
            <a:picLocks noChangeAspect="1" noChangeArrowheads="1"/>
          </p:cNvPicPr>
          <p:nvPr/>
        </p:nvPicPr>
        <p:blipFill>
          <a:blip r:embed="rId3"/>
          <a:srcRect/>
          <a:stretch>
            <a:fillRect/>
          </a:stretch>
        </p:blipFill>
        <p:spPr bwMode="auto">
          <a:xfrm>
            <a:off x="1584325" y="1682750"/>
            <a:ext cx="5207000" cy="3938588"/>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solidFill>
                  <a:srgbClr val="000000"/>
                </a:solidFill>
              </a:rPr>
              <a:t>Outline</a:t>
            </a:r>
          </a:p>
        </p:txBody>
      </p:sp>
      <p:sp>
        <p:nvSpPr>
          <p:cNvPr id="4" name="Slide Number Placeholder 3"/>
          <p:cNvSpPr>
            <a:spLocks noGrp="1"/>
          </p:cNvSpPr>
          <p:nvPr>
            <p:ph type="sldNum" sz="quarter" idx="12"/>
          </p:nvPr>
        </p:nvSpPr>
        <p:spPr/>
        <p:txBody>
          <a:bodyPr>
            <a:normAutofit/>
          </a:bodyPr>
          <a:lstStyle/>
          <a:p>
            <a:pPr>
              <a:defRPr/>
            </a:pPr>
            <a:fld id="{38B99BEF-3467-4DD1-8C22-2165E6A833B7}" type="slidenum">
              <a:rPr lang="en-US"/>
              <a:pPr>
                <a:defRPr/>
              </a:pPr>
              <a:t>2</a:t>
            </a:fld>
            <a:endParaRPr lang="en-US" dirty="0"/>
          </a:p>
        </p:txBody>
      </p:sp>
      <p:sp>
        <p:nvSpPr>
          <p:cNvPr id="16387" name="Content Placeholder 2"/>
          <p:cNvSpPr>
            <a:spLocks noGrp="1"/>
          </p:cNvSpPr>
          <p:nvPr>
            <p:ph sz="quarter" idx="1"/>
          </p:nvPr>
        </p:nvSpPr>
        <p:spPr/>
        <p:txBody>
          <a:bodyPr/>
          <a:lstStyle/>
          <a:p>
            <a:r>
              <a:rPr lang="en-US" dirty="0" smtClean="0"/>
              <a:t>Introduction</a:t>
            </a:r>
          </a:p>
          <a:p>
            <a:pPr lvl="1"/>
            <a:r>
              <a:rPr lang="en-US" dirty="0" smtClean="0"/>
              <a:t>Motivation</a:t>
            </a:r>
          </a:p>
          <a:p>
            <a:pPr lvl="1"/>
            <a:r>
              <a:rPr lang="en-US" dirty="0" smtClean="0"/>
              <a:t>Project Overview/History/Examples</a:t>
            </a:r>
          </a:p>
          <a:p>
            <a:r>
              <a:rPr lang="en-US" dirty="0" smtClean="0"/>
              <a:t>How it works</a:t>
            </a:r>
          </a:p>
          <a:p>
            <a:pPr lvl="1"/>
            <a:r>
              <a:rPr lang="en-US" dirty="0" smtClean="0"/>
              <a:t>Linguistic analysis</a:t>
            </a:r>
          </a:p>
          <a:p>
            <a:pPr lvl="1"/>
            <a:r>
              <a:rPr lang="en-US" dirty="0" smtClean="0"/>
              <a:t>Semantic interpretation</a:t>
            </a:r>
          </a:p>
          <a:p>
            <a:pPr lvl="1"/>
            <a:r>
              <a:rPr lang="en-US" dirty="0" smtClean="0"/>
              <a:t>Depiction and graphics</a:t>
            </a:r>
          </a:p>
          <a:p>
            <a:r>
              <a:rPr lang="en-US" dirty="0" smtClean="0"/>
              <a:t>New directions</a:t>
            </a:r>
          </a:p>
          <a:p>
            <a:pPr lvl="1"/>
            <a:r>
              <a:rPr lang="en-US" dirty="0" smtClean="0"/>
              <a:t>Lexical Semantics and </a:t>
            </a:r>
            <a:r>
              <a:rPr lang="en-US" dirty="0" err="1" smtClean="0"/>
              <a:t>FrameNet</a:t>
            </a:r>
            <a:endParaRPr lang="en-US" dirty="0" smtClean="0"/>
          </a:p>
          <a:p>
            <a:pPr lvl="1"/>
            <a:r>
              <a:rPr lang="en-US" dirty="0" smtClean="0"/>
              <a:t>Other issues (ambiguity, 3D content, . . .)</a:t>
            </a:r>
          </a:p>
          <a:p>
            <a:pPr lvl="1"/>
            <a:r>
              <a:rPr lang="en-US" dirty="0" smtClean="0"/>
              <a:t>Demo</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a:xfrm>
            <a:off x="279400" y="400051"/>
            <a:ext cx="8407400" cy="971550"/>
          </a:xfrm>
        </p:spPr>
        <p:txBody>
          <a:bodyPr/>
          <a:lstStyle/>
          <a:p>
            <a:pPr>
              <a:lnSpc>
                <a:spcPts val="2075"/>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Parse tree for:</a:t>
            </a:r>
            <a:r>
              <a:rPr lang="en-GB" sz="2800" i="1" dirty="0">
                <a:solidFill>
                  <a:srgbClr val="000000"/>
                </a:solidFill>
              </a:rPr>
              <a:t> </a:t>
            </a:r>
            <a:r>
              <a:rPr lang="en-GB" sz="2800" b="0" i="1" dirty="0">
                <a:solidFill>
                  <a:srgbClr val="000000"/>
                </a:solidFill>
              </a:rPr>
              <a:t>John said that the cat was on the table.</a:t>
            </a:r>
          </a:p>
        </p:txBody>
      </p:sp>
      <p:grpSp>
        <p:nvGrpSpPr>
          <p:cNvPr id="2" name="Group 2"/>
          <p:cNvGrpSpPr>
            <a:grpSpLocks/>
          </p:cNvGrpSpPr>
          <p:nvPr/>
        </p:nvGrpSpPr>
        <p:grpSpPr bwMode="auto">
          <a:xfrm>
            <a:off x="3744914" y="1800227"/>
            <a:ext cx="1833563" cy="460376"/>
            <a:chOff x="2359" y="1134"/>
            <a:chExt cx="1155" cy="290"/>
          </a:xfrm>
        </p:grpSpPr>
        <p:sp>
          <p:nvSpPr>
            <p:cNvPr id="54300" name="AutoShape 3"/>
            <p:cNvSpPr>
              <a:spLocks noChangeArrowheads="1"/>
            </p:cNvSpPr>
            <p:nvPr/>
          </p:nvSpPr>
          <p:spPr bwMode="auto">
            <a:xfrm>
              <a:off x="2359" y="1134"/>
              <a:ext cx="1155"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54301" name="AutoShape 4"/>
            <p:cNvSpPr>
              <a:spLocks noChangeArrowheads="1"/>
            </p:cNvSpPr>
            <p:nvPr/>
          </p:nvSpPr>
          <p:spPr bwMode="auto">
            <a:xfrm>
              <a:off x="2359" y="1134"/>
              <a:ext cx="823"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000000"/>
                  </a:solidFill>
                  <a:latin typeface="Trebuchet MS" pitchFamily="-65" charset="0"/>
                </a:rPr>
                <a:t>Said</a:t>
              </a:r>
              <a:r>
                <a:rPr lang="en-GB" dirty="0" smtClean="0">
                  <a:solidFill>
                    <a:srgbClr val="000000"/>
                  </a:solidFill>
                </a:rPr>
                <a:t> </a:t>
              </a:r>
              <a:r>
                <a:rPr lang="en-GB" dirty="0">
                  <a:solidFill>
                    <a:srgbClr val="000000"/>
                  </a:solidFill>
                  <a:latin typeface="Trebuchet MS" pitchFamily="-65" charset="0"/>
                </a:rPr>
                <a:t>(Verb)</a:t>
              </a:r>
            </a:p>
          </p:txBody>
        </p:sp>
      </p:grpSp>
      <p:sp>
        <p:nvSpPr>
          <p:cNvPr id="54276" name="Line 5"/>
          <p:cNvSpPr>
            <a:spLocks noChangeShapeType="1"/>
          </p:cNvSpPr>
          <p:nvPr/>
        </p:nvSpPr>
        <p:spPr bwMode="auto">
          <a:xfrm flipH="1">
            <a:off x="3468688" y="2274888"/>
            <a:ext cx="617537" cy="350837"/>
          </a:xfrm>
          <a:prstGeom prst="line">
            <a:avLst/>
          </a:prstGeom>
          <a:noFill/>
          <a:ln w="9360">
            <a:solidFill>
              <a:schemeClr val="tx1"/>
            </a:solidFill>
            <a:round/>
            <a:headEnd/>
            <a:tailEnd type="triangle" w="med" len="med"/>
          </a:ln>
        </p:spPr>
        <p:txBody>
          <a:bodyPr>
            <a:prstTxWarp prst="textNoShape">
              <a:avLst/>
            </a:prstTxWarp>
          </a:bodyPr>
          <a:lstStyle/>
          <a:p>
            <a:endParaRPr lang="en-US">
              <a:solidFill>
                <a:srgbClr val="000000"/>
              </a:solidFill>
            </a:endParaRPr>
          </a:p>
        </p:txBody>
      </p:sp>
      <p:grpSp>
        <p:nvGrpSpPr>
          <p:cNvPr id="3" name="Group 6"/>
          <p:cNvGrpSpPr>
            <a:grpSpLocks/>
          </p:cNvGrpSpPr>
          <p:nvPr/>
        </p:nvGrpSpPr>
        <p:grpSpPr bwMode="auto">
          <a:xfrm>
            <a:off x="2433639" y="2559053"/>
            <a:ext cx="1941513" cy="460376"/>
            <a:chOff x="1533" y="1612"/>
            <a:chExt cx="1223" cy="290"/>
          </a:xfrm>
        </p:grpSpPr>
        <p:sp>
          <p:nvSpPr>
            <p:cNvPr id="54298" name="AutoShape 7"/>
            <p:cNvSpPr>
              <a:spLocks noChangeArrowheads="1"/>
            </p:cNvSpPr>
            <p:nvPr/>
          </p:nvSpPr>
          <p:spPr bwMode="auto">
            <a:xfrm>
              <a:off x="1533" y="1612"/>
              <a:ext cx="1223"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54299" name="AutoShape 8"/>
            <p:cNvSpPr>
              <a:spLocks noChangeArrowheads="1"/>
            </p:cNvSpPr>
            <p:nvPr/>
          </p:nvSpPr>
          <p:spPr bwMode="auto">
            <a:xfrm>
              <a:off x="1533" y="1612"/>
              <a:ext cx="901"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latin typeface="Trebuchet MS" pitchFamily="-65" charset="0"/>
                </a:rPr>
                <a:t>John (Noun)</a:t>
              </a:r>
            </a:p>
          </p:txBody>
        </p:sp>
      </p:grpSp>
      <p:sp>
        <p:nvSpPr>
          <p:cNvPr id="54278" name="Line 9"/>
          <p:cNvSpPr>
            <a:spLocks noChangeShapeType="1"/>
          </p:cNvSpPr>
          <p:nvPr/>
        </p:nvSpPr>
        <p:spPr bwMode="auto">
          <a:xfrm>
            <a:off x="4213225" y="2255838"/>
            <a:ext cx="400050" cy="368300"/>
          </a:xfrm>
          <a:prstGeom prst="line">
            <a:avLst/>
          </a:prstGeom>
          <a:noFill/>
          <a:ln w="9360">
            <a:solidFill>
              <a:schemeClr val="tx1"/>
            </a:solidFill>
            <a:round/>
            <a:headEnd/>
            <a:tailEnd type="triangle" w="med" len="med"/>
          </a:ln>
        </p:spPr>
        <p:txBody>
          <a:bodyPr>
            <a:prstTxWarp prst="textNoShape">
              <a:avLst/>
            </a:prstTxWarp>
          </a:bodyPr>
          <a:lstStyle/>
          <a:p>
            <a:endParaRPr lang="en-US">
              <a:solidFill>
                <a:srgbClr val="000000"/>
              </a:solidFill>
            </a:endParaRPr>
          </a:p>
        </p:txBody>
      </p:sp>
      <p:grpSp>
        <p:nvGrpSpPr>
          <p:cNvPr id="4" name="Group 10"/>
          <p:cNvGrpSpPr>
            <a:grpSpLocks/>
          </p:cNvGrpSpPr>
          <p:nvPr/>
        </p:nvGrpSpPr>
        <p:grpSpPr bwMode="auto">
          <a:xfrm>
            <a:off x="4195762" y="2576510"/>
            <a:ext cx="2051049" cy="460374"/>
            <a:chOff x="2643" y="1623"/>
            <a:chExt cx="1292" cy="290"/>
          </a:xfrm>
        </p:grpSpPr>
        <p:sp>
          <p:nvSpPr>
            <p:cNvPr id="54296" name="AutoShape 11"/>
            <p:cNvSpPr>
              <a:spLocks noChangeArrowheads="1"/>
            </p:cNvSpPr>
            <p:nvPr/>
          </p:nvSpPr>
          <p:spPr bwMode="auto">
            <a:xfrm>
              <a:off x="2643" y="1623"/>
              <a:ext cx="1292"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54297" name="AutoShape 12"/>
            <p:cNvSpPr>
              <a:spLocks noChangeArrowheads="1"/>
            </p:cNvSpPr>
            <p:nvPr/>
          </p:nvSpPr>
          <p:spPr bwMode="auto">
            <a:xfrm>
              <a:off x="2643" y="1623"/>
              <a:ext cx="930"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latin typeface="Trebuchet MS" pitchFamily="-65" charset="0"/>
                </a:rPr>
                <a:t>That (Comp)</a:t>
              </a:r>
            </a:p>
          </p:txBody>
        </p:sp>
      </p:grpSp>
      <p:sp>
        <p:nvSpPr>
          <p:cNvPr id="54280" name="Line 13"/>
          <p:cNvSpPr>
            <a:spLocks noChangeShapeType="1"/>
          </p:cNvSpPr>
          <p:nvPr/>
        </p:nvSpPr>
        <p:spPr bwMode="auto">
          <a:xfrm>
            <a:off x="4614863" y="3036888"/>
            <a:ext cx="1587" cy="522287"/>
          </a:xfrm>
          <a:prstGeom prst="line">
            <a:avLst/>
          </a:prstGeom>
          <a:noFill/>
          <a:ln w="9360">
            <a:solidFill>
              <a:schemeClr val="tx1"/>
            </a:solidFill>
            <a:round/>
            <a:headEnd/>
            <a:tailEnd type="triangle" w="med" len="med"/>
          </a:ln>
        </p:spPr>
        <p:txBody>
          <a:bodyPr>
            <a:prstTxWarp prst="textNoShape">
              <a:avLst/>
            </a:prstTxWarp>
          </a:bodyPr>
          <a:lstStyle/>
          <a:p>
            <a:endParaRPr lang="en-US">
              <a:solidFill>
                <a:srgbClr val="000000"/>
              </a:solidFill>
            </a:endParaRPr>
          </a:p>
        </p:txBody>
      </p:sp>
      <p:grpSp>
        <p:nvGrpSpPr>
          <p:cNvPr id="5" name="Group 14"/>
          <p:cNvGrpSpPr>
            <a:grpSpLocks/>
          </p:cNvGrpSpPr>
          <p:nvPr/>
        </p:nvGrpSpPr>
        <p:grpSpPr bwMode="auto">
          <a:xfrm>
            <a:off x="4672014" y="4367208"/>
            <a:ext cx="1608138" cy="460374"/>
            <a:chOff x="2943" y="2751"/>
            <a:chExt cx="1013" cy="290"/>
          </a:xfrm>
        </p:grpSpPr>
        <p:sp>
          <p:nvSpPr>
            <p:cNvPr id="54294" name="AutoShape 15"/>
            <p:cNvSpPr>
              <a:spLocks noChangeArrowheads="1"/>
            </p:cNvSpPr>
            <p:nvPr/>
          </p:nvSpPr>
          <p:spPr bwMode="auto">
            <a:xfrm>
              <a:off x="2943" y="2751"/>
              <a:ext cx="1013"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54295" name="AutoShape 16"/>
            <p:cNvSpPr>
              <a:spLocks noChangeArrowheads="1"/>
            </p:cNvSpPr>
            <p:nvPr/>
          </p:nvSpPr>
          <p:spPr bwMode="auto">
            <a:xfrm>
              <a:off x="2943" y="2751"/>
              <a:ext cx="734"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rebuchet MS" pitchFamily="-65" charset="0"/>
                </a:rPr>
                <a:t>On (Prep)</a:t>
              </a:r>
            </a:p>
          </p:txBody>
        </p:sp>
      </p:grpSp>
      <p:sp>
        <p:nvSpPr>
          <p:cNvPr id="54282" name="Line 17"/>
          <p:cNvSpPr>
            <a:spLocks noChangeShapeType="1"/>
          </p:cNvSpPr>
          <p:nvPr/>
        </p:nvSpPr>
        <p:spPr bwMode="auto">
          <a:xfrm flipH="1">
            <a:off x="3694113" y="3973513"/>
            <a:ext cx="752475" cy="482600"/>
          </a:xfrm>
          <a:prstGeom prst="line">
            <a:avLst/>
          </a:prstGeom>
          <a:noFill/>
          <a:ln w="9360">
            <a:solidFill>
              <a:schemeClr val="tx1"/>
            </a:solidFill>
            <a:round/>
            <a:headEnd/>
            <a:tailEnd type="triangle" w="med" len="med"/>
          </a:ln>
        </p:spPr>
        <p:txBody>
          <a:bodyPr>
            <a:prstTxWarp prst="textNoShape">
              <a:avLst/>
            </a:prstTxWarp>
          </a:bodyPr>
          <a:lstStyle/>
          <a:p>
            <a:endParaRPr lang="en-US">
              <a:solidFill>
                <a:srgbClr val="000000"/>
              </a:solidFill>
            </a:endParaRPr>
          </a:p>
        </p:txBody>
      </p:sp>
      <p:grpSp>
        <p:nvGrpSpPr>
          <p:cNvPr id="6" name="Group 18"/>
          <p:cNvGrpSpPr>
            <a:grpSpLocks/>
          </p:cNvGrpSpPr>
          <p:nvPr/>
        </p:nvGrpSpPr>
        <p:grpSpPr bwMode="auto">
          <a:xfrm>
            <a:off x="2936876" y="4392608"/>
            <a:ext cx="1801813" cy="460374"/>
            <a:chOff x="1850" y="2767"/>
            <a:chExt cx="1135" cy="290"/>
          </a:xfrm>
        </p:grpSpPr>
        <p:sp>
          <p:nvSpPr>
            <p:cNvPr id="54292" name="AutoShape 19"/>
            <p:cNvSpPr>
              <a:spLocks noChangeArrowheads="1"/>
            </p:cNvSpPr>
            <p:nvPr/>
          </p:nvSpPr>
          <p:spPr bwMode="auto">
            <a:xfrm>
              <a:off x="1850" y="2767"/>
              <a:ext cx="1135"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54293" name="AutoShape 20"/>
            <p:cNvSpPr>
              <a:spLocks noChangeArrowheads="1"/>
            </p:cNvSpPr>
            <p:nvPr/>
          </p:nvSpPr>
          <p:spPr bwMode="auto">
            <a:xfrm>
              <a:off x="1850" y="2767"/>
              <a:ext cx="816"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rebuchet MS" pitchFamily="-65" charset="0"/>
                </a:rPr>
                <a:t>Cat (Noun)</a:t>
              </a:r>
            </a:p>
          </p:txBody>
        </p:sp>
      </p:grpSp>
      <p:grpSp>
        <p:nvGrpSpPr>
          <p:cNvPr id="7" name="Group 21"/>
          <p:cNvGrpSpPr>
            <a:grpSpLocks/>
          </p:cNvGrpSpPr>
          <p:nvPr/>
        </p:nvGrpSpPr>
        <p:grpSpPr bwMode="auto">
          <a:xfrm>
            <a:off x="4633914" y="5245106"/>
            <a:ext cx="2112963" cy="460376"/>
            <a:chOff x="2919" y="3304"/>
            <a:chExt cx="1331" cy="290"/>
          </a:xfrm>
        </p:grpSpPr>
        <p:sp>
          <p:nvSpPr>
            <p:cNvPr id="54290" name="AutoShape 22"/>
            <p:cNvSpPr>
              <a:spLocks noChangeArrowheads="1"/>
            </p:cNvSpPr>
            <p:nvPr/>
          </p:nvSpPr>
          <p:spPr bwMode="auto">
            <a:xfrm>
              <a:off x="2919" y="3304"/>
              <a:ext cx="1331"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54291" name="AutoShape 23"/>
            <p:cNvSpPr>
              <a:spLocks noChangeArrowheads="1"/>
            </p:cNvSpPr>
            <p:nvPr/>
          </p:nvSpPr>
          <p:spPr bwMode="auto">
            <a:xfrm>
              <a:off x="2919" y="3304"/>
              <a:ext cx="941"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rebuchet MS" pitchFamily="-65" charset="0"/>
                </a:rPr>
                <a:t>Table (Noun)</a:t>
              </a:r>
            </a:p>
          </p:txBody>
        </p:sp>
      </p:grpSp>
      <p:sp>
        <p:nvSpPr>
          <p:cNvPr id="54285" name="Line 24"/>
          <p:cNvSpPr>
            <a:spLocks noChangeShapeType="1"/>
          </p:cNvSpPr>
          <p:nvPr/>
        </p:nvSpPr>
        <p:spPr bwMode="auto">
          <a:xfrm>
            <a:off x="5038725" y="4789488"/>
            <a:ext cx="15875" cy="519112"/>
          </a:xfrm>
          <a:prstGeom prst="line">
            <a:avLst/>
          </a:prstGeom>
          <a:noFill/>
          <a:ln w="9360">
            <a:solidFill>
              <a:schemeClr val="tx1"/>
            </a:solidFill>
            <a:round/>
            <a:headEnd/>
            <a:tailEnd type="triangle" w="med" len="med"/>
          </a:ln>
        </p:spPr>
        <p:txBody>
          <a:bodyPr>
            <a:prstTxWarp prst="textNoShape">
              <a:avLst/>
            </a:prstTxWarp>
          </a:bodyPr>
          <a:lstStyle/>
          <a:p>
            <a:endParaRPr lang="en-US">
              <a:solidFill>
                <a:srgbClr val="000000"/>
              </a:solidFill>
            </a:endParaRPr>
          </a:p>
        </p:txBody>
      </p:sp>
      <p:grpSp>
        <p:nvGrpSpPr>
          <p:cNvPr id="8" name="Group 25"/>
          <p:cNvGrpSpPr>
            <a:grpSpLocks/>
          </p:cNvGrpSpPr>
          <p:nvPr/>
        </p:nvGrpSpPr>
        <p:grpSpPr bwMode="auto">
          <a:xfrm>
            <a:off x="4254501" y="3481384"/>
            <a:ext cx="1841501" cy="460374"/>
            <a:chOff x="2680" y="2193"/>
            <a:chExt cx="1160" cy="290"/>
          </a:xfrm>
        </p:grpSpPr>
        <p:sp>
          <p:nvSpPr>
            <p:cNvPr id="54288" name="AutoShape 26"/>
            <p:cNvSpPr>
              <a:spLocks noChangeArrowheads="1"/>
            </p:cNvSpPr>
            <p:nvPr/>
          </p:nvSpPr>
          <p:spPr bwMode="auto">
            <a:xfrm>
              <a:off x="2680" y="2193"/>
              <a:ext cx="1160"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54289" name="AutoShape 27"/>
            <p:cNvSpPr>
              <a:spLocks noChangeArrowheads="1"/>
            </p:cNvSpPr>
            <p:nvPr/>
          </p:nvSpPr>
          <p:spPr bwMode="auto">
            <a:xfrm>
              <a:off x="2680" y="2193"/>
              <a:ext cx="809"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rebuchet MS" pitchFamily="-65" charset="0"/>
                </a:rPr>
                <a:t>Was (Verb)</a:t>
              </a:r>
            </a:p>
          </p:txBody>
        </p:sp>
      </p:grpSp>
      <p:sp>
        <p:nvSpPr>
          <p:cNvPr id="54287" name="Line 28"/>
          <p:cNvSpPr>
            <a:spLocks noChangeShapeType="1"/>
          </p:cNvSpPr>
          <p:nvPr/>
        </p:nvSpPr>
        <p:spPr bwMode="auto">
          <a:xfrm>
            <a:off x="4598988" y="3937000"/>
            <a:ext cx="368300" cy="503238"/>
          </a:xfrm>
          <a:prstGeom prst="line">
            <a:avLst/>
          </a:prstGeom>
          <a:noFill/>
          <a:ln w="9360">
            <a:solidFill>
              <a:schemeClr val="tx1"/>
            </a:solidFill>
            <a:round/>
            <a:headEnd/>
            <a:tailEnd type="triangle" w="med" len="med"/>
          </a:ln>
        </p:spPr>
        <p:txBody>
          <a:bodyPr>
            <a:prstTxWarp prst="textNoShape">
              <a:avLst/>
            </a:prstTxWarp>
          </a:bodyPr>
          <a:lstStyle/>
          <a:p>
            <a:endParaRPr lang="en-US">
              <a:solidFill>
                <a:srgbClr val="000000"/>
              </a:solidFill>
            </a:endParaRPr>
          </a:p>
        </p:txBody>
      </p:sp>
      <p:sp>
        <p:nvSpPr>
          <p:cNvPr id="30"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a:xfrm>
            <a:off x="419100" y="295275"/>
            <a:ext cx="7435850" cy="992188"/>
          </a:xfrm>
        </p:spPr>
        <p:txBody>
          <a:bodyPr/>
          <a:lstStyle/>
          <a:p>
            <a:pPr>
              <a:lnSpc>
                <a:spcPts val="2388"/>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Nouns: Hierarchical Dictionary</a:t>
            </a:r>
          </a:p>
        </p:txBody>
      </p:sp>
      <p:grpSp>
        <p:nvGrpSpPr>
          <p:cNvPr id="2" name="Group 2"/>
          <p:cNvGrpSpPr>
            <a:grpSpLocks/>
          </p:cNvGrpSpPr>
          <p:nvPr/>
        </p:nvGrpSpPr>
        <p:grpSpPr bwMode="auto">
          <a:xfrm>
            <a:off x="2682876" y="2220911"/>
            <a:ext cx="1927226" cy="460374"/>
            <a:chOff x="1690" y="1399"/>
            <a:chExt cx="1214" cy="290"/>
          </a:xfrm>
        </p:grpSpPr>
        <p:sp>
          <p:nvSpPr>
            <p:cNvPr id="56364" name="AutoShape 3"/>
            <p:cNvSpPr>
              <a:spLocks noChangeArrowheads="1"/>
            </p:cNvSpPr>
            <p:nvPr/>
          </p:nvSpPr>
          <p:spPr bwMode="auto">
            <a:xfrm>
              <a:off x="1690" y="1399"/>
              <a:ext cx="1214"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56365" name="AutoShape 4"/>
            <p:cNvSpPr>
              <a:spLocks noChangeArrowheads="1"/>
            </p:cNvSpPr>
            <p:nvPr/>
          </p:nvSpPr>
          <p:spPr bwMode="auto">
            <a:xfrm>
              <a:off x="1690" y="1399"/>
              <a:ext cx="869"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rebuchet MS" pitchFamily="-65" charset="0"/>
                </a:rPr>
                <a:t>Living thing</a:t>
              </a:r>
            </a:p>
          </p:txBody>
        </p:sp>
      </p:grpSp>
      <p:grpSp>
        <p:nvGrpSpPr>
          <p:cNvPr id="3" name="Group 5"/>
          <p:cNvGrpSpPr>
            <a:grpSpLocks/>
          </p:cNvGrpSpPr>
          <p:nvPr/>
        </p:nvGrpSpPr>
        <p:grpSpPr bwMode="auto">
          <a:xfrm>
            <a:off x="1360487" y="3322634"/>
            <a:ext cx="1212849" cy="460374"/>
            <a:chOff x="857" y="2093"/>
            <a:chExt cx="764" cy="290"/>
          </a:xfrm>
        </p:grpSpPr>
        <p:sp>
          <p:nvSpPr>
            <p:cNvPr id="56362" name="AutoShape 6"/>
            <p:cNvSpPr>
              <a:spLocks noChangeArrowheads="1"/>
            </p:cNvSpPr>
            <p:nvPr/>
          </p:nvSpPr>
          <p:spPr bwMode="auto">
            <a:xfrm>
              <a:off x="857" y="2093"/>
              <a:ext cx="764"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56363" name="AutoShape 7"/>
            <p:cNvSpPr>
              <a:spLocks noChangeArrowheads="1"/>
            </p:cNvSpPr>
            <p:nvPr/>
          </p:nvSpPr>
          <p:spPr bwMode="auto">
            <a:xfrm>
              <a:off x="857" y="2093"/>
              <a:ext cx="561"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latin typeface="Trebuchet MS" pitchFamily="-65" charset="0"/>
                </a:rPr>
                <a:t>Animal</a:t>
              </a:r>
            </a:p>
          </p:txBody>
        </p:sp>
      </p:grpSp>
      <p:grpSp>
        <p:nvGrpSpPr>
          <p:cNvPr id="4" name="Group 8"/>
          <p:cNvGrpSpPr>
            <a:grpSpLocks/>
          </p:cNvGrpSpPr>
          <p:nvPr/>
        </p:nvGrpSpPr>
        <p:grpSpPr bwMode="auto">
          <a:xfrm>
            <a:off x="5557841" y="3322634"/>
            <a:ext cx="931863" cy="460374"/>
            <a:chOff x="3501" y="2093"/>
            <a:chExt cx="587" cy="290"/>
          </a:xfrm>
        </p:grpSpPr>
        <p:sp>
          <p:nvSpPr>
            <p:cNvPr id="56360" name="AutoShape 9"/>
            <p:cNvSpPr>
              <a:spLocks noChangeArrowheads="1"/>
            </p:cNvSpPr>
            <p:nvPr/>
          </p:nvSpPr>
          <p:spPr bwMode="auto">
            <a:xfrm>
              <a:off x="3501" y="2093"/>
              <a:ext cx="587"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56361" name="AutoShape 10"/>
            <p:cNvSpPr>
              <a:spLocks noChangeArrowheads="1"/>
            </p:cNvSpPr>
            <p:nvPr/>
          </p:nvSpPr>
          <p:spPr bwMode="auto">
            <a:xfrm>
              <a:off x="3501" y="2093"/>
              <a:ext cx="454"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rebuchet MS" pitchFamily="-65" charset="0"/>
                </a:rPr>
                <a:t>Plant</a:t>
              </a:r>
            </a:p>
          </p:txBody>
        </p:sp>
      </p:grpSp>
      <p:sp>
        <p:nvSpPr>
          <p:cNvPr id="56326" name="Line 11"/>
          <p:cNvSpPr>
            <a:spLocks noChangeShapeType="1"/>
          </p:cNvSpPr>
          <p:nvPr/>
        </p:nvSpPr>
        <p:spPr bwMode="auto">
          <a:xfrm flipH="1">
            <a:off x="973138" y="3781425"/>
            <a:ext cx="750887" cy="390525"/>
          </a:xfrm>
          <a:prstGeom prst="line">
            <a:avLst/>
          </a:prstGeom>
          <a:noFill/>
          <a:ln w="9360">
            <a:solidFill>
              <a:schemeClr val="tx1"/>
            </a:solidFill>
            <a:round/>
            <a:headEnd/>
            <a:tailEnd type="triangle" w="med" len="med"/>
          </a:ln>
        </p:spPr>
        <p:txBody>
          <a:bodyPr>
            <a:prstTxWarp prst="textNoShape">
              <a:avLst/>
            </a:prstTxWarp>
          </a:bodyPr>
          <a:lstStyle/>
          <a:p>
            <a:endParaRPr lang="en-US">
              <a:solidFill>
                <a:srgbClr val="000000"/>
              </a:solidFill>
            </a:endParaRPr>
          </a:p>
        </p:txBody>
      </p:sp>
      <p:grpSp>
        <p:nvGrpSpPr>
          <p:cNvPr id="5" name="Group 12"/>
          <p:cNvGrpSpPr>
            <a:grpSpLocks/>
          </p:cNvGrpSpPr>
          <p:nvPr/>
        </p:nvGrpSpPr>
        <p:grpSpPr bwMode="auto">
          <a:xfrm>
            <a:off x="671513" y="4219580"/>
            <a:ext cx="690563" cy="460376"/>
            <a:chOff x="423" y="2658"/>
            <a:chExt cx="435" cy="290"/>
          </a:xfrm>
        </p:grpSpPr>
        <p:sp>
          <p:nvSpPr>
            <p:cNvPr id="56358" name="AutoShape 13"/>
            <p:cNvSpPr>
              <a:spLocks noChangeArrowheads="1"/>
            </p:cNvSpPr>
            <p:nvPr/>
          </p:nvSpPr>
          <p:spPr bwMode="auto">
            <a:xfrm>
              <a:off x="423" y="2658"/>
              <a:ext cx="435"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56359" name="AutoShape 14"/>
            <p:cNvSpPr>
              <a:spLocks noChangeArrowheads="1"/>
            </p:cNvSpPr>
            <p:nvPr/>
          </p:nvSpPr>
          <p:spPr bwMode="auto">
            <a:xfrm>
              <a:off x="423" y="2658"/>
              <a:ext cx="336"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rebuchet MS" pitchFamily="-65" charset="0"/>
                </a:rPr>
                <a:t>Cat</a:t>
              </a:r>
            </a:p>
          </p:txBody>
        </p:sp>
      </p:grpSp>
      <p:grpSp>
        <p:nvGrpSpPr>
          <p:cNvPr id="6" name="Group 15"/>
          <p:cNvGrpSpPr>
            <a:grpSpLocks/>
          </p:cNvGrpSpPr>
          <p:nvPr/>
        </p:nvGrpSpPr>
        <p:grpSpPr bwMode="auto">
          <a:xfrm>
            <a:off x="2465390" y="4249733"/>
            <a:ext cx="782638" cy="460374"/>
            <a:chOff x="1553" y="2677"/>
            <a:chExt cx="493" cy="290"/>
          </a:xfrm>
        </p:grpSpPr>
        <p:sp>
          <p:nvSpPr>
            <p:cNvPr id="56356" name="AutoShape 16"/>
            <p:cNvSpPr>
              <a:spLocks noChangeArrowheads="1"/>
            </p:cNvSpPr>
            <p:nvPr/>
          </p:nvSpPr>
          <p:spPr bwMode="auto">
            <a:xfrm>
              <a:off x="1553" y="2677"/>
              <a:ext cx="493"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56357" name="AutoShape 17"/>
            <p:cNvSpPr>
              <a:spLocks noChangeArrowheads="1"/>
            </p:cNvSpPr>
            <p:nvPr/>
          </p:nvSpPr>
          <p:spPr bwMode="auto">
            <a:xfrm>
              <a:off x="1553" y="2677"/>
              <a:ext cx="357"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rebuchet MS" pitchFamily="-65" charset="0"/>
                </a:rPr>
                <a:t>Dog</a:t>
              </a:r>
            </a:p>
          </p:txBody>
        </p:sp>
      </p:grpSp>
      <p:sp>
        <p:nvSpPr>
          <p:cNvPr id="56329" name="Line 18"/>
          <p:cNvSpPr>
            <a:spLocks noChangeShapeType="1"/>
          </p:cNvSpPr>
          <p:nvPr/>
        </p:nvSpPr>
        <p:spPr bwMode="auto">
          <a:xfrm>
            <a:off x="1905000" y="3781425"/>
            <a:ext cx="827088" cy="388938"/>
          </a:xfrm>
          <a:prstGeom prst="line">
            <a:avLst/>
          </a:prstGeom>
          <a:noFill/>
          <a:ln w="9360">
            <a:solidFill>
              <a:schemeClr val="tx1"/>
            </a:solidFill>
            <a:round/>
            <a:headEnd/>
            <a:tailEnd type="triangle" w="med" len="med"/>
          </a:ln>
        </p:spPr>
        <p:txBody>
          <a:bodyPr>
            <a:prstTxWarp prst="textNoShape">
              <a:avLst/>
            </a:prstTxWarp>
          </a:bodyPr>
          <a:lstStyle/>
          <a:p>
            <a:endParaRPr lang="en-US">
              <a:solidFill>
                <a:srgbClr val="000000"/>
              </a:solidFill>
            </a:endParaRPr>
          </a:p>
        </p:txBody>
      </p:sp>
      <p:cxnSp>
        <p:nvCxnSpPr>
          <p:cNvPr id="56330" name="AutoShape 19"/>
          <p:cNvCxnSpPr>
            <a:cxnSpLocks noChangeShapeType="1"/>
          </p:cNvCxnSpPr>
          <p:nvPr/>
        </p:nvCxnSpPr>
        <p:spPr bwMode="auto">
          <a:xfrm>
            <a:off x="3606800" y="2795588"/>
            <a:ext cx="2481263" cy="514350"/>
          </a:xfrm>
          <a:prstGeom prst="straightConnector1">
            <a:avLst/>
          </a:prstGeom>
          <a:noFill/>
          <a:ln w="9360">
            <a:solidFill>
              <a:schemeClr val="tx1"/>
            </a:solidFill>
            <a:round/>
            <a:headEnd/>
            <a:tailEnd type="triangle" w="med" len="med"/>
          </a:ln>
        </p:spPr>
      </p:cxnSp>
      <p:sp>
        <p:nvSpPr>
          <p:cNvPr id="56331" name="Line 20"/>
          <p:cNvSpPr>
            <a:spLocks noChangeShapeType="1"/>
          </p:cNvSpPr>
          <p:nvPr/>
        </p:nvSpPr>
        <p:spPr bwMode="auto">
          <a:xfrm flipH="1">
            <a:off x="1882775" y="2778125"/>
            <a:ext cx="1544638" cy="500063"/>
          </a:xfrm>
          <a:prstGeom prst="line">
            <a:avLst/>
          </a:prstGeom>
          <a:noFill/>
          <a:ln w="9360">
            <a:solidFill>
              <a:schemeClr val="tx1"/>
            </a:solidFill>
            <a:round/>
            <a:headEnd/>
            <a:tailEnd type="triangle" w="med" len="med"/>
          </a:ln>
        </p:spPr>
        <p:txBody>
          <a:bodyPr>
            <a:prstTxWarp prst="textNoShape">
              <a:avLst/>
            </a:prstTxWarp>
          </a:bodyPr>
          <a:lstStyle/>
          <a:p>
            <a:endParaRPr lang="en-US">
              <a:solidFill>
                <a:srgbClr val="000000"/>
              </a:solidFill>
            </a:endParaRPr>
          </a:p>
        </p:txBody>
      </p:sp>
      <p:grpSp>
        <p:nvGrpSpPr>
          <p:cNvPr id="7" name="Group 21"/>
          <p:cNvGrpSpPr>
            <a:grpSpLocks/>
          </p:cNvGrpSpPr>
          <p:nvPr/>
        </p:nvGrpSpPr>
        <p:grpSpPr bwMode="auto">
          <a:xfrm>
            <a:off x="685800" y="4692657"/>
            <a:ext cx="1311276" cy="338138"/>
            <a:chOff x="432" y="2956"/>
            <a:chExt cx="826" cy="213"/>
          </a:xfrm>
        </p:grpSpPr>
        <p:sp>
          <p:nvSpPr>
            <p:cNvPr id="56354" name="AutoShape 22"/>
            <p:cNvSpPr>
              <a:spLocks noChangeArrowheads="1"/>
            </p:cNvSpPr>
            <p:nvPr/>
          </p:nvSpPr>
          <p:spPr bwMode="auto">
            <a:xfrm>
              <a:off x="432" y="2956"/>
              <a:ext cx="826" cy="213"/>
            </a:xfrm>
            <a:prstGeom prst="roundRect">
              <a:avLst>
                <a:gd name="adj" fmla="val 468"/>
              </a:avLst>
            </a:prstGeom>
            <a:noFill/>
            <a:ln w="9525">
              <a:noFill/>
              <a:round/>
              <a:headEnd/>
              <a:tailEnd/>
            </a:ln>
          </p:spPr>
          <p:txBody>
            <a:bodyPr wrap="none" anchor="ctr">
              <a:prstTxWarp prst="textNoShape">
                <a:avLst/>
              </a:prstTxWarp>
            </a:bodyPr>
            <a:lstStyle/>
            <a:p>
              <a:endParaRPr lang="en-US">
                <a:solidFill>
                  <a:srgbClr val="3366FF"/>
                </a:solidFill>
              </a:endParaRPr>
            </a:p>
          </p:txBody>
        </p:sp>
        <p:sp>
          <p:nvSpPr>
            <p:cNvPr id="56355" name="AutoShape 23"/>
            <p:cNvSpPr>
              <a:spLocks noChangeArrowheads="1"/>
            </p:cNvSpPr>
            <p:nvPr/>
          </p:nvSpPr>
          <p:spPr bwMode="auto">
            <a:xfrm>
              <a:off x="432" y="2956"/>
              <a:ext cx="752" cy="193"/>
            </a:xfrm>
            <a:prstGeom prst="roundRect">
              <a:avLst>
                <a:gd name="adj" fmla="val 468"/>
              </a:avLst>
            </a:prstGeom>
            <a:noFill/>
            <a:ln w="9525">
              <a:noFill/>
              <a:round/>
              <a:headEnd/>
              <a:tailEnd/>
            </a:ln>
          </p:spPr>
          <p:txBody>
            <a:bodyPr wrap="none" lIns="90000" tIns="46800" rIns="90000" bIns="46800">
              <a:prstTxWarp prst="textNoShape">
                <a:avLst/>
              </a:prstTxWarp>
              <a:spAutoFit/>
            </a:bodyPr>
            <a:lstStyle/>
            <a:p>
              <a:pPr>
                <a:lnSpc>
                  <a:spcPts val="1600"/>
                </a:lnSpc>
                <a:buClr>
                  <a:srgbClr val="FFFF00"/>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3366FF"/>
                  </a:solidFill>
                  <a:latin typeface="Trebuchet MS" pitchFamily="-65" charset="0"/>
                </a:rPr>
                <a:t>cat-vp2842</a:t>
              </a:r>
            </a:p>
          </p:txBody>
        </p:sp>
      </p:grpSp>
      <p:grpSp>
        <p:nvGrpSpPr>
          <p:cNvPr id="8" name="Group 24"/>
          <p:cNvGrpSpPr>
            <a:grpSpLocks/>
          </p:cNvGrpSpPr>
          <p:nvPr/>
        </p:nvGrpSpPr>
        <p:grpSpPr bwMode="auto">
          <a:xfrm>
            <a:off x="685800" y="5029207"/>
            <a:ext cx="1311276" cy="338138"/>
            <a:chOff x="432" y="3168"/>
            <a:chExt cx="826" cy="213"/>
          </a:xfrm>
        </p:grpSpPr>
        <p:sp>
          <p:nvSpPr>
            <p:cNvPr id="56352" name="AutoShape 25"/>
            <p:cNvSpPr>
              <a:spLocks noChangeArrowheads="1"/>
            </p:cNvSpPr>
            <p:nvPr/>
          </p:nvSpPr>
          <p:spPr bwMode="auto">
            <a:xfrm>
              <a:off x="432" y="3168"/>
              <a:ext cx="826" cy="213"/>
            </a:xfrm>
            <a:prstGeom prst="roundRect">
              <a:avLst>
                <a:gd name="adj" fmla="val 468"/>
              </a:avLst>
            </a:prstGeom>
            <a:noFill/>
            <a:ln w="9525">
              <a:noFill/>
              <a:round/>
              <a:headEnd/>
              <a:tailEnd/>
            </a:ln>
          </p:spPr>
          <p:txBody>
            <a:bodyPr wrap="none" anchor="ctr">
              <a:prstTxWarp prst="textNoShape">
                <a:avLst/>
              </a:prstTxWarp>
            </a:bodyPr>
            <a:lstStyle/>
            <a:p>
              <a:endParaRPr lang="en-US">
                <a:solidFill>
                  <a:srgbClr val="3366FF"/>
                </a:solidFill>
              </a:endParaRPr>
            </a:p>
          </p:txBody>
        </p:sp>
        <p:sp>
          <p:nvSpPr>
            <p:cNvPr id="56353" name="AutoShape 26"/>
            <p:cNvSpPr>
              <a:spLocks noChangeArrowheads="1"/>
            </p:cNvSpPr>
            <p:nvPr/>
          </p:nvSpPr>
          <p:spPr bwMode="auto">
            <a:xfrm>
              <a:off x="432" y="3168"/>
              <a:ext cx="752" cy="193"/>
            </a:xfrm>
            <a:prstGeom prst="roundRect">
              <a:avLst>
                <a:gd name="adj" fmla="val 468"/>
              </a:avLst>
            </a:prstGeom>
            <a:noFill/>
            <a:ln w="9525">
              <a:noFill/>
              <a:round/>
              <a:headEnd/>
              <a:tailEnd/>
            </a:ln>
          </p:spPr>
          <p:txBody>
            <a:bodyPr wrap="none" lIns="90000" tIns="46800" rIns="90000" bIns="46800">
              <a:prstTxWarp prst="textNoShape">
                <a:avLst/>
              </a:prstTxWarp>
              <a:spAutoFit/>
            </a:bodyPr>
            <a:lstStyle/>
            <a:p>
              <a:pPr>
                <a:lnSpc>
                  <a:spcPts val="1600"/>
                </a:lnSpc>
                <a:buClr>
                  <a:srgbClr val="FFFF00"/>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3366FF"/>
                  </a:solidFill>
                  <a:latin typeface="Trebuchet MS" pitchFamily="-65" charset="0"/>
                </a:rPr>
                <a:t>cat-vp2843</a:t>
              </a:r>
            </a:p>
          </p:txBody>
        </p:sp>
      </p:grpSp>
      <p:grpSp>
        <p:nvGrpSpPr>
          <p:cNvPr id="9" name="Group 27"/>
          <p:cNvGrpSpPr>
            <a:grpSpLocks/>
          </p:cNvGrpSpPr>
          <p:nvPr/>
        </p:nvGrpSpPr>
        <p:grpSpPr bwMode="auto">
          <a:xfrm>
            <a:off x="2514601" y="4692657"/>
            <a:ext cx="1503363" cy="338138"/>
            <a:chOff x="1584" y="2956"/>
            <a:chExt cx="947" cy="213"/>
          </a:xfrm>
        </p:grpSpPr>
        <p:sp>
          <p:nvSpPr>
            <p:cNvPr id="56350" name="AutoShape 28"/>
            <p:cNvSpPr>
              <a:spLocks noChangeArrowheads="1"/>
            </p:cNvSpPr>
            <p:nvPr/>
          </p:nvSpPr>
          <p:spPr bwMode="auto">
            <a:xfrm>
              <a:off x="1584" y="2956"/>
              <a:ext cx="947" cy="213"/>
            </a:xfrm>
            <a:prstGeom prst="roundRect">
              <a:avLst>
                <a:gd name="adj" fmla="val 468"/>
              </a:avLst>
            </a:prstGeom>
            <a:noFill/>
            <a:ln w="9525">
              <a:noFill/>
              <a:round/>
              <a:headEnd/>
              <a:tailEnd/>
            </a:ln>
          </p:spPr>
          <p:txBody>
            <a:bodyPr wrap="none" anchor="ctr">
              <a:prstTxWarp prst="textNoShape">
                <a:avLst/>
              </a:prstTxWarp>
            </a:bodyPr>
            <a:lstStyle/>
            <a:p>
              <a:endParaRPr lang="en-US">
                <a:solidFill>
                  <a:srgbClr val="3366FF"/>
                </a:solidFill>
              </a:endParaRPr>
            </a:p>
          </p:txBody>
        </p:sp>
        <p:sp>
          <p:nvSpPr>
            <p:cNvPr id="56351" name="AutoShape 29"/>
            <p:cNvSpPr>
              <a:spLocks noChangeArrowheads="1"/>
            </p:cNvSpPr>
            <p:nvPr/>
          </p:nvSpPr>
          <p:spPr bwMode="auto">
            <a:xfrm>
              <a:off x="1584" y="2956"/>
              <a:ext cx="842" cy="193"/>
            </a:xfrm>
            <a:prstGeom prst="roundRect">
              <a:avLst>
                <a:gd name="adj" fmla="val 468"/>
              </a:avLst>
            </a:prstGeom>
            <a:noFill/>
            <a:ln w="9525">
              <a:noFill/>
              <a:round/>
              <a:headEnd/>
              <a:tailEnd/>
            </a:ln>
          </p:spPr>
          <p:txBody>
            <a:bodyPr wrap="none" lIns="90000" tIns="46800" rIns="90000" bIns="46800">
              <a:prstTxWarp prst="textNoShape">
                <a:avLst/>
              </a:prstTxWarp>
              <a:spAutoFit/>
            </a:bodyPr>
            <a:lstStyle/>
            <a:p>
              <a:pPr>
                <a:lnSpc>
                  <a:spcPts val="1600"/>
                </a:lnSpc>
                <a:buClr>
                  <a:srgbClr val="FFFF00"/>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3366FF"/>
                  </a:solidFill>
                  <a:latin typeface="Trebuchet MS" pitchFamily="-65" charset="0"/>
                </a:rPr>
                <a:t>dog-vp23283</a:t>
              </a:r>
            </a:p>
          </p:txBody>
        </p:sp>
      </p:grpSp>
      <p:grpSp>
        <p:nvGrpSpPr>
          <p:cNvPr id="10" name="Group 30"/>
          <p:cNvGrpSpPr>
            <a:grpSpLocks/>
          </p:cNvGrpSpPr>
          <p:nvPr/>
        </p:nvGrpSpPr>
        <p:grpSpPr bwMode="auto">
          <a:xfrm>
            <a:off x="2514601" y="5029207"/>
            <a:ext cx="2339976" cy="338138"/>
            <a:chOff x="1584" y="3168"/>
            <a:chExt cx="1474" cy="213"/>
          </a:xfrm>
        </p:grpSpPr>
        <p:sp>
          <p:nvSpPr>
            <p:cNvPr id="56348" name="AutoShape 31"/>
            <p:cNvSpPr>
              <a:spLocks noChangeArrowheads="1"/>
            </p:cNvSpPr>
            <p:nvPr/>
          </p:nvSpPr>
          <p:spPr bwMode="auto">
            <a:xfrm>
              <a:off x="1584" y="3168"/>
              <a:ext cx="1474" cy="213"/>
            </a:xfrm>
            <a:prstGeom prst="roundRect">
              <a:avLst>
                <a:gd name="adj" fmla="val 468"/>
              </a:avLst>
            </a:prstGeom>
            <a:noFill/>
            <a:ln w="9525">
              <a:noFill/>
              <a:round/>
              <a:headEnd/>
              <a:tailEnd/>
            </a:ln>
          </p:spPr>
          <p:txBody>
            <a:bodyPr wrap="none" anchor="ctr">
              <a:prstTxWarp prst="textNoShape">
                <a:avLst/>
              </a:prstTxWarp>
            </a:bodyPr>
            <a:lstStyle/>
            <a:p>
              <a:endParaRPr lang="en-US">
                <a:solidFill>
                  <a:srgbClr val="3366FF"/>
                </a:solidFill>
              </a:endParaRPr>
            </a:p>
          </p:txBody>
        </p:sp>
        <p:sp>
          <p:nvSpPr>
            <p:cNvPr id="56349" name="AutoShape 32"/>
            <p:cNvSpPr>
              <a:spLocks noChangeArrowheads="1"/>
            </p:cNvSpPr>
            <p:nvPr/>
          </p:nvSpPr>
          <p:spPr bwMode="auto">
            <a:xfrm>
              <a:off x="1584" y="3168"/>
              <a:ext cx="1329" cy="193"/>
            </a:xfrm>
            <a:prstGeom prst="roundRect">
              <a:avLst>
                <a:gd name="adj" fmla="val 468"/>
              </a:avLst>
            </a:prstGeom>
            <a:noFill/>
            <a:ln w="9525">
              <a:noFill/>
              <a:round/>
              <a:headEnd/>
              <a:tailEnd/>
            </a:ln>
          </p:spPr>
          <p:txBody>
            <a:bodyPr wrap="none" lIns="90000" tIns="46800" rIns="90000" bIns="46800">
              <a:prstTxWarp prst="textNoShape">
                <a:avLst/>
              </a:prstTxWarp>
              <a:spAutoFit/>
            </a:bodyPr>
            <a:lstStyle/>
            <a:p>
              <a:pPr>
                <a:lnSpc>
                  <a:spcPts val="1600"/>
                </a:lnSpc>
                <a:buClr>
                  <a:srgbClr val="FFFF00"/>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3366FF"/>
                  </a:solidFill>
                  <a:latin typeface="Trebuchet MS" pitchFamily="-65" charset="0"/>
                </a:rPr>
                <a:t>dog_standing-vp5041</a:t>
              </a:r>
            </a:p>
          </p:txBody>
        </p:sp>
      </p:grpSp>
      <p:sp>
        <p:nvSpPr>
          <p:cNvPr id="56336" name="Line 33"/>
          <p:cNvSpPr>
            <a:spLocks noChangeShapeType="1"/>
          </p:cNvSpPr>
          <p:nvPr/>
        </p:nvSpPr>
        <p:spPr bwMode="auto">
          <a:xfrm>
            <a:off x="2108200" y="3781425"/>
            <a:ext cx="2747963" cy="684213"/>
          </a:xfrm>
          <a:prstGeom prst="line">
            <a:avLst/>
          </a:prstGeom>
          <a:noFill/>
          <a:ln w="9360">
            <a:solidFill>
              <a:schemeClr val="tx1"/>
            </a:solidFill>
            <a:round/>
            <a:headEnd/>
            <a:tailEnd type="triangle" w="med" len="med"/>
          </a:ln>
        </p:spPr>
        <p:txBody>
          <a:bodyPr>
            <a:prstTxWarp prst="textNoShape">
              <a:avLst/>
            </a:prstTxWarp>
          </a:bodyPr>
          <a:lstStyle/>
          <a:p>
            <a:endParaRPr lang="en-US">
              <a:solidFill>
                <a:srgbClr val="000000"/>
              </a:solidFill>
            </a:endParaRPr>
          </a:p>
        </p:txBody>
      </p:sp>
      <p:sp>
        <p:nvSpPr>
          <p:cNvPr id="56337" name="Line 34"/>
          <p:cNvSpPr>
            <a:spLocks noChangeShapeType="1"/>
          </p:cNvSpPr>
          <p:nvPr/>
        </p:nvSpPr>
        <p:spPr bwMode="auto">
          <a:xfrm flipH="1">
            <a:off x="3863975" y="2012950"/>
            <a:ext cx="1779588" cy="219075"/>
          </a:xfrm>
          <a:prstGeom prst="line">
            <a:avLst/>
          </a:prstGeom>
          <a:noFill/>
          <a:ln w="9360">
            <a:solidFill>
              <a:schemeClr val="tx1"/>
            </a:solidFill>
            <a:round/>
            <a:headEnd/>
            <a:tailEnd type="triangle" w="med" len="med"/>
          </a:ln>
        </p:spPr>
        <p:txBody>
          <a:bodyPr>
            <a:prstTxWarp prst="textNoShape">
              <a:avLst/>
            </a:prstTxWarp>
          </a:bodyPr>
          <a:lstStyle/>
          <a:p>
            <a:endParaRPr lang="en-US">
              <a:solidFill>
                <a:srgbClr val="000000"/>
              </a:solidFill>
            </a:endParaRPr>
          </a:p>
        </p:txBody>
      </p:sp>
      <p:grpSp>
        <p:nvGrpSpPr>
          <p:cNvPr id="11" name="Group 35"/>
          <p:cNvGrpSpPr>
            <a:grpSpLocks/>
          </p:cNvGrpSpPr>
          <p:nvPr/>
        </p:nvGrpSpPr>
        <p:grpSpPr bwMode="auto">
          <a:xfrm>
            <a:off x="4706937" y="1547811"/>
            <a:ext cx="2460624" cy="460374"/>
            <a:chOff x="2965" y="975"/>
            <a:chExt cx="1550" cy="290"/>
          </a:xfrm>
        </p:grpSpPr>
        <p:sp>
          <p:nvSpPr>
            <p:cNvPr id="56346" name="AutoShape 36"/>
            <p:cNvSpPr>
              <a:spLocks noChangeArrowheads="1"/>
            </p:cNvSpPr>
            <p:nvPr/>
          </p:nvSpPr>
          <p:spPr bwMode="auto">
            <a:xfrm>
              <a:off x="2965" y="975"/>
              <a:ext cx="1550"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56347" name="AutoShape 37"/>
            <p:cNvSpPr>
              <a:spLocks noChangeArrowheads="1"/>
            </p:cNvSpPr>
            <p:nvPr/>
          </p:nvSpPr>
          <p:spPr bwMode="auto">
            <a:xfrm>
              <a:off x="2965" y="975"/>
              <a:ext cx="1117"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rebuchet MS" pitchFamily="-65" charset="0"/>
                </a:rPr>
                <a:t>Physical Object</a:t>
              </a:r>
            </a:p>
          </p:txBody>
        </p:sp>
      </p:grpSp>
      <p:sp>
        <p:nvSpPr>
          <p:cNvPr id="56339" name="Line 38"/>
          <p:cNvSpPr>
            <a:spLocks noChangeShapeType="1"/>
          </p:cNvSpPr>
          <p:nvPr/>
        </p:nvSpPr>
        <p:spPr bwMode="auto">
          <a:xfrm>
            <a:off x="6089650" y="2028825"/>
            <a:ext cx="989013" cy="239713"/>
          </a:xfrm>
          <a:prstGeom prst="line">
            <a:avLst/>
          </a:prstGeom>
          <a:noFill/>
          <a:ln w="9360">
            <a:solidFill>
              <a:schemeClr val="tx1"/>
            </a:solidFill>
            <a:round/>
            <a:headEnd/>
            <a:tailEnd type="triangle" w="med" len="med"/>
          </a:ln>
        </p:spPr>
        <p:txBody>
          <a:bodyPr>
            <a:prstTxWarp prst="textNoShape">
              <a:avLst/>
            </a:prstTxWarp>
          </a:bodyPr>
          <a:lstStyle/>
          <a:p>
            <a:endParaRPr lang="en-US">
              <a:solidFill>
                <a:srgbClr val="000000"/>
              </a:solidFill>
            </a:endParaRPr>
          </a:p>
        </p:txBody>
      </p:sp>
      <p:grpSp>
        <p:nvGrpSpPr>
          <p:cNvPr id="12" name="Group 39"/>
          <p:cNvGrpSpPr>
            <a:grpSpLocks/>
          </p:cNvGrpSpPr>
          <p:nvPr/>
        </p:nvGrpSpPr>
        <p:grpSpPr bwMode="auto">
          <a:xfrm>
            <a:off x="6024564" y="2192336"/>
            <a:ext cx="2754313" cy="460374"/>
            <a:chOff x="3795" y="1381"/>
            <a:chExt cx="1735" cy="290"/>
          </a:xfrm>
        </p:grpSpPr>
        <p:sp>
          <p:nvSpPr>
            <p:cNvPr id="56344" name="AutoShape 40"/>
            <p:cNvSpPr>
              <a:spLocks noChangeArrowheads="1"/>
            </p:cNvSpPr>
            <p:nvPr/>
          </p:nvSpPr>
          <p:spPr bwMode="auto">
            <a:xfrm>
              <a:off x="3795" y="1381"/>
              <a:ext cx="1735"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56345" name="AutoShape 41"/>
            <p:cNvSpPr>
              <a:spLocks noChangeArrowheads="1"/>
            </p:cNvSpPr>
            <p:nvPr/>
          </p:nvSpPr>
          <p:spPr bwMode="auto">
            <a:xfrm>
              <a:off x="3795" y="1381"/>
              <a:ext cx="1254"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rebuchet MS" pitchFamily="-65" charset="0"/>
                </a:rPr>
                <a:t>Inanimate Object</a:t>
              </a:r>
            </a:p>
          </p:txBody>
        </p:sp>
      </p:grpSp>
      <p:grpSp>
        <p:nvGrpSpPr>
          <p:cNvPr id="13" name="Group 42"/>
          <p:cNvGrpSpPr>
            <a:grpSpLocks/>
          </p:cNvGrpSpPr>
          <p:nvPr/>
        </p:nvGrpSpPr>
        <p:grpSpPr bwMode="auto">
          <a:xfrm>
            <a:off x="4873629" y="4354508"/>
            <a:ext cx="654051" cy="460374"/>
            <a:chOff x="3070" y="2743"/>
            <a:chExt cx="412" cy="290"/>
          </a:xfrm>
        </p:grpSpPr>
        <p:sp>
          <p:nvSpPr>
            <p:cNvPr id="56342" name="AutoShape 43"/>
            <p:cNvSpPr>
              <a:spLocks noChangeArrowheads="1"/>
            </p:cNvSpPr>
            <p:nvPr/>
          </p:nvSpPr>
          <p:spPr bwMode="auto">
            <a:xfrm>
              <a:off x="3070" y="2743"/>
              <a:ext cx="412"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56343" name="AutoShape 44"/>
            <p:cNvSpPr>
              <a:spLocks noChangeArrowheads="1"/>
            </p:cNvSpPr>
            <p:nvPr/>
          </p:nvSpPr>
          <p:spPr bwMode="auto">
            <a:xfrm>
              <a:off x="3070" y="2743"/>
              <a:ext cx="362"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rebuchet MS" pitchFamily="-65" charset="0"/>
                </a:rPr>
                <a:t>. . .</a:t>
              </a:r>
            </a:p>
          </p:txBody>
        </p:sp>
      </p:grpSp>
      <p:sp>
        <p:nvSpPr>
          <p:cNvPr id="46"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a:xfrm>
            <a:off x="419100" y="295275"/>
            <a:ext cx="7435850" cy="923925"/>
          </a:xfrm>
        </p:spPr>
        <p:txBody>
          <a:bodyPr/>
          <a:lstStyle/>
          <a:p>
            <a:pPr>
              <a:lnSpc>
                <a:spcPts val="3325"/>
              </a:lnSpc>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err="1">
                <a:solidFill>
                  <a:schemeClr val="tx1"/>
                </a:solidFill>
              </a:rPr>
              <a:t>WordNet</a:t>
            </a:r>
            <a:r>
              <a:rPr lang="en-GB" sz="3200" dirty="0">
                <a:solidFill>
                  <a:schemeClr val="tx1"/>
                </a:solidFill>
              </a:rPr>
              <a:t> problems</a:t>
            </a:r>
          </a:p>
        </p:txBody>
      </p:sp>
      <p:sp>
        <p:nvSpPr>
          <p:cNvPr id="58371" name="Rectangle 2"/>
          <p:cNvSpPr>
            <a:spLocks noGrp="1" noChangeArrowheads="1"/>
          </p:cNvSpPr>
          <p:nvPr>
            <p:ph type="body" idx="1"/>
          </p:nvPr>
        </p:nvSpPr>
        <p:spPr>
          <a:xfrm>
            <a:off x="415925" y="1447800"/>
            <a:ext cx="8561388" cy="4953000"/>
          </a:xfrm>
        </p:spPr>
        <p:txBody>
          <a:bodyPr/>
          <a:lstStyle/>
          <a:p>
            <a:pPr lvl="1">
              <a:lnSpc>
                <a:spcPct val="101000"/>
              </a:lnSpc>
              <a:spcBef>
                <a:spcPts val="575"/>
              </a:spcBef>
              <a:spcAft>
                <a:spcPct val="0"/>
              </a:spcAft>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smtClean="0">
                <a:ea typeface="ＭＳ Ｐゴシック" pitchFamily="-65" charset="-128"/>
              </a:rPr>
              <a:t>Lack </a:t>
            </a:r>
            <a:r>
              <a:rPr lang="en-GB" sz="2000" dirty="0">
                <a:ea typeface="ＭＳ Ｐゴシック" pitchFamily="-65" charset="-128"/>
              </a:rPr>
              <a:t>of multiple inheritance between </a:t>
            </a:r>
            <a:r>
              <a:rPr lang="en-GB" sz="2000" dirty="0" err="1">
                <a:ea typeface="ＭＳ Ｐゴシック" pitchFamily="-65" charset="-128"/>
              </a:rPr>
              <a:t>synsets</a:t>
            </a:r>
            <a:endParaRPr lang="en-GB" sz="2000" dirty="0">
              <a:ea typeface="ＭＳ Ｐゴシック" pitchFamily="-65" charset="-128"/>
            </a:endParaRPr>
          </a:p>
          <a:p>
            <a:pPr lvl="2">
              <a:lnSpc>
                <a:spcPct val="101000"/>
              </a:lnSpc>
              <a:spcBef>
                <a:spcPts val="575"/>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1400" dirty="0">
                <a:ea typeface="ＭＳ Ｐゴシック" pitchFamily="-65" charset="-128"/>
              </a:rPr>
              <a:t>“P</a:t>
            </a:r>
            <a:r>
              <a:rPr lang="en-GB" sz="1400" dirty="0" err="1">
                <a:ea typeface="ＭＳ Ｐゴシック" pitchFamily="-65" charset="-128"/>
              </a:rPr>
              <a:t>rincess</a:t>
            </a:r>
            <a:r>
              <a:rPr lang="en-GB" sz="1400" dirty="0">
                <a:ea typeface="ＭＳ Ｐゴシック" pitchFamily="-65" charset="-128"/>
              </a:rPr>
              <a:t>” is an aristocrat, but not a female</a:t>
            </a:r>
          </a:p>
          <a:p>
            <a:pPr lvl="2">
              <a:lnSpc>
                <a:spcPct val="96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400" dirty="0">
                <a:ea typeface="ＭＳ Ｐゴシック" pitchFamily="-65" charset="-128"/>
              </a:rPr>
              <a:t>"ceramic-ware" is grouped under "utensil" and has "earthenware", etc under it.  But there are no dishes, plates, under it because those are categorized elsewhere under "tableware"</a:t>
            </a:r>
            <a:endParaRPr lang="en-GB" sz="1400" dirty="0" smtClean="0">
              <a:ea typeface="ＭＳ Ｐゴシック" pitchFamily="-65" charset="-128"/>
            </a:endParaRPr>
          </a:p>
          <a:p>
            <a:pPr lvl="1">
              <a:lnSpc>
                <a:spcPts val="2200"/>
              </a:lnSpc>
              <a:spcBef>
                <a:spcPts val="575"/>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smtClean="0">
                <a:ea typeface="ＭＳ Ｐゴシック" pitchFamily="-65" charset="-128"/>
              </a:rPr>
              <a:t>Inheritance conflates functional and lexical relations</a:t>
            </a:r>
          </a:p>
          <a:p>
            <a:pPr lvl="2">
              <a:lnSpc>
                <a:spcPct val="96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400" dirty="0" smtClean="0">
                <a:ea typeface="ＭＳ Ｐゴシック" pitchFamily="-65" charset="-128"/>
              </a:rPr>
              <a:t>“Terrace” is a “plateau”</a:t>
            </a:r>
          </a:p>
          <a:p>
            <a:pPr lvl="2">
              <a:lnSpc>
                <a:spcPct val="96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400" dirty="0" smtClean="0">
                <a:ea typeface="ＭＳ Ｐゴシック" pitchFamily="-65" charset="-128"/>
              </a:rPr>
              <a:t>“Spoon’ is a “container”</a:t>
            </a:r>
          </a:p>
          <a:p>
            <a:pPr lvl="2">
              <a:lnSpc>
                <a:spcPct val="96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400" dirty="0" smtClean="0">
                <a:ea typeface="ＭＳ Ｐゴシック" pitchFamily="-65" charset="-128"/>
              </a:rPr>
              <a:t>“Bellybutton” is a “point”</a:t>
            </a:r>
            <a:endParaRPr lang="en-GB" sz="2000" dirty="0" smtClean="0">
              <a:ea typeface="ＭＳ Ｐゴシック" pitchFamily="-65" charset="-128"/>
            </a:endParaRPr>
          </a:p>
          <a:p>
            <a:pPr lvl="1">
              <a:lnSpc>
                <a:spcPct val="119000"/>
              </a:lnSpc>
              <a:spcBef>
                <a:spcPts val="575"/>
              </a:spcBef>
              <a:spcAft>
                <a:spcPct val="0"/>
              </a:spcAft>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smtClean="0">
                <a:ea typeface="ＭＳ Ｐゴシック" pitchFamily="-65" charset="-128"/>
              </a:rPr>
              <a:t>Lacks </a:t>
            </a:r>
            <a:r>
              <a:rPr lang="en-GB" sz="2000" dirty="0">
                <a:ea typeface="ＭＳ Ｐゴシック" pitchFamily="-65" charset="-128"/>
              </a:rPr>
              <a:t>relations other than </a:t>
            </a:r>
            <a:r>
              <a:rPr lang="en-GB" sz="2000" dirty="0" smtClean="0">
                <a:ea typeface="ＭＳ Ｐゴシック" pitchFamily="-65" charset="-128"/>
              </a:rPr>
              <a:t>IS-A</a:t>
            </a:r>
            <a:r>
              <a:rPr lang="en-GB" sz="2000" dirty="0">
                <a:ea typeface="ＭＳ Ｐゴシック" pitchFamily="-65" charset="-128"/>
              </a:rPr>
              <a:t>. Thesaurus </a:t>
            </a:r>
            <a:r>
              <a:rPr lang="en-GB" sz="2000" dirty="0" err="1">
                <a:ea typeface="ＭＳ Ｐゴシック" pitchFamily="-65" charset="-128"/>
              </a:rPr>
              <a:t>vs</a:t>
            </a:r>
            <a:r>
              <a:rPr lang="en-GB" sz="2000" dirty="0">
                <a:ea typeface="ＭＳ Ｐゴシック" pitchFamily="-65" charset="-128"/>
              </a:rPr>
              <a:t> dictionary.</a:t>
            </a:r>
          </a:p>
          <a:p>
            <a:pPr lvl="2">
              <a:lnSpc>
                <a:spcPct val="96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400" dirty="0">
                <a:ea typeface="ＭＳ Ｐゴシック" pitchFamily="-65" charset="-128"/>
              </a:rPr>
              <a:t>Snowball “made-of” snow</a:t>
            </a:r>
          </a:p>
          <a:p>
            <a:pPr lvl="2">
              <a:lnSpc>
                <a:spcPct val="96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400" dirty="0">
                <a:ea typeface="ＭＳ Ｐゴシック" pitchFamily="-65" charset="-128"/>
              </a:rPr>
              <a:t>Italian “resident-of” Italy</a:t>
            </a:r>
            <a:endParaRPr lang="en-GB" sz="1400" dirty="0" smtClean="0">
              <a:ea typeface="ＭＳ Ｐゴシック" pitchFamily="-65" charset="-128"/>
            </a:endParaRPr>
          </a:p>
          <a:p>
            <a:pPr lvl="1">
              <a:lnSpc>
                <a:spcPct val="119000"/>
              </a:lnSpc>
              <a:spcBef>
                <a:spcPts val="575"/>
              </a:spcBef>
              <a:spcAft>
                <a:spcPct val="0"/>
              </a:spcAft>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err="1" smtClean="0">
                <a:ea typeface="ＭＳ Ｐゴシック" pitchFamily="-65" charset="-128"/>
              </a:rPr>
              <a:t>Synsets</a:t>
            </a:r>
            <a:r>
              <a:rPr lang="en-GB" sz="2000" dirty="0" smtClean="0">
                <a:ea typeface="ＭＳ Ｐゴシック" pitchFamily="-65" charset="-128"/>
              </a:rPr>
              <a:t> make no </a:t>
            </a:r>
            <a:r>
              <a:rPr lang="en-GB" sz="2000" dirty="0" err="1" smtClean="0">
                <a:ea typeface="ＭＳ Ｐゴシック" pitchFamily="-65" charset="-128"/>
              </a:rPr>
              <a:t>distincton</a:t>
            </a:r>
            <a:r>
              <a:rPr lang="en-GB" sz="2000" dirty="0" smtClean="0">
                <a:ea typeface="ＭＳ Ｐゴシック" pitchFamily="-65" charset="-128"/>
              </a:rPr>
              <a:t> between truly different word senses and mere </a:t>
            </a:r>
            <a:r>
              <a:rPr lang="en-GB" sz="2000" dirty="0" err="1" smtClean="0">
                <a:ea typeface="ＭＳ Ｐゴシック" pitchFamily="-65" charset="-128"/>
              </a:rPr>
              <a:t>polysemy</a:t>
            </a:r>
            <a:endParaRPr lang="en-GB" sz="2000" dirty="0" smtClean="0">
              <a:ea typeface="ＭＳ Ｐゴシック" pitchFamily="-65" charset="-128"/>
            </a:endParaRPr>
          </a:p>
          <a:p>
            <a:pPr lvl="1">
              <a:lnSpc>
                <a:spcPct val="119000"/>
              </a:lnSpc>
              <a:spcBef>
                <a:spcPts val="575"/>
              </a:spcBef>
              <a:spcAft>
                <a:spcPct val="0"/>
              </a:spcAft>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smtClean="0">
                <a:ea typeface="ＭＳ Ｐゴシック" pitchFamily="-65" charset="-128"/>
              </a:rPr>
              <a:t>Cluttered </a:t>
            </a:r>
            <a:r>
              <a:rPr lang="en-GB" sz="2000" dirty="0">
                <a:ea typeface="ＭＳ Ｐゴシック" pitchFamily="-65" charset="-128"/>
              </a:rPr>
              <a:t>with obscure words and word senses</a:t>
            </a:r>
          </a:p>
          <a:p>
            <a:pPr lvl="2">
              <a:lnSpc>
                <a:spcPct val="96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400" dirty="0">
                <a:ea typeface="ＭＳ Ｐゴシック" pitchFamily="-65" charset="-128"/>
              </a:rPr>
              <a:t>“Spoon” as a type of golf club</a:t>
            </a:r>
          </a:p>
          <a:p>
            <a:pPr lvl="1">
              <a:lnSpc>
                <a:spcPct val="96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a:ea typeface="ＭＳ Ｐゴシック" pitchFamily="-65" charset="-128"/>
              </a:rPr>
              <a:t>Create our own dictionary to address these problems</a:t>
            </a:r>
          </a:p>
        </p:txBody>
      </p:sp>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a:xfrm>
            <a:off x="419100" y="295275"/>
            <a:ext cx="7435850" cy="13843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Semantic Representation for: </a:t>
            </a:r>
            <a:r>
              <a:rPr lang="en-GB" sz="2800" b="0" i="1" dirty="0">
                <a:solidFill>
                  <a:srgbClr val="000000"/>
                </a:solidFill>
              </a:rPr>
              <a:t>John said that the blue cat was on the table</a:t>
            </a:r>
            <a:r>
              <a:rPr lang="en-GB" sz="2800" b="0" dirty="0">
                <a:solidFill>
                  <a:srgbClr val="000000"/>
                </a:solidFill>
              </a:rPr>
              <a:t>.</a:t>
            </a:r>
          </a:p>
        </p:txBody>
      </p:sp>
      <p:sp>
        <p:nvSpPr>
          <p:cNvPr id="60419" name="Rectangle 2"/>
          <p:cNvSpPr>
            <a:spLocks noGrp="1" noChangeArrowheads="1"/>
          </p:cNvSpPr>
          <p:nvPr>
            <p:ph type="body" idx="1"/>
          </p:nvPr>
        </p:nvSpPr>
        <p:spPr>
          <a:xfrm>
            <a:off x="415925" y="1981200"/>
            <a:ext cx="8561388" cy="4162425"/>
          </a:xfrm>
        </p:spPr>
        <p:txBody>
          <a:bodyPr/>
          <a:lstStyle/>
          <a:p>
            <a:pPr>
              <a:lnSpc>
                <a:spcPct val="89000"/>
              </a:lnSpc>
              <a:spcBef>
                <a:spcPts val="500"/>
              </a:spcBef>
              <a:buNone/>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solidFill>
                  <a:srgbClr val="000000"/>
                </a:solidFill>
                <a:effectLst/>
              </a:rPr>
              <a:t>1. Object: “</a:t>
            </a:r>
            <a:r>
              <a:rPr lang="en-GB" sz="2000" b="0" dirty="0" err="1">
                <a:solidFill>
                  <a:srgbClr val="000000"/>
                </a:solidFill>
                <a:effectLst/>
              </a:rPr>
              <a:t>mr</a:t>
            </a:r>
            <a:r>
              <a:rPr lang="en-GB" sz="2000" b="0" dirty="0">
                <a:solidFill>
                  <a:srgbClr val="000000"/>
                </a:solidFill>
                <a:effectLst/>
              </a:rPr>
              <a:t>-happy” (John)</a:t>
            </a:r>
          </a:p>
          <a:p>
            <a:pPr>
              <a:lnSpc>
                <a:spcPct val="89000"/>
              </a:lnSpc>
              <a:spcBef>
                <a:spcPts val="500"/>
              </a:spcBef>
              <a:buNone/>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solidFill>
                  <a:srgbClr val="000000"/>
                </a:solidFill>
                <a:effectLst/>
              </a:rPr>
              <a:t>2. Object: “cat-vp39798” (cat)</a:t>
            </a:r>
          </a:p>
          <a:p>
            <a:pPr>
              <a:lnSpc>
                <a:spcPct val="89000"/>
              </a:lnSpc>
              <a:spcBef>
                <a:spcPts val="500"/>
              </a:spcBef>
              <a:buNone/>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solidFill>
                  <a:srgbClr val="000000"/>
                </a:solidFill>
                <a:effectLst/>
              </a:rPr>
              <a:t>3. Object: “table-vp6204” (table) </a:t>
            </a:r>
          </a:p>
          <a:p>
            <a:pPr>
              <a:lnSpc>
                <a:spcPct val="89000"/>
              </a:lnSpc>
              <a:spcBef>
                <a:spcPts val="500"/>
              </a:spcBef>
              <a:buNone/>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solidFill>
                  <a:srgbClr val="000000"/>
                </a:solidFill>
                <a:effectLst/>
              </a:rPr>
              <a:t>4. Action: “say” </a:t>
            </a:r>
            <a:endParaRPr lang="en-GB" sz="2000" b="0" dirty="0" smtClean="0">
              <a:solidFill>
                <a:srgbClr val="000000"/>
              </a:solidFill>
              <a:effectLst/>
            </a:endParaRPr>
          </a:p>
          <a:p>
            <a:pPr lvl="1">
              <a:lnSpc>
                <a:spcPct val="89000"/>
              </a:lnSpc>
              <a:spcBef>
                <a:spcPts val="500"/>
              </a:spcBef>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smtClean="0">
                <a:solidFill>
                  <a:srgbClr val="000000"/>
                </a:solidFill>
                <a:effectLst/>
              </a:rPr>
              <a:t>:</a:t>
            </a:r>
            <a:r>
              <a:rPr lang="en-GB" sz="1800" b="0" dirty="0">
                <a:solidFill>
                  <a:srgbClr val="000000"/>
                </a:solidFill>
                <a:effectLst/>
              </a:rPr>
              <a:t>subject &lt;element 1&gt; </a:t>
            </a:r>
            <a:endParaRPr lang="en-GB" sz="1800" b="0" dirty="0" smtClean="0">
              <a:solidFill>
                <a:srgbClr val="000000"/>
              </a:solidFill>
              <a:effectLst/>
            </a:endParaRPr>
          </a:p>
          <a:p>
            <a:pPr lvl="1">
              <a:lnSpc>
                <a:spcPct val="89000"/>
              </a:lnSpc>
              <a:spcBef>
                <a:spcPts val="500"/>
              </a:spcBef>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smtClean="0">
                <a:solidFill>
                  <a:srgbClr val="000000"/>
                </a:solidFill>
                <a:effectLst/>
              </a:rPr>
              <a:t>:</a:t>
            </a:r>
            <a:r>
              <a:rPr lang="en-GB" sz="1800" b="0" dirty="0">
                <a:solidFill>
                  <a:srgbClr val="000000"/>
                </a:solidFill>
                <a:effectLst/>
              </a:rPr>
              <a:t>direct-object &lt;elements</a:t>
            </a:r>
            <a:r>
              <a:rPr lang="en-GB" sz="1800" b="0" dirty="0" smtClean="0">
                <a:solidFill>
                  <a:srgbClr val="000000"/>
                </a:solidFill>
                <a:effectLst/>
              </a:rPr>
              <a:t> 6</a:t>
            </a:r>
            <a:r>
              <a:rPr lang="en-GB" sz="1800" b="0" dirty="0">
                <a:solidFill>
                  <a:srgbClr val="000000"/>
                </a:solidFill>
                <a:effectLst/>
              </a:rPr>
              <a:t>&gt; </a:t>
            </a:r>
            <a:endParaRPr lang="en-GB" sz="1800" b="0" dirty="0" smtClean="0">
              <a:solidFill>
                <a:srgbClr val="000000"/>
              </a:solidFill>
              <a:effectLst/>
            </a:endParaRPr>
          </a:p>
          <a:p>
            <a:pPr>
              <a:lnSpc>
                <a:spcPct val="89000"/>
              </a:lnSpc>
              <a:spcBef>
                <a:spcPts val="500"/>
              </a:spcBef>
              <a:buNone/>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smtClean="0">
                <a:solidFill>
                  <a:srgbClr val="000000"/>
                </a:solidFill>
                <a:effectLst/>
              </a:rPr>
              <a:t>5</a:t>
            </a:r>
            <a:r>
              <a:rPr lang="en-GB" sz="2000" b="0" dirty="0">
                <a:solidFill>
                  <a:srgbClr val="000000"/>
                </a:solidFill>
                <a:effectLst/>
              </a:rPr>
              <a:t>. Attribute: “blue” </a:t>
            </a:r>
            <a:endParaRPr lang="en-GB" sz="2000" b="0" dirty="0" smtClean="0">
              <a:solidFill>
                <a:srgbClr val="000000"/>
              </a:solidFill>
              <a:effectLst/>
            </a:endParaRPr>
          </a:p>
          <a:p>
            <a:pPr lvl="1">
              <a:lnSpc>
                <a:spcPct val="89000"/>
              </a:lnSpc>
              <a:spcBef>
                <a:spcPts val="500"/>
              </a:spcBef>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smtClean="0">
                <a:solidFill>
                  <a:srgbClr val="000000"/>
                </a:solidFill>
                <a:effectLst/>
              </a:rPr>
              <a:t>:</a:t>
            </a:r>
            <a:r>
              <a:rPr lang="en-GB" sz="1800" b="0" dirty="0">
                <a:solidFill>
                  <a:srgbClr val="000000"/>
                </a:solidFill>
                <a:effectLst/>
              </a:rPr>
              <a:t>object &lt;element 2&gt;</a:t>
            </a:r>
          </a:p>
          <a:p>
            <a:pPr>
              <a:lnSpc>
                <a:spcPct val="89000"/>
              </a:lnSpc>
              <a:spcBef>
                <a:spcPts val="500"/>
              </a:spcBef>
              <a:buNone/>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solidFill>
                  <a:srgbClr val="000000"/>
                </a:solidFill>
                <a:effectLst/>
              </a:rPr>
              <a:t>6. Spatial-Relation “on” </a:t>
            </a:r>
            <a:endParaRPr lang="en-GB" sz="2000" b="0" dirty="0" smtClean="0">
              <a:solidFill>
                <a:srgbClr val="000000"/>
              </a:solidFill>
              <a:effectLst/>
            </a:endParaRPr>
          </a:p>
          <a:p>
            <a:pPr lvl="1">
              <a:lnSpc>
                <a:spcPct val="89000"/>
              </a:lnSpc>
              <a:spcBef>
                <a:spcPts val="500"/>
              </a:spcBef>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smtClean="0">
                <a:solidFill>
                  <a:srgbClr val="000000"/>
                </a:solidFill>
                <a:effectLst/>
              </a:rPr>
              <a:t>:</a:t>
            </a:r>
            <a:r>
              <a:rPr lang="en-GB" sz="1800" b="0" dirty="0">
                <a:solidFill>
                  <a:srgbClr val="000000"/>
                </a:solidFill>
                <a:effectLst/>
              </a:rPr>
              <a:t>figure &lt;element 2&gt; </a:t>
            </a:r>
            <a:endParaRPr lang="en-GB" sz="1800" b="0" dirty="0" smtClean="0">
              <a:solidFill>
                <a:srgbClr val="000000"/>
              </a:solidFill>
              <a:effectLst/>
            </a:endParaRPr>
          </a:p>
          <a:p>
            <a:pPr lvl="1">
              <a:lnSpc>
                <a:spcPct val="89000"/>
              </a:lnSpc>
              <a:spcBef>
                <a:spcPts val="500"/>
              </a:spcBef>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smtClean="0">
                <a:solidFill>
                  <a:srgbClr val="000000"/>
                </a:solidFill>
                <a:effectLst/>
              </a:rPr>
              <a:t>:</a:t>
            </a:r>
            <a:r>
              <a:rPr lang="en-GB" sz="1800" b="0" dirty="0">
                <a:solidFill>
                  <a:srgbClr val="000000"/>
                </a:solidFill>
                <a:effectLst/>
              </a:rPr>
              <a:t>ground &lt;element 3&gt;</a:t>
            </a:r>
          </a:p>
        </p:txBody>
      </p:sp>
      <p:sp>
        <p:nvSpPr>
          <p:cNvPr id="60420" name="AutoShape 3"/>
          <p:cNvSpPr>
            <a:spLocks noChangeArrowheads="1"/>
          </p:cNvSpPr>
          <p:nvPr/>
        </p:nvSpPr>
        <p:spPr bwMode="auto">
          <a:xfrm>
            <a:off x="88900" y="1804988"/>
            <a:ext cx="184150" cy="457200"/>
          </a:xfrm>
          <a:prstGeom prst="roundRect">
            <a:avLst>
              <a:gd name="adj" fmla="val 861"/>
            </a:avLst>
          </a:prstGeom>
          <a:noFill/>
          <a:ln w="9525">
            <a:noFill/>
            <a:round/>
            <a:headEnd/>
            <a:tailEnd/>
          </a:ln>
        </p:spPr>
        <p:txBody>
          <a:bodyPr wrap="none" anchor="ctr">
            <a:prstTxWarp prst="textNoShape">
              <a:avLst/>
            </a:prstTxWarp>
          </a:bodyPr>
          <a:lstStyle/>
          <a:p>
            <a:endParaRPr lang="en-US"/>
          </a:p>
        </p:txBody>
      </p:sp>
      <p:pic>
        <p:nvPicPr>
          <p:cNvPr id="60421" name="Picture 4"/>
          <p:cNvPicPr>
            <a:picLocks noChangeAspect="1" noChangeArrowheads="1"/>
          </p:cNvPicPr>
          <p:nvPr/>
        </p:nvPicPr>
        <p:blipFill>
          <a:blip r:embed="rId3"/>
          <a:srcRect/>
          <a:stretch>
            <a:fillRect/>
          </a:stretch>
        </p:blipFill>
        <p:spPr bwMode="auto">
          <a:xfrm>
            <a:off x="5721350" y="2554288"/>
            <a:ext cx="2924175" cy="2211387"/>
          </a:xfrm>
          <a:prstGeom prst="rect">
            <a:avLst/>
          </a:prstGeom>
          <a:noFill/>
          <a:ln w="9525">
            <a:noFill/>
            <a:miter lim="800000"/>
            <a:headEnd/>
            <a:tailEnd/>
          </a:ln>
        </p:spPr>
      </p:pic>
      <p:sp>
        <p:nvSpPr>
          <p:cNvPr id="6"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a:xfrm>
            <a:off x="279400" y="225425"/>
            <a:ext cx="8531225" cy="1603375"/>
          </a:xfrm>
        </p:spPr>
        <p:txBody>
          <a:bodyPr/>
          <a:lstStyle/>
          <a:p>
            <a:pPr>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dirty="0">
                <a:solidFill>
                  <a:srgbClr val="000000"/>
                </a:solidFill>
              </a:rPr>
              <a:t>Anaphora resolution:</a:t>
            </a:r>
            <a:r>
              <a:rPr lang="en-GB" sz="2400" b="1" i="1" dirty="0">
                <a:solidFill>
                  <a:srgbClr val="000000"/>
                </a:solidFill>
              </a:rPr>
              <a:t> </a:t>
            </a:r>
            <a:r>
              <a:rPr lang="en-GB" sz="2400" b="0" i="1" dirty="0">
                <a:solidFill>
                  <a:srgbClr val="FF8D00"/>
                </a:solidFill>
              </a:rPr>
              <a:t>The duck</a:t>
            </a:r>
            <a:r>
              <a:rPr lang="en-GB" sz="2400" b="0" i="1" dirty="0"/>
              <a:t> is in the sea.</a:t>
            </a:r>
            <a:r>
              <a:rPr lang="en-GB" sz="2400" b="0" i="1" dirty="0">
                <a:solidFill>
                  <a:srgbClr val="FF6633"/>
                </a:solidFill>
              </a:rPr>
              <a:t> </a:t>
            </a:r>
            <a:r>
              <a:rPr lang="en-GB" sz="2400" b="0" i="1" dirty="0">
                <a:solidFill>
                  <a:srgbClr val="FF8D00"/>
                </a:solidFill>
              </a:rPr>
              <a:t>It</a:t>
            </a:r>
            <a:r>
              <a:rPr lang="en-GB" sz="2400" b="0" i="1" dirty="0"/>
              <a:t> is upside down. The sea is shiny and transparent.</a:t>
            </a:r>
            <a:r>
              <a:rPr lang="en-GB" sz="2400" b="0" i="1" dirty="0" smtClean="0"/>
              <a:t> </a:t>
            </a:r>
            <a:r>
              <a:rPr lang="en-GB" sz="2400" b="0" i="1" dirty="0" smtClean="0">
                <a:solidFill>
                  <a:srgbClr val="FF00FF"/>
                </a:solidFill>
              </a:rPr>
              <a:t>The </a:t>
            </a:r>
            <a:r>
              <a:rPr lang="en-GB" sz="2400" b="0" i="1" dirty="0">
                <a:solidFill>
                  <a:srgbClr val="FF00FF"/>
                </a:solidFill>
              </a:rPr>
              <a:t>apple</a:t>
            </a:r>
            <a:r>
              <a:rPr lang="en-GB" sz="2400" b="0" i="1" dirty="0"/>
              <a:t> is 3 inches below the duck. </a:t>
            </a:r>
            <a:r>
              <a:rPr lang="en-GB" sz="2400" b="0" i="1" dirty="0">
                <a:solidFill>
                  <a:srgbClr val="FF00FF"/>
                </a:solidFill>
              </a:rPr>
              <a:t>It</a:t>
            </a:r>
            <a:r>
              <a:rPr lang="en-GB" sz="2400" b="0" i="1" dirty="0"/>
              <a:t> is in front of the duck.</a:t>
            </a:r>
            <a:r>
              <a:rPr lang="en-GB" sz="2400" b="0" i="1" dirty="0" smtClean="0"/>
              <a:t> It </a:t>
            </a:r>
            <a:r>
              <a:rPr lang="en-GB" sz="2400" b="0" i="1" dirty="0"/>
              <a:t>is partly cloudy.</a:t>
            </a:r>
          </a:p>
        </p:txBody>
      </p:sp>
      <p:pic>
        <p:nvPicPr>
          <p:cNvPr id="62467" name="Picture 2"/>
          <p:cNvPicPr>
            <a:picLocks noChangeAspect="1" noChangeArrowheads="1"/>
          </p:cNvPicPr>
          <p:nvPr/>
        </p:nvPicPr>
        <p:blipFill>
          <a:blip r:embed="rId3"/>
          <a:srcRect/>
          <a:stretch>
            <a:fillRect/>
          </a:stretch>
        </p:blipFill>
        <p:spPr bwMode="auto">
          <a:xfrm>
            <a:off x="1600200" y="1968500"/>
            <a:ext cx="6235700" cy="4508500"/>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a:xfrm>
            <a:off x="419100" y="295275"/>
            <a:ext cx="7435850" cy="1384300"/>
          </a:xfrm>
        </p:spPr>
        <p:txBody>
          <a:bodyPr/>
          <a:lstStyle/>
          <a:p>
            <a:pPr>
              <a:lnSpc>
                <a:spcPts val="28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700" dirty="0">
                <a:solidFill>
                  <a:srgbClr val="000000"/>
                </a:solidFill>
              </a:rPr>
              <a:t>Implicit objects &amp; references</a:t>
            </a:r>
          </a:p>
        </p:txBody>
      </p:sp>
      <p:sp>
        <p:nvSpPr>
          <p:cNvPr id="33794" name="Rectangle 2"/>
          <p:cNvSpPr>
            <a:spLocks noGrp="1" noChangeArrowheads="1"/>
          </p:cNvSpPr>
          <p:nvPr>
            <p:ph type="body" idx="1"/>
          </p:nvPr>
        </p:nvSpPr>
        <p:spPr>
          <a:xfrm>
            <a:off x="415925" y="1981200"/>
            <a:ext cx="8561388" cy="4138613"/>
          </a:xfrm>
        </p:spPr>
        <p:txBody>
          <a:bodyPr/>
          <a:lstStyle/>
          <a:p>
            <a:pPr>
              <a:lnSpc>
                <a:spcPts val="2400"/>
              </a:lnSpc>
              <a:spcBef>
                <a:spcPts val="700"/>
              </a:spcBef>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i="1" dirty="0">
                <a:solidFill>
                  <a:srgbClr val="0000FF"/>
                </a:solidFill>
                <a:effectLst/>
              </a:rPr>
              <a:t>Mary </a:t>
            </a:r>
            <a:r>
              <a:rPr lang="en-GB" sz="2400" i="1" dirty="0">
                <a:solidFill>
                  <a:srgbClr val="EF741D"/>
                </a:solidFill>
                <a:effectLst/>
              </a:rPr>
              <a:t>rode</a:t>
            </a:r>
            <a:r>
              <a:rPr lang="en-GB" sz="2400" i="1" dirty="0">
                <a:effectLst/>
              </a:rPr>
              <a:t> by the store.  </a:t>
            </a:r>
            <a:r>
              <a:rPr lang="en-GB" sz="2400" i="1" dirty="0">
                <a:solidFill>
                  <a:srgbClr val="0000FF"/>
                </a:solidFill>
                <a:effectLst/>
              </a:rPr>
              <a:t>Her </a:t>
            </a:r>
            <a:r>
              <a:rPr lang="en-GB" sz="2400" i="1" dirty="0">
                <a:solidFill>
                  <a:srgbClr val="EF741D"/>
                </a:solidFill>
                <a:effectLst/>
              </a:rPr>
              <a:t>motorcycle</a:t>
            </a:r>
            <a:r>
              <a:rPr lang="en-GB" sz="2400" i="1" dirty="0"/>
              <a:t> was red.</a:t>
            </a:r>
          </a:p>
          <a:p>
            <a:pPr lvl="1">
              <a:lnSpc>
                <a:spcPct val="125000"/>
              </a:lnSpc>
              <a:buFont typeface="Trebuchet MS" pitchFamily="-65" charset="0"/>
              <a:buChar char="•"/>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a:ea typeface="+mn-ea"/>
              </a:rPr>
              <a:t>Verb resolution: Identify implicit </a:t>
            </a:r>
            <a:r>
              <a:rPr lang="en-GB" sz="2200" i="1" dirty="0">
                <a:ea typeface="+mn-ea"/>
              </a:rPr>
              <a:t>vehicle</a:t>
            </a:r>
          </a:p>
          <a:p>
            <a:pPr lvl="2">
              <a:lnSpc>
                <a:spcPct val="101000"/>
              </a:lnSpc>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a:ea typeface="+mn-ea"/>
              </a:rPr>
              <a:t>Functional properties of objects</a:t>
            </a:r>
          </a:p>
          <a:p>
            <a:pPr lvl="1">
              <a:lnSpc>
                <a:spcPct val="125000"/>
              </a:lnSpc>
              <a:buFont typeface="Trebuchet MS" pitchFamily="-65" charset="0"/>
              <a:buChar char="•"/>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a:ea typeface="+mn-ea"/>
              </a:rPr>
              <a:t>Reference</a:t>
            </a:r>
          </a:p>
          <a:p>
            <a:pPr lvl="2">
              <a:lnSpc>
                <a:spcPct val="101000"/>
              </a:lnSpc>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i="1" dirty="0">
                <a:ea typeface="+mn-ea"/>
              </a:rPr>
              <a:t>Motorcycle </a:t>
            </a:r>
            <a:r>
              <a:rPr lang="en-GB" sz="2200" dirty="0">
                <a:ea typeface="+mn-ea"/>
              </a:rPr>
              <a:t>matches</a:t>
            </a:r>
            <a:r>
              <a:rPr lang="en-GB" sz="2200" i="1" dirty="0">
                <a:ea typeface="+mn-ea"/>
              </a:rPr>
              <a:t> </a:t>
            </a:r>
            <a:r>
              <a:rPr lang="en-GB" sz="2200" dirty="0">
                <a:ea typeface="+mn-ea"/>
              </a:rPr>
              <a:t>the </a:t>
            </a:r>
            <a:r>
              <a:rPr lang="en-GB" sz="2200" i="1" dirty="0">
                <a:ea typeface="+mn-ea"/>
              </a:rPr>
              <a:t>vehicle</a:t>
            </a:r>
          </a:p>
          <a:p>
            <a:pPr lvl="2">
              <a:lnSpc>
                <a:spcPct val="101000"/>
              </a:lnSpc>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i="1" dirty="0">
                <a:ea typeface="+mn-ea"/>
              </a:rPr>
              <a:t>Her</a:t>
            </a:r>
            <a:r>
              <a:rPr lang="en-GB" sz="2200" dirty="0">
                <a:ea typeface="+mn-ea"/>
              </a:rPr>
              <a:t> matches with </a:t>
            </a:r>
            <a:r>
              <a:rPr lang="en-GB" sz="2200" i="1" dirty="0">
                <a:ea typeface="+mn-ea"/>
              </a:rPr>
              <a:t>Mary</a:t>
            </a:r>
          </a:p>
          <a:p>
            <a:pPr lvl="1">
              <a:lnSpc>
                <a:spcPct val="125000"/>
              </a:lnSpc>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200" i="1" dirty="0">
              <a:ea typeface="+mn-ea"/>
            </a:endParaRPr>
          </a:p>
        </p:txBody>
      </p:sp>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ChangeArrowheads="1"/>
          </p:cNvSpPr>
          <p:nvPr>
            <p:ph type="title"/>
          </p:nvPr>
        </p:nvSpPr>
        <p:spPr>
          <a:xfrm>
            <a:off x="293688" y="236538"/>
            <a:ext cx="8535987" cy="10001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a:solidFill>
                  <a:srgbClr val="000000"/>
                </a:solidFill>
              </a:rPr>
              <a:t>Implicit Reference:</a:t>
            </a:r>
            <a:r>
              <a:rPr lang="en-GB" sz="2400" i="1" dirty="0">
                <a:solidFill>
                  <a:srgbClr val="000000"/>
                </a:solidFill>
              </a:rPr>
              <a:t> </a:t>
            </a:r>
            <a:r>
              <a:rPr lang="en-GB" sz="2400" b="0" i="1" dirty="0">
                <a:solidFill>
                  <a:srgbClr val="000000"/>
                </a:solidFill>
              </a:rPr>
              <a:t>Mary rode by the store. Her motorcycle was red.</a:t>
            </a:r>
          </a:p>
        </p:txBody>
      </p:sp>
      <p:pic>
        <p:nvPicPr>
          <p:cNvPr id="76803" name="Picture 2"/>
          <p:cNvPicPr>
            <a:picLocks noChangeAspect="1" noChangeArrowheads="1"/>
          </p:cNvPicPr>
          <p:nvPr/>
        </p:nvPicPr>
        <p:blipFill>
          <a:blip r:embed="rId3"/>
          <a:srcRect/>
          <a:stretch>
            <a:fillRect/>
          </a:stretch>
        </p:blipFill>
        <p:spPr bwMode="auto">
          <a:xfrm>
            <a:off x="1755775" y="1604963"/>
            <a:ext cx="5400675" cy="4084637"/>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a:xfrm>
            <a:off x="279400" y="346075"/>
            <a:ext cx="8531225" cy="1049338"/>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dirty="0">
                <a:solidFill>
                  <a:schemeClr val="tx1"/>
                </a:solidFill>
              </a:rPr>
              <a:t>Indexical Reference</a:t>
            </a:r>
            <a:r>
              <a:rPr lang="en-GB" sz="2400" b="0" dirty="0">
                <a:solidFill>
                  <a:schemeClr val="tx1"/>
                </a:solidFill>
              </a:rPr>
              <a:t>:</a:t>
            </a:r>
            <a:r>
              <a:rPr lang="en-GB" sz="2400" b="0" i="1" dirty="0">
                <a:solidFill>
                  <a:schemeClr val="tx1"/>
                </a:solidFill>
              </a:rPr>
              <a:t> Three dogs are on the table. The </a:t>
            </a:r>
            <a:r>
              <a:rPr lang="en-GB" sz="2400" b="0" i="1" u="sng" dirty="0">
                <a:solidFill>
                  <a:schemeClr val="tx1"/>
                </a:solidFill>
              </a:rPr>
              <a:t>firs</a:t>
            </a:r>
            <a:r>
              <a:rPr lang="en-GB" sz="2400" b="0" i="1" dirty="0">
                <a:solidFill>
                  <a:schemeClr val="tx1"/>
                </a:solidFill>
              </a:rPr>
              <a:t>t dog is blue. The </a:t>
            </a:r>
            <a:r>
              <a:rPr lang="en-GB" sz="2400" b="0" i="1" u="sng" dirty="0">
                <a:solidFill>
                  <a:schemeClr val="tx1"/>
                </a:solidFill>
              </a:rPr>
              <a:t>first</a:t>
            </a:r>
            <a:r>
              <a:rPr lang="en-GB" sz="2400" b="0" i="1" dirty="0">
                <a:solidFill>
                  <a:schemeClr val="tx1"/>
                </a:solidFill>
              </a:rPr>
              <a:t> dog is 5 feet tall. The </a:t>
            </a:r>
            <a:r>
              <a:rPr lang="en-GB" sz="2400" b="0" i="1" u="sng" dirty="0">
                <a:solidFill>
                  <a:schemeClr val="tx1"/>
                </a:solidFill>
              </a:rPr>
              <a:t>second</a:t>
            </a:r>
            <a:r>
              <a:rPr lang="en-GB" sz="2400" b="0" i="1" dirty="0">
                <a:solidFill>
                  <a:schemeClr val="tx1"/>
                </a:solidFill>
              </a:rPr>
              <a:t> dog is red. The </a:t>
            </a:r>
            <a:r>
              <a:rPr lang="en-GB" sz="2400" b="0" i="1" u="sng" dirty="0">
                <a:solidFill>
                  <a:schemeClr val="tx1"/>
                </a:solidFill>
              </a:rPr>
              <a:t>third</a:t>
            </a:r>
            <a:r>
              <a:rPr lang="en-GB" sz="2400" b="0" i="1" dirty="0">
                <a:solidFill>
                  <a:schemeClr val="tx1"/>
                </a:solidFill>
              </a:rPr>
              <a:t> dog is purple.</a:t>
            </a:r>
          </a:p>
        </p:txBody>
      </p:sp>
      <p:pic>
        <p:nvPicPr>
          <p:cNvPr id="64515" name="Picture 2"/>
          <p:cNvPicPr>
            <a:picLocks noChangeAspect="1" noChangeArrowheads="1"/>
          </p:cNvPicPr>
          <p:nvPr/>
        </p:nvPicPr>
        <p:blipFill>
          <a:blip r:embed="rId3"/>
          <a:srcRect/>
          <a:stretch>
            <a:fillRect/>
          </a:stretch>
        </p:blipFill>
        <p:spPr bwMode="auto">
          <a:xfrm>
            <a:off x="1779588" y="1906588"/>
            <a:ext cx="4972050" cy="3760787"/>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a:xfrm>
            <a:off x="419100" y="295275"/>
            <a:ext cx="7435850" cy="1384300"/>
          </a:xfrm>
        </p:spPr>
        <p:txBody>
          <a:bodyPr/>
          <a:lstStyle/>
          <a:p>
            <a:pPr>
              <a:lnSpc>
                <a:spcPts val="3325"/>
              </a:lnSpc>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a:solidFill>
                  <a:srgbClr val="000000"/>
                </a:solidFill>
              </a:rPr>
              <a:t>Interpretation</a:t>
            </a:r>
          </a:p>
        </p:txBody>
      </p:sp>
      <p:sp>
        <p:nvSpPr>
          <p:cNvPr id="66563" name="Rectangle 2"/>
          <p:cNvSpPr>
            <a:spLocks noGrp="1" noChangeArrowheads="1"/>
          </p:cNvSpPr>
          <p:nvPr>
            <p:ph type="body" idx="1"/>
          </p:nvPr>
        </p:nvSpPr>
        <p:spPr>
          <a:xfrm>
            <a:off x="415925" y="1981200"/>
            <a:ext cx="8561388" cy="4114800"/>
          </a:xfrm>
        </p:spPr>
        <p:txBody>
          <a:bodyPr/>
          <a:lstStyle/>
          <a:p>
            <a:pPr lvl="1">
              <a:lnSpc>
                <a:spcPts val="3475"/>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800" dirty="0">
                <a:solidFill>
                  <a:srgbClr val="000000"/>
                </a:solidFill>
                <a:ea typeface="ＭＳ Ｐゴシック" pitchFamily="-65" charset="-128"/>
              </a:rPr>
              <a:t>Interpret semantic representation</a:t>
            </a:r>
          </a:p>
          <a:p>
            <a:pPr lvl="2">
              <a:lnSpc>
                <a:spcPct val="96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Object selection</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Resolve semantic relations/properties based on object types</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Answer</a:t>
            </a:r>
            <a:r>
              <a:rPr lang="en-GB" i="1" dirty="0">
                <a:solidFill>
                  <a:srgbClr val="000000"/>
                </a:solidFill>
                <a:ea typeface="ＭＳ Ｐゴシック" pitchFamily="-65" charset="-128"/>
              </a:rPr>
              <a:t> Who? What? When? Where? How?</a:t>
            </a:r>
            <a:r>
              <a:rPr lang="en-GB" dirty="0">
                <a:solidFill>
                  <a:srgbClr val="000000"/>
                </a:solidFill>
                <a:ea typeface="ＭＳ Ｐゴシック" pitchFamily="-65" charset="-128"/>
              </a:rPr>
              <a:t> </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Disambiguate/normalize relations and actions </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Identify and resolve references to implicit objects</a:t>
            </a: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dirty="0">
              <a:solidFill>
                <a:srgbClr val="000000"/>
              </a:solidFill>
              <a:ea typeface="ＭＳ Ｐゴシック" pitchFamily="-65" charset="-128"/>
            </a:endParaRPr>
          </a:p>
        </p:txBody>
      </p:sp>
      <p:pic>
        <p:nvPicPr>
          <p:cNvPr id="66564" name="Picture 3"/>
          <p:cNvPicPr>
            <a:picLocks noChangeAspect="1" noChangeArrowheads="1"/>
          </p:cNvPicPr>
          <p:nvPr/>
        </p:nvPicPr>
        <p:blipFill>
          <a:blip r:embed="rId3"/>
          <a:srcRect/>
          <a:stretch>
            <a:fillRect/>
          </a:stretch>
        </p:blipFill>
        <p:spPr bwMode="auto">
          <a:xfrm>
            <a:off x="3352800" y="827087"/>
            <a:ext cx="950912" cy="773113"/>
          </a:xfrm>
          <a:prstGeom prst="rect">
            <a:avLst/>
          </a:prstGeom>
          <a:noFill/>
          <a:ln w="9525">
            <a:noFill/>
            <a:miter lim="800000"/>
            <a:headEnd/>
            <a:tailEnd/>
          </a:ln>
        </p:spPr>
      </p:pic>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a:xfrm>
            <a:off x="457200" y="684212"/>
            <a:ext cx="8229600" cy="458788"/>
          </a:xfrm>
        </p:spPr>
        <p:txBody>
          <a:bodyPr/>
          <a:lstStyle/>
          <a:p>
            <a:pPr>
              <a:lnSpc>
                <a:spcPts val="19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rgbClr val="000000"/>
                </a:solidFill>
              </a:rPr>
              <a:t>Object Selection: When object is missing or doesn't exist . . .</a:t>
            </a:r>
          </a:p>
        </p:txBody>
      </p:sp>
      <p:grpSp>
        <p:nvGrpSpPr>
          <p:cNvPr id="2" name="Group 2"/>
          <p:cNvGrpSpPr>
            <a:grpSpLocks/>
          </p:cNvGrpSpPr>
          <p:nvPr/>
        </p:nvGrpSpPr>
        <p:grpSpPr bwMode="auto">
          <a:xfrm>
            <a:off x="685800" y="3581399"/>
            <a:ext cx="2235199" cy="457201"/>
            <a:chOff x="189" y="2016"/>
            <a:chExt cx="1408" cy="288"/>
          </a:xfrm>
        </p:grpSpPr>
        <p:sp>
          <p:nvSpPr>
            <p:cNvPr id="68621" name="AutoShape 3"/>
            <p:cNvSpPr>
              <a:spLocks noChangeArrowheads="1"/>
            </p:cNvSpPr>
            <p:nvPr/>
          </p:nvSpPr>
          <p:spPr bwMode="auto">
            <a:xfrm>
              <a:off x="189" y="2016"/>
              <a:ext cx="1408" cy="288"/>
            </a:xfrm>
            <a:prstGeom prst="roundRect">
              <a:avLst>
                <a:gd name="adj" fmla="val 347"/>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68622" name="Text Box 4"/>
            <p:cNvSpPr txBox="1">
              <a:spLocks noChangeArrowheads="1"/>
            </p:cNvSpPr>
            <p:nvPr/>
          </p:nvSpPr>
          <p:spPr bwMode="auto">
            <a:xfrm>
              <a:off x="189" y="2016"/>
              <a:ext cx="1408" cy="208"/>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rPr>
                <a:t>Text object:</a:t>
              </a:r>
              <a:r>
                <a:rPr lang="en-GB" sz="1400" i="1">
                  <a:solidFill>
                    <a:srgbClr val="000000"/>
                  </a:solidFill>
                </a:rPr>
                <a:t> “</a:t>
              </a:r>
              <a:r>
                <a:rPr lang="en-GB" sz="1400">
                  <a:solidFill>
                    <a:srgbClr val="000000"/>
                  </a:solidFill>
                </a:rPr>
                <a:t>Foo on table</a:t>
              </a:r>
              <a:r>
                <a:rPr lang="en-GB" sz="1400" i="1">
                  <a:solidFill>
                    <a:srgbClr val="000000"/>
                  </a:solidFill>
                </a:rPr>
                <a:t>”</a:t>
              </a:r>
            </a:p>
          </p:txBody>
        </p:sp>
      </p:grpSp>
      <p:grpSp>
        <p:nvGrpSpPr>
          <p:cNvPr id="3" name="Group 5"/>
          <p:cNvGrpSpPr>
            <a:grpSpLocks/>
          </p:cNvGrpSpPr>
          <p:nvPr/>
        </p:nvGrpSpPr>
        <p:grpSpPr bwMode="auto">
          <a:xfrm>
            <a:off x="5186363" y="3581399"/>
            <a:ext cx="3479801" cy="457201"/>
            <a:chOff x="3024" y="2016"/>
            <a:chExt cx="2192" cy="288"/>
          </a:xfrm>
        </p:grpSpPr>
        <p:sp>
          <p:nvSpPr>
            <p:cNvPr id="68619" name="AutoShape 6"/>
            <p:cNvSpPr>
              <a:spLocks noChangeArrowheads="1"/>
            </p:cNvSpPr>
            <p:nvPr/>
          </p:nvSpPr>
          <p:spPr bwMode="auto">
            <a:xfrm>
              <a:off x="3024" y="2016"/>
              <a:ext cx="2192" cy="288"/>
            </a:xfrm>
            <a:prstGeom prst="roundRect">
              <a:avLst>
                <a:gd name="adj" fmla="val 347"/>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68620" name="Text Box 7"/>
            <p:cNvSpPr txBox="1">
              <a:spLocks noChangeArrowheads="1"/>
            </p:cNvSpPr>
            <p:nvPr/>
          </p:nvSpPr>
          <p:spPr bwMode="auto">
            <a:xfrm>
              <a:off x="3024" y="2016"/>
              <a:ext cx="2192" cy="208"/>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rPr>
                <a:t>Substitute image: “Fox on table”</a:t>
              </a:r>
            </a:p>
          </p:txBody>
        </p:sp>
      </p:grpSp>
      <p:grpSp>
        <p:nvGrpSpPr>
          <p:cNvPr id="4" name="Group 8"/>
          <p:cNvGrpSpPr>
            <a:grpSpLocks/>
          </p:cNvGrpSpPr>
          <p:nvPr/>
        </p:nvGrpSpPr>
        <p:grpSpPr bwMode="auto">
          <a:xfrm>
            <a:off x="842962" y="6248399"/>
            <a:ext cx="3200401" cy="457201"/>
            <a:chOff x="288" y="3744"/>
            <a:chExt cx="2016" cy="288"/>
          </a:xfrm>
        </p:grpSpPr>
        <p:sp>
          <p:nvSpPr>
            <p:cNvPr id="68617" name="AutoShape 9"/>
            <p:cNvSpPr>
              <a:spLocks noChangeArrowheads="1"/>
            </p:cNvSpPr>
            <p:nvPr/>
          </p:nvSpPr>
          <p:spPr bwMode="auto">
            <a:xfrm>
              <a:off x="288" y="3744"/>
              <a:ext cx="2016" cy="288"/>
            </a:xfrm>
            <a:prstGeom prst="roundRect">
              <a:avLst>
                <a:gd name="adj" fmla="val 347"/>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68618" name="Text Box 10"/>
            <p:cNvSpPr txBox="1">
              <a:spLocks noChangeArrowheads="1"/>
            </p:cNvSpPr>
            <p:nvPr/>
          </p:nvSpPr>
          <p:spPr bwMode="auto">
            <a:xfrm>
              <a:off x="288" y="3776"/>
              <a:ext cx="2016" cy="208"/>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rgbClr val="000000"/>
                  </a:solidFill>
                </a:rPr>
                <a:t>Related object: “Robin on table”</a:t>
              </a:r>
            </a:p>
          </p:txBody>
        </p:sp>
      </p:grpSp>
      <p:pic>
        <p:nvPicPr>
          <p:cNvPr id="68614" name="Picture 11"/>
          <p:cNvPicPr>
            <a:picLocks noChangeAspect="1" noChangeArrowheads="1"/>
          </p:cNvPicPr>
          <p:nvPr/>
        </p:nvPicPr>
        <p:blipFill>
          <a:blip r:embed="rId3"/>
          <a:srcRect/>
          <a:stretch>
            <a:fillRect/>
          </a:stretch>
        </p:blipFill>
        <p:spPr bwMode="auto">
          <a:xfrm>
            <a:off x="796925" y="1304921"/>
            <a:ext cx="3200400" cy="2305050"/>
          </a:xfrm>
          <a:prstGeom prst="rect">
            <a:avLst/>
          </a:prstGeom>
          <a:noFill/>
          <a:ln w="9525">
            <a:noFill/>
            <a:miter lim="800000"/>
            <a:headEnd/>
            <a:tailEnd/>
          </a:ln>
        </p:spPr>
      </p:pic>
      <p:pic>
        <p:nvPicPr>
          <p:cNvPr id="68615" name="Picture 12"/>
          <p:cNvPicPr>
            <a:picLocks noChangeAspect="1" noChangeArrowheads="1"/>
          </p:cNvPicPr>
          <p:nvPr/>
        </p:nvPicPr>
        <p:blipFill>
          <a:blip r:embed="rId4"/>
          <a:srcRect/>
          <a:stretch>
            <a:fillRect/>
          </a:stretch>
        </p:blipFill>
        <p:spPr bwMode="auto">
          <a:xfrm>
            <a:off x="5140325" y="1295396"/>
            <a:ext cx="3200400" cy="2305050"/>
          </a:xfrm>
          <a:prstGeom prst="rect">
            <a:avLst/>
          </a:prstGeom>
          <a:noFill/>
          <a:ln w="9525">
            <a:noFill/>
            <a:miter lim="800000"/>
            <a:headEnd/>
            <a:tailEnd/>
          </a:ln>
        </p:spPr>
      </p:pic>
      <p:pic>
        <p:nvPicPr>
          <p:cNvPr id="68616" name="Picture 13"/>
          <p:cNvPicPr>
            <a:picLocks noChangeAspect="1" noChangeArrowheads="1"/>
          </p:cNvPicPr>
          <p:nvPr/>
        </p:nvPicPr>
        <p:blipFill>
          <a:blip r:embed="rId5"/>
          <a:srcRect/>
          <a:stretch>
            <a:fillRect/>
          </a:stretch>
        </p:blipFill>
        <p:spPr bwMode="auto">
          <a:xfrm>
            <a:off x="806450" y="4070343"/>
            <a:ext cx="3200400" cy="2305050"/>
          </a:xfrm>
          <a:prstGeom prst="rect">
            <a:avLst/>
          </a:prstGeom>
          <a:noFill/>
          <a:ln w="9525">
            <a:noFill/>
            <a:miter lim="800000"/>
            <a:headEnd/>
            <a:tailEnd/>
          </a:ln>
        </p:spPr>
      </p:pic>
      <p:sp>
        <p:nvSpPr>
          <p:cNvPr id="1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641350" y="2438400"/>
            <a:ext cx="8121650" cy="1384300"/>
          </a:xfrm>
        </p:spPr>
        <p:txBody>
          <a:bodyPr/>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rPr>
              <a:t>Why is it hard to create </a:t>
            </a:r>
            <a:r>
              <a:rPr lang="en-GB" dirty="0" smtClean="0">
                <a:solidFill>
                  <a:srgbClr val="000000"/>
                </a:solidFill>
              </a:rPr>
              <a:t>3D graphics</a:t>
            </a:r>
            <a:r>
              <a:rPr lang="en-GB" dirty="0">
                <a:solidFill>
                  <a:srgbClr val="000000"/>
                </a:solidFill>
              </a:rPr>
              <a:t>? </a:t>
            </a:r>
          </a:p>
        </p:txBody>
      </p:sp>
      <p:sp>
        <p:nvSpPr>
          <p:cNvPr id="3"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ChangeArrowheads="1"/>
          </p:cNvSpPr>
          <p:nvPr>
            <p:ph type="title"/>
          </p:nvPr>
        </p:nvSpPr>
        <p:spPr>
          <a:xfrm>
            <a:off x="457200" y="457200"/>
            <a:ext cx="7824788" cy="685800"/>
          </a:xfrm>
        </p:spPr>
        <p:txBody>
          <a:bodyPr/>
          <a:lstStyle/>
          <a:p>
            <a:pPr>
              <a:lnSpc>
                <a:spcPts val="19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a:solidFill>
                  <a:srgbClr val="000000"/>
                </a:solidFill>
              </a:rPr>
              <a:t>Object attribute interpretation (modify versus selection)</a:t>
            </a:r>
          </a:p>
        </p:txBody>
      </p:sp>
      <p:grpSp>
        <p:nvGrpSpPr>
          <p:cNvPr id="2" name="Group 2"/>
          <p:cNvGrpSpPr>
            <a:grpSpLocks/>
          </p:cNvGrpSpPr>
          <p:nvPr/>
        </p:nvGrpSpPr>
        <p:grpSpPr bwMode="auto">
          <a:xfrm>
            <a:off x="752475" y="3576633"/>
            <a:ext cx="3128963" cy="685799"/>
            <a:chOff x="234" y="2129"/>
            <a:chExt cx="1971" cy="432"/>
          </a:xfrm>
        </p:grpSpPr>
        <p:sp>
          <p:nvSpPr>
            <p:cNvPr id="70673" name="AutoShape 3"/>
            <p:cNvSpPr>
              <a:spLocks noChangeArrowheads="1"/>
            </p:cNvSpPr>
            <p:nvPr/>
          </p:nvSpPr>
          <p:spPr bwMode="auto">
            <a:xfrm>
              <a:off x="234" y="2129"/>
              <a:ext cx="1971" cy="432"/>
            </a:xfrm>
            <a:prstGeom prst="roundRect">
              <a:avLst>
                <a:gd name="adj" fmla="val 231"/>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70674" name="Text Box 4"/>
            <p:cNvSpPr txBox="1">
              <a:spLocks noChangeArrowheads="1"/>
            </p:cNvSpPr>
            <p:nvPr/>
          </p:nvSpPr>
          <p:spPr bwMode="auto">
            <a:xfrm>
              <a:off x="234" y="2129"/>
              <a:ext cx="1971" cy="208"/>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rPr>
                <a:t>Conventional: “American horse”</a:t>
              </a:r>
            </a:p>
          </p:txBody>
        </p:sp>
      </p:grpSp>
      <p:grpSp>
        <p:nvGrpSpPr>
          <p:cNvPr id="3" name="Group 5"/>
          <p:cNvGrpSpPr>
            <a:grpSpLocks/>
          </p:cNvGrpSpPr>
          <p:nvPr/>
        </p:nvGrpSpPr>
        <p:grpSpPr bwMode="auto">
          <a:xfrm>
            <a:off x="4741863" y="3554410"/>
            <a:ext cx="4037012" cy="530225"/>
            <a:chOff x="2987" y="2115"/>
            <a:chExt cx="2543" cy="334"/>
          </a:xfrm>
        </p:grpSpPr>
        <p:sp>
          <p:nvSpPr>
            <p:cNvPr id="70671" name="AutoShape 6"/>
            <p:cNvSpPr>
              <a:spLocks noChangeArrowheads="1"/>
            </p:cNvSpPr>
            <p:nvPr/>
          </p:nvSpPr>
          <p:spPr bwMode="auto">
            <a:xfrm>
              <a:off x="2987" y="2115"/>
              <a:ext cx="2543" cy="334"/>
            </a:xfrm>
            <a:prstGeom prst="roundRect">
              <a:avLst>
                <a:gd name="adj" fmla="val 296"/>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70672" name="Text Box 7"/>
            <p:cNvSpPr txBox="1">
              <a:spLocks noChangeArrowheads="1"/>
            </p:cNvSpPr>
            <p:nvPr/>
          </p:nvSpPr>
          <p:spPr bwMode="auto">
            <a:xfrm>
              <a:off x="2988" y="2115"/>
              <a:ext cx="2542" cy="208"/>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rPr>
                <a:t>Unconventional: “Richard Sproat horse”</a:t>
              </a:r>
            </a:p>
          </p:txBody>
        </p:sp>
      </p:grpSp>
      <p:grpSp>
        <p:nvGrpSpPr>
          <p:cNvPr id="4" name="Group 8"/>
          <p:cNvGrpSpPr>
            <a:grpSpLocks/>
          </p:cNvGrpSpPr>
          <p:nvPr/>
        </p:nvGrpSpPr>
        <p:grpSpPr bwMode="auto">
          <a:xfrm>
            <a:off x="814388" y="6284911"/>
            <a:ext cx="3224212" cy="573087"/>
            <a:chOff x="273" y="3835"/>
            <a:chExt cx="1265" cy="361"/>
          </a:xfrm>
        </p:grpSpPr>
        <p:sp>
          <p:nvSpPr>
            <p:cNvPr id="70669" name="AutoShape 9"/>
            <p:cNvSpPr>
              <a:spLocks noChangeArrowheads="1"/>
            </p:cNvSpPr>
            <p:nvPr/>
          </p:nvSpPr>
          <p:spPr bwMode="auto">
            <a:xfrm>
              <a:off x="273" y="3835"/>
              <a:ext cx="1265" cy="288"/>
            </a:xfrm>
            <a:prstGeom prst="roundRect">
              <a:avLst>
                <a:gd name="adj" fmla="val 347"/>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70670" name="Text Box 10"/>
            <p:cNvSpPr txBox="1">
              <a:spLocks noChangeArrowheads="1"/>
            </p:cNvSpPr>
            <p:nvPr/>
          </p:nvSpPr>
          <p:spPr bwMode="auto">
            <a:xfrm>
              <a:off x="273" y="3835"/>
              <a:ext cx="1265" cy="361"/>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rgbClr val="000000"/>
                  </a:solidFill>
                </a:rPr>
                <a:t>Substance: “Stone horse”</a:t>
              </a:r>
            </a:p>
          </p:txBody>
        </p:sp>
      </p:grpSp>
      <p:grpSp>
        <p:nvGrpSpPr>
          <p:cNvPr id="5" name="Group 11"/>
          <p:cNvGrpSpPr>
            <a:grpSpLocks/>
          </p:cNvGrpSpPr>
          <p:nvPr/>
        </p:nvGrpSpPr>
        <p:grpSpPr bwMode="auto">
          <a:xfrm>
            <a:off x="4738686" y="6284913"/>
            <a:ext cx="3262313" cy="573087"/>
            <a:chOff x="2985" y="3835"/>
            <a:chExt cx="1366" cy="361"/>
          </a:xfrm>
        </p:grpSpPr>
        <p:sp>
          <p:nvSpPr>
            <p:cNvPr id="70667" name="AutoShape 12"/>
            <p:cNvSpPr>
              <a:spLocks noChangeArrowheads="1"/>
            </p:cNvSpPr>
            <p:nvPr/>
          </p:nvSpPr>
          <p:spPr bwMode="auto">
            <a:xfrm>
              <a:off x="2985" y="3835"/>
              <a:ext cx="1366" cy="220"/>
            </a:xfrm>
            <a:prstGeom prst="roundRect">
              <a:avLst>
                <a:gd name="adj" fmla="val 454"/>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70668" name="Text Box 13"/>
            <p:cNvSpPr txBox="1">
              <a:spLocks noChangeArrowheads="1"/>
            </p:cNvSpPr>
            <p:nvPr/>
          </p:nvSpPr>
          <p:spPr bwMode="auto">
            <a:xfrm>
              <a:off x="2985" y="3835"/>
              <a:ext cx="1366" cy="361"/>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rgbClr val="000000"/>
                  </a:solidFill>
                </a:rPr>
                <a:t>Selection: “Chinese house”</a:t>
              </a:r>
            </a:p>
          </p:txBody>
        </p:sp>
      </p:grpSp>
      <p:pic>
        <p:nvPicPr>
          <p:cNvPr id="70663" name="Picture 14"/>
          <p:cNvPicPr>
            <a:picLocks noChangeAspect="1" noChangeArrowheads="1"/>
          </p:cNvPicPr>
          <p:nvPr/>
        </p:nvPicPr>
        <p:blipFill>
          <a:blip r:embed="rId3"/>
          <a:srcRect/>
          <a:stretch>
            <a:fillRect/>
          </a:stretch>
        </p:blipFill>
        <p:spPr bwMode="auto">
          <a:xfrm>
            <a:off x="762000" y="1295400"/>
            <a:ext cx="3200400" cy="2305050"/>
          </a:xfrm>
          <a:prstGeom prst="rect">
            <a:avLst/>
          </a:prstGeom>
          <a:noFill/>
          <a:ln w="9525">
            <a:noFill/>
            <a:miter lim="800000"/>
            <a:headEnd/>
            <a:tailEnd/>
          </a:ln>
        </p:spPr>
      </p:pic>
      <p:pic>
        <p:nvPicPr>
          <p:cNvPr id="70664" name="Picture 15"/>
          <p:cNvPicPr>
            <a:picLocks noChangeAspect="1" noChangeArrowheads="1"/>
          </p:cNvPicPr>
          <p:nvPr/>
        </p:nvPicPr>
        <p:blipFill>
          <a:blip r:embed="rId4"/>
          <a:srcRect/>
          <a:stretch>
            <a:fillRect/>
          </a:stretch>
        </p:blipFill>
        <p:spPr bwMode="auto">
          <a:xfrm>
            <a:off x="4724400" y="1295400"/>
            <a:ext cx="3200400" cy="2305050"/>
          </a:xfrm>
          <a:prstGeom prst="rect">
            <a:avLst/>
          </a:prstGeom>
          <a:noFill/>
          <a:ln w="9525">
            <a:noFill/>
            <a:miter lim="800000"/>
            <a:headEnd/>
            <a:tailEnd/>
          </a:ln>
        </p:spPr>
      </p:pic>
      <p:pic>
        <p:nvPicPr>
          <p:cNvPr id="70665" name="Picture 16"/>
          <p:cNvPicPr>
            <a:picLocks noChangeAspect="1" noChangeArrowheads="1"/>
          </p:cNvPicPr>
          <p:nvPr/>
        </p:nvPicPr>
        <p:blipFill>
          <a:blip r:embed="rId5"/>
          <a:srcRect/>
          <a:stretch>
            <a:fillRect/>
          </a:stretch>
        </p:blipFill>
        <p:spPr bwMode="auto">
          <a:xfrm>
            <a:off x="762000" y="3997325"/>
            <a:ext cx="3200400" cy="2312988"/>
          </a:xfrm>
          <a:prstGeom prst="rect">
            <a:avLst/>
          </a:prstGeom>
          <a:noFill/>
          <a:ln w="9525">
            <a:noFill/>
            <a:miter lim="800000"/>
            <a:headEnd/>
            <a:tailEnd/>
          </a:ln>
        </p:spPr>
      </p:pic>
      <p:pic>
        <p:nvPicPr>
          <p:cNvPr id="70666" name="Picture 17"/>
          <p:cNvPicPr>
            <a:picLocks noChangeAspect="1" noChangeArrowheads="1"/>
          </p:cNvPicPr>
          <p:nvPr/>
        </p:nvPicPr>
        <p:blipFill>
          <a:blip r:embed="rId6"/>
          <a:srcRect/>
          <a:stretch>
            <a:fillRect/>
          </a:stretch>
        </p:blipFill>
        <p:spPr bwMode="auto">
          <a:xfrm>
            <a:off x="4724400" y="3997325"/>
            <a:ext cx="3200400" cy="2312988"/>
          </a:xfrm>
          <a:prstGeom prst="rect">
            <a:avLst/>
          </a:prstGeom>
          <a:noFill/>
          <a:ln w="9525">
            <a:noFill/>
            <a:miter lim="800000"/>
            <a:headEnd/>
            <a:tailEnd/>
          </a:ln>
        </p:spPr>
      </p:pic>
      <p:sp>
        <p:nvSpPr>
          <p:cNvPr id="19"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ChangeArrowheads="1"/>
          </p:cNvSpPr>
          <p:nvPr>
            <p:ph type="title"/>
          </p:nvPr>
        </p:nvSpPr>
        <p:spPr>
          <a:xfrm>
            <a:off x="457200" y="457200"/>
            <a:ext cx="7824788" cy="685800"/>
          </a:xfrm>
        </p:spPr>
        <p:txBody>
          <a:bodyPr/>
          <a:lstStyle/>
          <a:p>
            <a:pPr>
              <a:lnSpc>
                <a:spcPts val="19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Semantic Interpretation of “Of”</a:t>
            </a:r>
          </a:p>
        </p:txBody>
      </p:sp>
      <p:pic>
        <p:nvPicPr>
          <p:cNvPr id="72707" name="Picture 2"/>
          <p:cNvPicPr>
            <a:picLocks noChangeAspect="1" noChangeArrowheads="1"/>
          </p:cNvPicPr>
          <p:nvPr/>
        </p:nvPicPr>
        <p:blipFill>
          <a:blip r:embed="rId3"/>
          <a:srcRect/>
          <a:stretch>
            <a:fillRect/>
          </a:stretch>
        </p:blipFill>
        <p:spPr bwMode="auto">
          <a:xfrm>
            <a:off x="361950" y="1371600"/>
            <a:ext cx="2743200" cy="1974850"/>
          </a:xfrm>
          <a:prstGeom prst="rect">
            <a:avLst/>
          </a:prstGeom>
          <a:noFill/>
          <a:ln w="9525">
            <a:noFill/>
            <a:miter lim="800000"/>
            <a:headEnd/>
            <a:tailEnd/>
          </a:ln>
        </p:spPr>
      </p:pic>
      <p:pic>
        <p:nvPicPr>
          <p:cNvPr id="72708" name="Picture 3"/>
          <p:cNvPicPr>
            <a:picLocks noChangeAspect="1" noChangeArrowheads="1"/>
          </p:cNvPicPr>
          <p:nvPr/>
        </p:nvPicPr>
        <p:blipFill>
          <a:blip r:embed="rId4"/>
          <a:srcRect/>
          <a:stretch>
            <a:fillRect/>
          </a:stretch>
        </p:blipFill>
        <p:spPr bwMode="auto">
          <a:xfrm>
            <a:off x="3225800" y="1371600"/>
            <a:ext cx="2743200" cy="1974850"/>
          </a:xfrm>
          <a:prstGeom prst="rect">
            <a:avLst/>
          </a:prstGeom>
          <a:noFill/>
          <a:ln w="9525">
            <a:noFill/>
            <a:miter lim="800000"/>
            <a:headEnd/>
            <a:tailEnd/>
          </a:ln>
        </p:spPr>
      </p:pic>
      <p:pic>
        <p:nvPicPr>
          <p:cNvPr id="72709" name="Picture 4"/>
          <p:cNvPicPr>
            <a:picLocks noChangeAspect="1" noChangeArrowheads="1"/>
          </p:cNvPicPr>
          <p:nvPr/>
        </p:nvPicPr>
        <p:blipFill>
          <a:blip r:embed="rId5"/>
          <a:srcRect/>
          <a:stretch>
            <a:fillRect/>
          </a:stretch>
        </p:blipFill>
        <p:spPr bwMode="auto">
          <a:xfrm>
            <a:off x="3249613" y="4040188"/>
            <a:ext cx="2743200" cy="1974850"/>
          </a:xfrm>
          <a:prstGeom prst="rect">
            <a:avLst/>
          </a:prstGeom>
          <a:noFill/>
          <a:ln w="9525">
            <a:noFill/>
            <a:miter lim="800000"/>
            <a:headEnd/>
            <a:tailEnd/>
          </a:ln>
        </p:spPr>
      </p:pic>
      <p:pic>
        <p:nvPicPr>
          <p:cNvPr id="72710" name="Picture 5"/>
          <p:cNvPicPr>
            <a:picLocks noChangeAspect="1" noChangeArrowheads="1"/>
          </p:cNvPicPr>
          <p:nvPr/>
        </p:nvPicPr>
        <p:blipFill>
          <a:blip r:embed="rId6"/>
          <a:srcRect/>
          <a:stretch>
            <a:fillRect/>
          </a:stretch>
        </p:blipFill>
        <p:spPr bwMode="auto">
          <a:xfrm>
            <a:off x="6088063" y="1382713"/>
            <a:ext cx="2743200" cy="1974850"/>
          </a:xfrm>
          <a:prstGeom prst="rect">
            <a:avLst/>
          </a:prstGeom>
          <a:noFill/>
          <a:ln w="9525">
            <a:noFill/>
            <a:miter lim="800000"/>
            <a:headEnd/>
            <a:tailEnd/>
          </a:ln>
        </p:spPr>
      </p:pic>
      <p:grpSp>
        <p:nvGrpSpPr>
          <p:cNvPr id="2" name="Group 6"/>
          <p:cNvGrpSpPr>
            <a:grpSpLocks/>
          </p:cNvGrpSpPr>
          <p:nvPr/>
        </p:nvGrpSpPr>
        <p:grpSpPr bwMode="auto">
          <a:xfrm>
            <a:off x="300038" y="3302005"/>
            <a:ext cx="2805112" cy="338138"/>
            <a:chOff x="189" y="2080"/>
            <a:chExt cx="1767" cy="213"/>
          </a:xfrm>
        </p:grpSpPr>
        <p:sp>
          <p:nvSpPr>
            <p:cNvPr id="72729" name="AutoShape 7"/>
            <p:cNvSpPr>
              <a:spLocks noChangeArrowheads="1"/>
            </p:cNvSpPr>
            <p:nvPr/>
          </p:nvSpPr>
          <p:spPr bwMode="auto">
            <a:xfrm>
              <a:off x="189" y="2080"/>
              <a:ext cx="1408" cy="213"/>
            </a:xfrm>
            <a:prstGeom prst="roundRect">
              <a:avLst>
                <a:gd name="adj" fmla="val 468"/>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72730" name="Text Box 8"/>
            <p:cNvSpPr txBox="1">
              <a:spLocks noChangeArrowheads="1"/>
            </p:cNvSpPr>
            <p:nvPr/>
          </p:nvSpPr>
          <p:spPr bwMode="auto">
            <a:xfrm>
              <a:off x="189" y="2080"/>
              <a:ext cx="1767" cy="208"/>
            </a:xfrm>
            <a:prstGeom prst="rect">
              <a:avLst/>
            </a:prstGeom>
            <a:noFill/>
            <a:ln w="9525">
              <a:noFill/>
              <a:miter lim="800000"/>
              <a:headEnd/>
              <a:tailEnd/>
            </a:ln>
          </p:spPr>
          <p:txBody>
            <a:bodyPr wrap="square" lIns="90000" tIns="45000" rIns="90000" bIns="45000">
              <a:prstTxWarp prst="textNoShape">
                <a:avLst/>
              </a:prstTxWarp>
              <a:spAutoFit/>
            </a:bodyPr>
            <a:lstStyle/>
            <a:p>
              <a:pPr>
                <a:lnSpc>
                  <a:spcPts val="1850"/>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solidFill>
                    <a:srgbClr val="000000"/>
                  </a:solidFill>
                </a:rPr>
                <a:t>Containment</a:t>
              </a:r>
              <a:r>
                <a:rPr lang="en-GB" sz="1400" dirty="0">
                  <a:solidFill>
                    <a:srgbClr val="000000"/>
                  </a:solidFill>
                </a:rPr>
                <a:t>: “bowl of cats”</a:t>
              </a:r>
            </a:p>
          </p:txBody>
        </p:sp>
      </p:grpSp>
      <p:grpSp>
        <p:nvGrpSpPr>
          <p:cNvPr id="3" name="Group 9"/>
          <p:cNvGrpSpPr>
            <a:grpSpLocks/>
          </p:cNvGrpSpPr>
          <p:nvPr/>
        </p:nvGrpSpPr>
        <p:grpSpPr bwMode="auto">
          <a:xfrm>
            <a:off x="3170237" y="3321053"/>
            <a:ext cx="2620963" cy="573088"/>
            <a:chOff x="1997" y="2092"/>
            <a:chExt cx="1172" cy="361"/>
          </a:xfrm>
        </p:grpSpPr>
        <p:sp>
          <p:nvSpPr>
            <p:cNvPr id="72727" name="AutoShape 10"/>
            <p:cNvSpPr>
              <a:spLocks noChangeArrowheads="1"/>
            </p:cNvSpPr>
            <p:nvPr/>
          </p:nvSpPr>
          <p:spPr bwMode="auto">
            <a:xfrm>
              <a:off x="1997" y="2092"/>
              <a:ext cx="1172" cy="213"/>
            </a:xfrm>
            <a:prstGeom prst="roundRect">
              <a:avLst>
                <a:gd name="adj" fmla="val 468"/>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72728" name="Text Box 11"/>
            <p:cNvSpPr txBox="1">
              <a:spLocks noChangeArrowheads="1"/>
            </p:cNvSpPr>
            <p:nvPr/>
          </p:nvSpPr>
          <p:spPr bwMode="auto">
            <a:xfrm>
              <a:off x="1997" y="2092"/>
              <a:ext cx="1172" cy="361"/>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solidFill>
                    <a:srgbClr val="000000"/>
                  </a:solidFill>
                </a:rPr>
                <a:t>Part</a:t>
              </a:r>
              <a:r>
                <a:rPr lang="en-GB" sz="1400" dirty="0">
                  <a:solidFill>
                    <a:srgbClr val="000000"/>
                  </a:solidFill>
                </a:rPr>
                <a:t>: “head of the cow”</a:t>
              </a:r>
            </a:p>
          </p:txBody>
        </p:sp>
      </p:grpSp>
      <p:grpSp>
        <p:nvGrpSpPr>
          <p:cNvPr id="4" name="Group 12"/>
          <p:cNvGrpSpPr>
            <a:grpSpLocks/>
          </p:cNvGrpSpPr>
          <p:nvPr/>
        </p:nvGrpSpPr>
        <p:grpSpPr bwMode="auto">
          <a:xfrm>
            <a:off x="6018213" y="3321050"/>
            <a:ext cx="2813050" cy="573088"/>
            <a:chOff x="3791" y="2092"/>
            <a:chExt cx="1425" cy="361"/>
          </a:xfrm>
        </p:grpSpPr>
        <p:sp>
          <p:nvSpPr>
            <p:cNvPr id="72725" name="AutoShape 13"/>
            <p:cNvSpPr>
              <a:spLocks noChangeArrowheads="1"/>
            </p:cNvSpPr>
            <p:nvPr/>
          </p:nvSpPr>
          <p:spPr bwMode="auto">
            <a:xfrm>
              <a:off x="3791" y="2092"/>
              <a:ext cx="1425" cy="213"/>
            </a:xfrm>
            <a:prstGeom prst="roundRect">
              <a:avLst>
                <a:gd name="adj" fmla="val 468"/>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72726" name="Text Box 14"/>
            <p:cNvSpPr txBox="1">
              <a:spLocks noChangeArrowheads="1"/>
            </p:cNvSpPr>
            <p:nvPr/>
          </p:nvSpPr>
          <p:spPr bwMode="auto">
            <a:xfrm>
              <a:off x="3791" y="2092"/>
              <a:ext cx="1425" cy="361"/>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solidFill>
                    <a:srgbClr val="000000"/>
                  </a:solidFill>
                </a:rPr>
                <a:t>Property</a:t>
              </a:r>
              <a:r>
                <a:rPr lang="en-GB" sz="1400" dirty="0">
                  <a:solidFill>
                    <a:srgbClr val="000000"/>
                  </a:solidFill>
                </a:rPr>
                <a:t>: “height of horse is..”</a:t>
              </a:r>
            </a:p>
          </p:txBody>
        </p:sp>
      </p:grpSp>
      <p:grpSp>
        <p:nvGrpSpPr>
          <p:cNvPr id="5" name="Group 15"/>
          <p:cNvGrpSpPr>
            <a:grpSpLocks/>
          </p:cNvGrpSpPr>
          <p:nvPr/>
        </p:nvGrpSpPr>
        <p:grpSpPr bwMode="auto">
          <a:xfrm>
            <a:off x="361950" y="5943605"/>
            <a:ext cx="2743200" cy="573088"/>
            <a:chOff x="228" y="3744"/>
            <a:chExt cx="1265" cy="361"/>
          </a:xfrm>
        </p:grpSpPr>
        <p:sp>
          <p:nvSpPr>
            <p:cNvPr id="72723" name="AutoShape 16"/>
            <p:cNvSpPr>
              <a:spLocks noChangeArrowheads="1"/>
            </p:cNvSpPr>
            <p:nvPr/>
          </p:nvSpPr>
          <p:spPr bwMode="auto">
            <a:xfrm>
              <a:off x="228" y="3744"/>
              <a:ext cx="1265" cy="213"/>
            </a:xfrm>
            <a:prstGeom prst="roundRect">
              <a:avLst>
                <a:gd name="adj" fmla="val 468"/>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72724" name="Text Box 17"/>
            <p:cNvSpPr txBox="1">
              <a:spLocks noChangeArrowheads="1"/>
            </p:cNvSpPr>
            <p:nvPr/>
          </p:nvSpPr>
          <p:spPr bwMode="auto">
            <a:xfrm>
              <a:off x="228" y="3744"/>
              <a:ext cx="1265" cy="361"/>
            </a:xfrm>
            <a:prstGeom prst="rect">
              <a:avLst/>
            </a:prstGeom>
            <a:noFill/>
            <a:ln w="9525">
              <a:noFill/>
              <a:miter lim="800000"/>
              <a:headEnd/>
              <a:tailEnd/>
            </a:ln>
          </p:spPr>
          <p:txBody>
            <a:bodyPr lIns="90000" tIns="45000" rIns="90000" bIns="45000">
              <a:prstTxWarp prst="textNoShape">
                <a:avLst/>
              </a:prstTxWarp>
              <a:spAutoFit/>
            </a:bodyPr>
            <a:lstStyle/>
            <a:p>
              <a:pPr>
                <a:lnSpc>
                  <a:spcPts val="1850"/>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solidFill>
                    <a:srgbClr val="000000"/>
                  </a:solidFill>
                </a:rPr>
                <a:t>Grouping</a:t>
              </a:r>
              <a:r>
                <a:rPr lang="en-GB" sz="1400" dirty="0">
                  <a:solidFill>
                    <a:srgbClr val="000000"/>
                  </a:solidFill>
                </a:rPr>
                <a:t>: “stack of cats”</a:t>
              </a:r>
            </a:p>
          </p:txBody>
        </p:sp>
      </p:grpSp>
      <p:grpSp>
        <p:nvGrpSpPr>
          <p:cNvPr id="6" name="Group 18"/>
          <p:cNvGrpSpPr>
            <a:grpSpLocks/>
          </p:cNvGrpSpPr>
          <p:nvPr/>
        </p:nvGrpSpPr>
        <p:grpSpPr bwMode="auto">
          <a:xfrm>
            <a:off x="3189287" y="5943609"/>
            <a:ext cx="2779711" cy="338138"/>
            <a:chOff x="2009" y="3744"/>
            <a:chExt cx="1751" cy="213"/>
          </a:xfrm>
        </p:grpSpPr>
        <p:sp>
          <p:nvSpPr>
            <p:cNvPr id="72721" name="AutoShape 19"/>
            <p:cNvSpPr>
              <a:spLocks noChangeArrowheads="1"/>
            </p:cNvSpPr>
            <p:nvPr/>
          </p:nvSpPr>
          <p:spPr bwMode="auto">
            <a:xfrm>
              <a:off x="2009" y="3744"/>
              <a:ext cx="1366" cy="213"/>
            </a:xfrm>
            <a:prstGeom prst="roundRect">
              <a:avLst>
                <a:gd name="adj" fmla="val 468"/>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72722" name="Text Box 20"/>
            <p:cNvSpPr txBox="1">
              <a:spLocks noChangeArrowheads="1"/>
            </p:cNvSpPr>
            <p:nvPr/>
          </p:nvSpPr>
          <p:spPr bwMode="auto">
            <a:xfrm>
              <a:off x="2009" y="3744"/>
              <a:ext cx="1751" cy="208"/>
            </a:xfrm>
            <a:prstGeom prst="rect">
              <a:avLst/>
            </a:prstGeom>
            <a:noFill/>
            <a:ln w="9525">
              <a:noFill/>
              <a:miter lim="800000"/>
              <a:headEnd/>
              <a:tailEnd/>
            </a:ln>
          </p:spPr>
          <p:txBody>
            <a:bodyPr wrap="square" lIns="90000" tIns="45000" rIns="90000" bIns="45000">
              <a:prstTxWarp prst="textNoShape">
                <a:avLst/>
              </a:prstTxWarp>
              <a:spAutoFit/>
            </a:bodyPr>
            <a:lstStyle/>
            <a:p>
              <a:pPr>
                <a:lnSpc>
                  <a:spcPts val="1850"/>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solidFill>
                    <a:srgbClr val="000000"/>
                  </a:solidFill>
                </a:rPr>
                <a:t>Substance</a:t>
              </a:r>
              <a:r>
                <a:rPr lang="en-GB" sz="1400" dirty="0">
                  <a:solidFill>
                    <a:srgbClr val="000000"/>
                  </a:solidFill>
                </a:rPr>
                <a:t>: “horse of stone”</a:t>
              </a:r>
            </a:p>
          </p:txBody>
        </p:sp>
      </p:grpSp>
      <p:pic>
        <p:nvPicPr>
          <p:cNvPr id="72716" name="Picture 21"/>
          <p:cNvPicPr>
            <a:picLocks noChangeAspect="1" noChangeArrowheads="1"/>
          </p:cNvPicPr>
          <p:nvPr/>
        </p:nvPicPr>
        <p:blipFill>
          <a:blip r:embed="rId7"/>
          <a:srcRect/>
          <a:stretch>
            <a:fillRect/>
          </a:stretch>
        </p:blipFill>
        <p:spPr bwMode="auto">
          <a:xfrm>
            <a:off x="385763" y="4017963"/>
            <a:ext cx="2743200" cy="1974850"/>
          </a:xfrm>
          <a:prstGeom prst="rect">
            <a:avLst/>
          </a:prstGeom>
          <a:noFill/>
          <a:ln w="9525">
            <a:noFill/>
            <a:miter lim="800000"/>
            <a:headEnd/>
            <a:tailEnd/>
          </a:ln>
        </p:spPr>
      </p:pic>
      <p:pic>
        <p:nvPicPr>
          <p:cNvPr id="72717" name="Picture 22"/>
          <p:cNvPicPr>
            <a:picLocks noChangeAspect="1" noChangeArrowheads="1"/>
          </p:cNvPicPr>
          <p:nvPr/>
        </p:nvPicPr>
        <p:blipFill>
          <a:blip r:embed="rId8"/>
          <a:srcRect/>
          <a:stretch>
            <a:fillRect/>
          </a:stretch>
        </p:blipFill>
        <p:spPr bwMode="auto">
          <a:xfrm>
            <a:off x="6100763" y="4040188"/>
            <a:ext cx="2743200" cy="1974850"/>
          </a:xfrm>
          <a:prstGeom prst="rect">
            <a:avLst/>
          </a:prstGeom>
          <a:noFill/>
          <a:ln w="9525">
            <a:noFill/>
            <a:miter lim="800000"/>
            <a:headEnd/>
            <a:tailEnd/>
          </a:ln>
        </p:spPr>
      </p:pic>
      <p:grpSp>
        <p:nvGrpSpPr>
          <p:cNvPr id="7" name="Group 23"/>
          <p:cNvGrpSpPr>
            <a:grpSpLocks/>
          </p:cNvGrpSpPr>
          <p:nvPr/>
        </p:nvGrpSpPr>
        <p:grpSpPr bwMode="auto">
          <a:xfrm>
            <a:off x="6100763" y="6027744"/>
            <a:ext cx="2730499" cy="503238"/>
            <a:chOff x="3843" y="3797"/>
            <a:chExt cx="1365" cy="317"/>
          </a:xfrm>
        </p:grpSpPr>
        <p:sp>
          <p:nvSpPr>
            <p:cNvPr id="72719" name="AutoShape 24"/>
            <p:cNvSpPr>
              <a:spLocks noChangeArrowheads="1"/>
            </p:cNvSpPr>
            <p:nvPr/>
          </p:nvSpPr>
          <p:spPr bwMode="auto">
            <a:xfrm>
              <a:off x="3843" y="3797"/>
              <a:ext cx="1365" cy="213"/>
            </a:xfrm>
            <a:prstGeom prst="roundRect">
              <a:avLst>
                <a:gd name="adj" fmla="val 468"/>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72720" name="Text Box 25"/>
            <p:cNvSpPr txBox="1">
              <a:spLocks noChangeArrowheads="1"/>
            </p:cNvSpPr>
            <p:nvPr/>
          </p:nvSpPr>
          <p:spPr bwMode="auto">
            <a:xfrm>
              <a:off x="3843" y="3797"/>
              <a:ext cx="1365" cy="317"/>
            </a:xfrm>
            <a:prstGeom prst="rect">
              <a:avLst/>
            </a:prstGeom>
            <a:noFill/>
            <a:ln w="9525">
              <a:noFill/>
              <a:miter lim="800000"/>
              <a:headEnd/>
              <a:tailEnd/>
            </a:ln>
          </p:spPr>
          <p:txBody>
            <a:bodyPr lIns="90000" tIns="45000" rIns="90000" bIns="45000">
              <a:prstTxWarp prst="textNoShape">
                <a:avLst/>
              </a:prstTxWarp>
              <a:spAutoFit/>
            </a:bodyPr>
            <a:lstStyle/>
            <a:p>
              <a:pPr>
                <a:lnSpc>
                  <a:spcPts val="1588"/>
                </a:lnSpc>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solidFill>
                    <a:srgbClr val="000000"/>
                  </a:solidFill>
                </a:rPr>
                <a:t>Abstraction</a:t>
              </a:r>
              <a:r>
                <a:rPr lang="en-GB" sz="1400" dirty="0">
                  <a:solidFill>
                    <a:srgbClr val="000000"/>
                  </a:solidFill>
                </a:rPr>
                <a:t>: “head of time”</a:t>
              </a:r>
            </a:p>
          </p:txBody>
        </p:sp>
      </p:grpSp>
      <p:sp>
        <p:nvSpPr>
          <p:cNvPr id="27"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19100" y="295275"/>
            <a:ext cx="7435850" cy="1384300"/>
          </a:xfrm>
        </p:spPr>
        <p:txBody>
          <a:bodyPr/>
          <a:lstStyle/>
          <a:p>
            <a:pPr>
              <a:lnSpc>
                <a:spcPts val="3325"/>
              </a:lnSpc>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solidFill>
                  <a:srgbClr val="000000"/>
                </a:solidFill>
              </a:rPr>
              <a:t>Depiction</a:t>
            </a:r>
          </a:p>
        </p:txBody>
      </p:sp>
      <p:sp>
        <p:nvSpPr>
          <p:cNvPr id="78851" name="Rectangle 2"/>
          <p:cNvSpPr>
            <a:spLocks noGrp="1" noChangeArrowheads="1"/>
          </p:cNvSpPr>
          <p:nvPr>
            <p:ph type="body" idx="1"/>
          </p:nvPr>
        </p:nvSpPr>
        <p:spPr>
          <a:xfrm>
            <a:off x="415925" y="1981200"/>
            <a:ext cx="8561388" cy="4114800"/>
          </a:xfrm>
        </p:spPr>
        <p:txBody>
          <a:bodyPr/>
          <a:lstStyle/>
          <a:p>
            <a:pPr lvl="1">
              <a:lnSpc>
                <a:spcPts val="3475"/>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800">
                <a:solidFill>
                  <a:srgbClr val="000000"/>
                </a:solidFill>
                <a:ea typeface="ＭＳ Ｐゴシック" pitchFamily="-65" charset="-128"/>
              </a:rPr>
              <a:t>3D object and image database</a:t>
            </a: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800">
                <a:solidFill>
                  <a:srgbClr val="000000"/>
                </a:solidFill>
                <a:ea typeface="ＭＳ Ｐゴシック" pitchFamily="-65" charset="-128"/>
              </a:rPr>
              <a:t>Graphical constraints</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a:solidFill>
                  <a:srgbClr val="000000"/>
                </a:solidFill>
                <a:ea typeface="ＭＳ Ｐゴシック" pitchFamily="-65" charset="-128"/>
              </a:rPr>
              <a:t>Spatial relations</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a:solidFill>
                  <a:srgbClr val="000000"/>
                </a:solidFill>
                <a:ea typeface="ＭＳ Ｐゴシック" pitchFamily="-65" charset="-128"/>
              </a:rPr>
              <a:t>Attributes</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a:solidFill>
                  <a:srgbClr val="000000"/>
                </a:solidFill>
                <a:ea typeface="ＭＳ Ｐゴシック" pitchFamily="-65" charset="-128"/>
              </a:rPr>
              <a:t>Posing</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a:solidFill>
                  <a:srgbClr val="000000"/>
                </a:solidFill>
                <a:ea typeface="ＭＳ Ｐゴシック" pitchFamily="-65" charset="-128"/>
              </a:rPr>
              <a:t>Shape/Topology changes</a:t>
            </a: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800">
                <a:solidFill>
                  <a:srgbClr val="000000"/>
                </a:solidFill>
                <a:ea typeface="ＭＳ Ｐゴシック" pitchFamily="-65" charset="-128"/>
              </a:rPr>
              <a:t>Depiction process</a:t>
            </a:r>
          </a:p>
        </p:txBody>
      </p:sp>
      <p:pic>
        <p:nvPicPr>
          <p:cNvPr id="78852" name="Picture 3"/>
          <p:cNvPicPr>
            <a:picLocks noChangeAspect="1" noChangeArrowheads="1"/>
          </p:cNvPicPr>
          <p:nvPr/>
        </p:nvPicPr>
        <p:blipFill>
          <a:blip r:embed="rId3"/>
          <a:srcRect/>
          <a:stretch>
            <a:fillRect/>
          </a:stretch>
        </p:blipFill>
        <p:spPr bwMode="auto">
          <a:xfrm>
            <a:off x="2362200" y="827087"/>
            <a:ext cx="950913" cy="773113"/>
          </a:xfrm>
          <a:prstGeom prst="rect">
            <a:avLst/>
          </a:prstGeom>
          <a:noFill/>
          <a:ln w="9525">
            <a:noFill/>
            <a:miter lim="800000"/>
            <a:headEnd/>
            <a:tailEnd/>
          </a:ln>
        </p:spPr>
      </p:pic>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1"/>
          <p:cNvSpPr>
            <a:spLocks noGrp="1" noChangeArrowheads="1"/>
          </p:cNvSpPr>
          <p:nvPr>
            <p:ph type="title"/>
          </p:nvPr>
        </p:nvSpPr>
        <p:spPr>
          <a:xfrm>
            <a:off x="419100" y="295275"/>
            <a:ext cx="7435850" cy="1384300"/>
          </a:xfrm>
        </p:spPr>
        <p:txBody>
          <a:bodyPr/>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solidFill>
                  <a:srgbClr val="000000"/>
                </a:solidFill>
              </a:rPr>
              <a:t>2000+ 3D Objects</a:t>
            </a:r>
          </a:p>
        </p:txBody>
      </p:sp>
      <p:graphicFrame>
        <p:nvGraphicFramePr>
          <p:cNvPr id="82946" name="Object 2"/>
          <p:cNvGraphicFramePr>
            <a:graphicFrameLocks noChangeAspect="1"/>
          </p:cNvGraphicFramePr>
          <p:nvPr/>
        </p:nvGraphicFramePr>
        <p:xfrm>
          <a:off x="647700" y="1852613"/>
          <a:ext cx="7267575" cy="3762375"/>
        </p:xfrm>
        <a:graphic>
          <a:graphicData uri="http://schemas.openxmlformats.org/presentationml/2006/ole">
            <p:oleObj spid="_x0000_s142338" r:id="rId4" imgW="9692308" imgH="5024735" progId="">
              <p:embed/>
            </p:oleObj>
          </a:graphicData>
        </a:graphic>
      </p:graphicFrame>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a:xfrm>
            <a:off x="419100" y="295275"/>
            <a:ext cx="7435850" cy="1384300"/>
          </a:xfrm>
        </p:spPr>
        <p:txBody>
          <a:bodyPr/>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solidFill>
                  <a:srgbClr val="000000"/>
                </a:solidFill>
              </a:rPr>
              <a:t>10,000 images and textures</a:t>
            </a:r>
          </a:p>
        </p:txBody>
      </p:sp>
      <p:pic>
        <p:nvPicPr>
          <p:cNvPr id="84995" name="Picture 2"/>
          <p:cNvPicPr>
            <a:picLocks noChangeAspect="1" noChangeArrowheads="1"/>
          </p:cNvPicPr>
          <p:nvPr/>
        </p:nvPicPr>
        <p:blipFill>
          <a:blip r:embed="rId3"/>
          <a:srcRect/>
          <a:stretch>
            <a:fillRect/>
          </a:stretch>
        </p:blipFill>
        <p:spPr bwMode="auto">
          <a:xfrm>
            <a:off x="260350" y="2032000"/>
            <a:ext cx="1884363" cy="2032000"/>
          </a:xfrm>
          <a:prstGeom prst="rect">
            <a:avLst/>
          </a:prstGeom>
          <a:noFill/>
          <a:ln w="9525">
            <a:noFill/>
            <a:miter lim="800000"/>
            <a:headEnd/>
            <a:tailEnd/>
          </a:ln>
        </p:spPr>
      </p:pic>
      <p:pic>
        <p:nvPicPr>
          <p:cNvPr id="84996" name="Picture 3"/>
          <p:cNvPicPr>
            <a:picLocks noChangeAspect="1" noChangeArrowheads="1"/>
          </p:cNvPicPr>
          <p:nvPr/>
        </p:nvPicPr>
        <p:blipFill>
          <a:blip r:embed="rId4"/>
          <a:srcRect/>
          <a:stretch>
            <a:fillRect/>
          </a:stretch>
        </p:blipFill>
        <p:spPr bwMode="auto">
          <a:xfrm>
            <a:off x="2249488" y="1643063"/>
            <a:ext cx="2466975" cy="2466975"/>
          </a:xfrm>
          <a:prstGeom prst="rect">
            <a:avLst/>
          </a:prstGeom>
          <a:noFill/>
          <a:ln w="9525">
            <a:noFill/>
            <a:miter lim="800000"/>
            <a:headEnd/>
            <a:tailEnd/>
          </a:ln>
        </p:spPr>
      </p:pic>
      <p:pic>
        <p:nvPicPr>
          <p:cNvPr id="84997" name="Picture 4"/>
          <p:cNvPicPr>
            <a:picLocks noChangeAspect="1" noChangeArrowheads="1"/>
          </p:cNvPicPr>
          <p:nvPr/>
        </p:nvPicPr>
        <p:blipFill>
          <a:blip r:embed="rId5"/>
          <a:srcRect/>
          <a:stretch>
            <a:fillRect/>
          </a:stretch>
        </p:blipFill>
        <p:spPr bwMode="auto">
          <a:xfrm>
            <a:off x="4852988" y="1760538"/>
            <a:ext cx="1958975" cy="2379662"/>
          </a:xfrm>
          <a:prstGeom prst="rect">
            <a:avLst/>
          </a:prstGeom>
          <a:noFill/>
          <a:ln w="9525">
            <a:noFill/>
            <a:miter lim="800000"/>
            <a:headEnd/>
            <a:tailEnd/>
          </a:ln>
        </p:spPr>
      </p:pic>
      <p:grpSp>
        <p:nvGrpSpPr>
          <p:cNvPr id="2" name="Group 5"/>
          <p:cNvGrpSpPr>
            <a:grpSpLocks/>
          </p:cNvGrpSpPr>
          <p:nvPr/>
        </p:nvGrpSpPr>
        <p:grpSpPr bwMode="auto">
          <a:xfrm>
            <a:off x="173038" y="4191004"/>
            <a:ext cx="8701087" cy="474663"/>
            <a:chOff x="109" y="2640"/>
            <a:chExt cx="5481" cy="299"/>
          </a:xfrm>
        </p:grpSpPr>
        <p:sp>
          <p:nvSpPr>
            <p:cNvPr id="85000" name="AutoShape 6"/>
            <p:cNvSpPr>
              <a:spLocks noChangeArrowheads="1"/>
            </p:cNvSpPr>
            <p:nvPr/>
          </p:nvSpPr>
          <p:spPr bwMode="auto">
            <a:xfrm>
              <a:off x="109" y="2688"/>
              <a:ext cx="5270" cy="251"/>
            </a:xfrm>
            <a:prstGeom prst="roundRect">
              <a:avLst>
                <a:gd name="adj" fmla="val 398"/>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85001" name="AutoShape 7"/>
            <p:cNvSpPr>
              <a:spLocks noChangeArrowheads="1"/>
            </p:cNvSpPr>
            <p:nvPr/>
          </p:nvSpPr>
          <p:spPr bwMode="auto">
            <a:xfrm>
              <a:off x="109" y="2640"/>
              <a:ext cx="5481" cy="253"/>
            </a:xfrm>
            <a:prstGeom prst="roundRect">
              <a:avLst>
                <a:gd name="adj" fmla="val 398"/>
              </a:avLst>
            </a:prstGeom>
            <a:noFill/>
            <a:ln w="9525">
              <a:noFill/>
              <a:round/>
              <a:headEnd/>
              <a:tailEnd/>
            </a:ln>
          </p:spPr>
          <p:txBody>
            <a:bodyPr wrap="none" lIns="90000" tIns="46800" rIns="90000" bIns="46800">
              <a:prstTxWarp prst="textNoShape">
                <a:avLst/>
              </a:prstTxWarp>
              <a:spAutoFit/>
            </a:bodyPr>
            <a:lstStyle/>
            <a:p>
              <a:pPr>
                <a:buClr>
                  <a:srgbClr val="EAEAEA"/>
                </a:buClr>
                <a:buSzPct val="100000"/>
                <a:buFont typeface="Times New Roman"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a:solidFill>
                    <a:schemeClr val="bg1">
                      <a:lumMod val="50000"/>
                    </a:schemeClr>
                  </a:solidFill>
                </a:rPr>
                <a:t>B&amp;W drawings         Texture Maps                  Artwork             </a:t>
              </a:r>
              <a:r>
                <a:rPr lang="en-GB" sz="2000" dirty="0" smtClean="0">
                  <a:solidFill>
                    <a:schemeClr val="bg1">
                      <a:lumMod val="50000"/>
                    </a:schemeClr>
                  </a:solidFill>
                </a:rPr>
                <a:t> Photographs</a:t>
              </a:r>
              <a:endParaRPr lang="en-GB" sz="2000" dirty="0">
                <a:solidFill>
                  <a:schemeClr val="bg1">
                    <a:lumMod val="50000"/>
                  </a:schemeClr>
                </a:solidFill>
              </a:endParaRPr>
            </a:p>
          </p:txBody>
        </p:sp>
      </p:grpSp>
      <p:pic>
        <p:nvPicPr>
          <p:cNvPr id="84999" name="Picture 8"/>
          <p:cNvPicPr>
            <a:picLocks noChangeAspect="1" noChangeArrowheads="1"/>
          </p:cNvPicPr>
          <p:nvPr/>
        </p:nvPicPr>
        <p:blipFill>
          <a:blip r:embed="rId6"/>
          <a:srcRect/>
          <a:stretch>
            <a:fillRect/>
          </a:stretch>
        </p:blipFill>
        <p:spPr bwMode="auto">
          <a:xfrm>
            <a:off x="6899275" y="1806575"/>
            <a:ext cx="1905000" cy="2309813"/>
          </a:xfrm>
          <a:prstGeom prst="rect">
            <a:avLst/>
          </a:prstGeom>
          <a:noFill/>
          <a:ln w="9525">
            <a:noFill/>
            <a:miter lim="800000"/>
            <a:headEnd/>
            <a:tailEnd/>
          </a:ln>
        </p:spPr>
      </p:pic>
      <p:sp>
        <p:nvSpPr>
          <p:cNvPr id="10"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772400" cy="1143000"/>
          </a:xfrm>
        </p:spPr>
        <p:txBody>
          <a:bodyPr/>
          <a:lstStyle/>
          <a:p>
            <a:r>
              <a:rPr lang="en-US" dirty="0" smtClean="0">
                <a:solidFill>
                  <a:srgbClr val="000000"/>
                </a:solidFill>
              </a:rPr>
              <a:t>Semantics on Objects</a:t>
            </a:r>
            <a:endParaRPr lang="en-US" dirty="0">
              <a:solidFill>
                <a:srgbClr val="000000"/>
              </a:solidFill>
            </a:endParaRPr>
          </a:p>
        </p:txBody>
      </p:sp>
      <p:sp>
        <p:nvSpPr>
          <p:cNvPr id="3" name="Content Placeholder 2"/>
          <p:cNvSpPr>
            <a:spLocks noGrp="1"/>
          </p:cNvSpPr>
          <p:nvPr>
            <p:ph sz="quarter" idx="1"/>
          </p:nvPr>
        </p:nvSpPr>
        <p:spPr/>
        <p:txBody>
          <a:bodyPr/>
          <a:lstStyle/>
          <a:p>
            <a:endParaRPr lang="en-US" dirty="0" smtClean="0"/>
          </a:p>
          <a:p>
            <a:r>
              <a:rPr lang="en-US" dirty="0" smtClean="0"/>
              <a:t>What do we need to know in order to depict the sentences like: </a:t>
            </a:r>
            <a:br>
              <a:rPr lang="en-US" dirty="0" smtClean="0"/>
            </a:br>
            <a:r>
              <a:rPr lang="en-US" dirty="0" smtClean="0"/>
              <a:t/>
            </a:r>
            <a:br>
              <a:rPr lang="en-US" dirty="0" smtClean="0"/>
            </a:br>
            <a:r>
              <a:rPr lang="en-US" i="1" dirty="0" smtClean="0"/>
              <a:t>The cat is on the chair.</a:t>
            </a:r>
            <a:br>
              <a:rPr lang="en-US" i="1" dirty="0" smtClean="0"/>
            </a:br>
            <a:r>
              <a:rPr lang="en-US" i="1" dirty="0" smtClean="0"/>
              <a:t>The bird is in the cage.</a:t>
            </a:r>
            <a:br>
              <a:rPr lang="en-US" i="1" dirty="0" smtClean="0"/>
            </a:br>
            <a:r>
              <a:rPr lang="en-US" i="1" dirty="0" smtClean="0"/>
              <a:t>The picture is on the wall.</a:t>
            </a:r>
            <a:br>
              <a:rPr lang="en-US" i="1" dirty="0" smtClean="0"/>
            </a:br>
            <a:r>
              <a:rPr lang="en-US" i="1" dirty="0" smtClean="0"/>
              <a:t>The vase is on the shelf.</a:t>
            </a:r>
            <a:endParaRPr lang="en-US" dirty="0"/>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35</a:t>
            </a:fld>
            <a:endParaRPr lang="en-US" dirty="0"/>
          </a:p>
        </p:txBody>
      </p:sp>
      <p:pic>
        <p:nvPicPr>
          <p:cNvPr id="5" name="Picture 10"/>
          <p:cNvPicPr>
            <a:picLocks noChangeAspect="1" noChangeArrowheads="1"/>
          </p:cNvPicPr>
          <p:nvPr/>
        </p:nvPicPr>
        <p:blipFill>
          <a:blip r:embed="rId2"/>
          <a:srcRect/>
          <a:stretch>
            <a:fillRect/>
          </a:stretch>
        </p:blipFill>
        <p:spPr bwMode="auto">
          <a:xfrm>
            <a:off x="5410200" y="838200"/>
            <a:ext cx="950912" cy="77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Grp="1" noChangeArrowheads="1"/>
          </p:cNvSpPr>
          <p:nvPr>
            <p:ph type="title"/>
          </p:nvPr>
        </p:nvSpPr>
        <p:spPr>
          <a:xfrm>
            <a:off x="419100" y="295275"/>
            <a:ext cx="7435850" cy="1384300"/>
          </a:xfrm>
        </p:spPr>
        <p:txBody>
          <a:bodyPr/>
          <a:lstStyle/>
          <a:p>
            <a:pPr>
              <a:lnSpc>
                <a:spcPts val="2913"/>
              </a:lnSpc>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3D Object Database</a:t>
            </a:r>
          </a:p>
        </p:txBody>
      </p:sp>
      <p:sp>
        <p:nvSpPr>
          <p:cNvPr id="80899" name="Rectangle 2"/>
          <p:cNvSpPr>
            <a:spLocks noGrp="1" noChangeArrowheads="1"/>
          </p:cNvSpPr>
          <p:nvPr>
            <p:ph type="body" idx="1"/>
          </p:nvPr>
        </p:nvSpPr>
        <p:spPr>
          <a:xfrm>
            <a:off x="415925" y="1981200"/>
            <a:ext cx="8561388" cy="4114800"/>
          </a:xfrm>
        </p:spPr>
        <p:txBody>
          <a:bodyPr/>
          <a:lstStyle/>
          <a:p>
            <a:pPr lvl="1">
              <a:lnSpc>
                <a:spcPts val="3475"/>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800" dirty="0">
                <a:solidFill>
                  <a:srgbClr val="000000"/>
                </a:solidFill>
                <a:ea typeface="ＭＳ Ｐゴシック" pitchFamily="-65" charset="-128"/>
              </a:rPr>
              <a:t>2,000+ 3D polygonal </a:t>
            </a:r>
            <a:r>
              <a:rPr lang="en-GB" sz="2800" dirty="0" smtClean="0">
                <a:solidFill>
                  <a:srgbClr val="000000"/>
                </a:solidFill>
                <a:ea typeface="ＭＳ Ｐゴシック" pitchFamily="-65" charset="-128"/>
              </a:rPr>
              <a:t>objects</a:t>
            </a: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800" dirty="0" smtClean="0">
                <a:solidFill>
                  <a:srgbClr val="000000"/>
                </a:solidFill>
                <a:ea typeface="ＭＳ Ｐゴシック" pitchFamily="-65" charset="-128"/>
              </a:rPr>
              <a:t>Augmented </a:t>
            </a:r>
            <a:r>
              <a:rPr lang="en-GB" sz="2800" dirty="0">
                <a:solidFill>
                  <a:srgbClr val="000000"/>
                </a:solidFill>
                <a:ea typeface="ＭＳ Ｐゴシック" pitchFamily="-65" charset="-128"/>
              </a:rPr>
              <a:t>with:</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Spatial tags (top surface, base, cup, push handle, wall, stem, enclosure)</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Skeletons</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Default size, orientation</a:t>
            </a:r>
            <a:endParaRPr lang="en-GB" dirty="0" smtClean="0">
              <a:solidFill>
                <a:srgbClr val="000000"/>
              </a:solidFill>
              <a:ea typeface="ＭＳ Ｐゴシック" pitchFamily="-65" charset="-128"/>
            </a:endParaRP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smtClean="0">
                <a:solidFill>
                  <a:srgbClr val="000000"/>
                </a:solidFill>
                <a:ea typeface="ＭＳ Ｐゴシック" pitchFamily="-65" charset="-128"/>
              </a:rPr>
              <a:t>Lexical category (</a:t>
            </a:r>
            <a:r>
              <a:rPr lang="en-GB" i="1" dirty="0" smtClean="0">
                <a:solidFill>
                  <a:srgbClr val="000000"/>
                </a:solidFill>
                <a:ea typeface="ＭＳ Ｐゴシック" pitchFamily="-65" charset="-128"/>
              </a:rPr>
              <a:t>car, elephant, table, </a:t>
            </a:r>
            <a:r>
              <a:rPr lang="en-GB" dirty="0" smtClean="0">
                <a:solidFill>
                  <a:srgbClr val="000000"/>
                </a:solidFill>
                <a:ea typeface="ＭＳ Ｐゴシック" pitchFamily="-65" charset="-128"/>
              </a:rPr>
              <a:t>. . .)</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smtClean="0">
                <a:solidFill>
                  <a:srgbClr val="000000"/>
                </a:solidFill>
                <a:ea typeface="ＭＳ Ｐゴシック" pitchFamily="-65" charset="-128"/>
              </a:rPr>
              <a:t>Placement</a:t>
            </a:r>
            <a:r>
              <a:rPr lang="en-GB" dirty="0">
                <a:solidFill>
                  <a:srgbClr val="000000"/>
                </a:solidFill>
                <a:ea typeface="ＭＳ Ｐゴシック" pitchFamily="-65" charset="-128"/>
              </a:rPr>
              <a:t>/attribute </a:t>
            </a:r>
            <a:r>
              <a:rPr lang="en-GB" dirty="0" smtClean="0">
                <a:solidFill>
                  <a:srgbClr val="000000"/>
                </a:solidFill>
                <a:ea typeface="ＭＳ Ｐゴシック" pitchFamily="-65" charset="-128"/>
              </a:rPr>
              <a:t>conventions</a:t>
            </a:r>
          </a:p>
          <a:p>
            <a:pPr lvl="2">
              <a:defRPr/>
            </a:pPr>
            <a:r>
              <a:rPr lang="en-US" dirty="0" smtClean="0"/>
              <a:t>Compound object constituents, style, subparts, etc.</a:t>
            </a:r>
          </a:p>
          <a:p>
            <a:pPr lvl="1">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smtClean="0">
                <a:solidFill>
                  <a:srgbClr val="000000"/>
                </a:solidFill>
                <a:ea typeface="ＭＳ Ｐゴシック" pitchFamily="-65" charset="-128"/>
              </a:rPr>
              <a:t>10,000 images with semantic annotations</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dirty="0">
              <a:solidFill>
                <a:srgbClr val="000000"/>
              </a:solidFill>
              <a:ea typeface="ＭＳ Ｐゴシック" pitchFamily="-65" charset="-128"/>
            </a:endParaRPr>
          </a:p>
        </p:txBody>
      </p:sp>
      <p:pic>
        <p:nvPicPr>
          <p:cNvPr id="80900" name="Picture 3"/>
          <p:cNvPicPr>
            <a:picLocks noChangeAspect="1" noChangeArrowheads="1"/>
          </p:cNvPicPr>
          <p:nvPr/>
        </p:nvPicPr>
        <p:blipFill>
          <a:blip r:embed="rId3"/>
          <a:srcRect/>
          <a:stretch>
            <a:fillRect/>
          </a:stretch>
        </p:blipFill>
        <p:spPr bwMode="auto">
          <a:xfrm>
            <a:off x="5105400" y="719138"/>
            <a:ext cx="950913" cy="773112"/>
          </a:xfrm>
          <a:prstGeom prst="rect">
            <a:avLst/>
          </a:prstGeom>
          <a:noFill/>
          <a:ln w="9525">
            <a:noFill/>
            <a:miter lim="800000"/>
            <a:headEnd/>
            <a:tailEnd/>
          </a:ln>
        </p:spPr>
      </p:pic>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p:cNvPicPr>
            <a:picLocks noChangeAspect="1" noChangeArrowheads="1"/>
          </p:cNvPicPr>
          <p:nvPr/>
        </p:nvPicPr>
        <p:blipFill>
          <a:blip r:embed="rId3"/>
          <a:srcRect/>
          <a:stretch>
            <a:fillRect/>
          </a:stretch>
        </p:blipFill>
        <p:spPr bwMode="auto">
          <a:xfrm>
            <a:off x="557213" y="1501775"/>
            <a:ext cx="3751262" cy="3073400"/>
          </a:xfrm>
          <a:prstGeom prst="rect">
            <a:avLst/>
          </a:prstGeom>
          <a:noFill/>
          <a:ln w="9525">
            <a:noFill/>
            <a:miter lim="800000"/>
            <a:headEnd/>
            <a:tailEnd/>
          </a:ln>
        </p:spPr>
      </p:pic>
      <p:pic>
        <p:nvPicPr>
          <p:cNvPr id="88067" name="Picture 2"/>
          <p:cNvPicPr>
            <a:picLocks noChangeAspect="1" noChangeArrowheads="1"/>
          </p:cNvPicPr>
          <p:nvPr/>
        </p:nvPicPr>
        <p:blipFill>
          <a:blip r:embed="rId4"/>
          <a:srcRect/>
          <a:stretch>
            <a:fillRect/>
          </a:stretch>
        </p:blipFill>
        <p:spPr bwMode="auto">
          <a:xfrm>
            <a:off x="4699000" y="1506538"/>
            <a:ext cx="3722688" cy="3051175"/>
          </a:xfrm>
          <a:prstGeom prst="rect">
            <a:avLst/>
          </a:prstGeom>
          <a:noFill/>
          <a:ln w="9525">
            <a:noFill/>
            <a:miter lim="800000"/>
            <a:headEnd/>
            <a:tailEnd/>
          </a:ln>
        </p:spPr>
      </p:pic>
      <p:grpSp>
        <p:nvGrpSpPr>
          <p:cNvPr id="2" name="Group 3"/>
          <p:cNvGrpSpPr>
            <a:grpSpLocks/>
          </p:cNvGrpSpPr>
          <p:nvPr/>
        </p:nvGrpSpPr>
        <p:grpSpPr bwMode="auto">
          <a:xfrm>
            <a:off x="558800" y="4584706"/>
            <a:ext cx="3348038" cy="368301"/>
            <a:chOff x="352" y="2888"/>
            <a:chExt cx="2109" cy="232"/>
          </a:xfrm>
        </p:grpSpPr>
        <p:sp>
          <p:nvSpPr>
            <p:cNvPr id="88074" name="AutoShape 4"/>
            <p:cNvSpPr>
              <a:spLocks noChangeArrowheads="1"/>
            </p:cNvSpPr>
            <p:nvPr/>
          </p:nvSpPr>
          <p:spPr bwMode="auto">
            <a:xfrm>
              <a:off x="352" y="2888"/>
              <a:ext cx="2109" cy="232"/>
            </a:xfrm>
            <a:prstGeom prst="roundRect">
              <a:avLst>
                <a:gd name="adj" fmla="val 431"/>
              </a:avLst>
            </a:prstGeom>
            <a:noFill/>
            <a:ln w="9525">
              <a:noFill/>
              <a:round/>
              <a:headEnd/>
              <a:tailEnd/>
            </a:ln>
          </p:spPr>
          <p:txBody>
            <a:bodyPr wrap="none" anchor="ctr">
              <a:prstTxWarp prst="textNoShape">
                <a:avLst/>
              </a:prstTxWarp>
            </a:bodyPr>
            <a:lstStyle/>
            <a:p>
              <a:endParaRPr lang="en-US"/>
            </a:p>
          </p:txBody>
        </p:sp>
        <p:sp>
          <p:nvSpPr>
            <p:cNvPr id="88075" name="AutoShape 5"/>
            <p:cNvSpPr>
              <a:spLocks noChangeArrowheads="1"/>
            </p:cNvSpPr>
            <p:nvPr/>
          </p:nvSpPr>
          <p:spPr bwMode="auto">
            <a:xfrm>
              <a:off x="352" y="2888"/>
              <a:ext cx="1839" cy="210"/>
            </a:xfrm>
            <a:prstGeom prst="roundRect">
              <a:avLst>
                <a:gd name="adj" fmla="val 431"/>
              </a:avLst>
            </a:prstGeom>
            <a:noFill/>
            <a:ln w="9525">
              <a:noFill/>
              <a:round/>
              <a:headEnd/>
              <a:tailEnd/>
            </a:ln>
          </p:spPr>
          <p:txBody>
            <a:bodyPr wrap="none" lIns="90000" tIns="46800" rIns="90000" bIns="46800">
              <a:prstTxWarp prst="textNoShape">
                <a:avLst/>
              </a:prstTxWarp>
              <a:spAutoFit/>
            </a:bodyPr>
            <a:lstStyle/>
            <a:p>
              <a:pPr>
                <a:lnSpc>
                  <a:spcPts val="18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i="1">
                  <a:latin typeface="Trebuchet MS" pitchFamily="-65" charset="0"/>
                </a:rPr>
                <a:t>Canopy (under, beneath)</a:t>
              </a:r>
            </a:p>
          </p:txBody>
        </p:sp>
      </p:grpSp>
      <p:grpSp>
        <p:nvGrpSpPr>
          <p:cNvPr id="3" name="Group 6"/>
          <p:cNvGrpSpPr>
            <a:grpSpLocks/>
          </p:cNvGrpSpPr>
          <p:nvPr/>
        </p:nvGrpSpPr>
        <p:grpSpPr bwMode="auto">
          <a:xfrm>
            <a:off x="4657726" y="4559306"/>
            <a:ext cx="2686051" cy="368301"/>
            <a:chOff x="2934" y="2872"/>
            <a:chExt cx="1692" cy="232"/>
          </a:xfrm>
        </p:grpSpPr>
        <p:sp>
          <p:nvSpPr>
            <p:cNvPr id="88072" name="AutoShape 7"/>
            <p:cNvSpPr>
              <a:spLocks noChangeArrowheads="1"/>
            </p:cNvSpPr>
            <p:nvPr/>
          </p:nvSpPr>
          <p:spPr bwMode="auto">
            <a:xfrm>
              <a:off x="2934" y="2872"/>
              <a:ext cx="1692" cy="232"/>
            </a:xfrm>
            <a:prstGeom prst="roundRect">
              <a:avLst>
                <a:gd name="adj" fmla="val 431"/>
              </a:avLst>
            </a:prstGeom>
            <a:noFill/>
            <a:ln w="9525">
              <a:noFill/>
              <a:round/>
              <a:headEnd/>
              <a:tailEnd/>
            </a:ln>
          </p:spPr>
          <p:txBody>
            <a:bodyPr wrap="none" anchor="ctr">
              <a:prstTxWarp prst="textNoShape">
                <a:avLst/>
              </a:prstTxWarp>
            </a:bodyPr>
            <a:lstStyle/>
            <a:p>
              <a:endParaRPr lang="en-US"/>
            </a:p>
          </p:txBody>
        </p:sp>
        <p:sp>
          <p:nvSpPr>
            <p:cNvPr id="88073" name="AutoShape 8"/>
            <p:cNvSpPr>
              <a:spLocks noChangeArrowheads="1"/>
            </p:cNvSpPr>
            <p:nvPr/>
          </p:nvSpPr>
          <p:spPr bwMode="auto">
            <a:xfrm>
              <a:off x="2934" y="2872"/>
              <a:ext cx="1500" cy="210"/>
            </a:xfrm>
            <a:prstGeom prst="roundRect">
              <a:avLst>
                <a:gd name="adj" fmla="val 431"/>
              </a:avLst>
            </a:prstGeom>
            <a:noFill/>
            <a:ln w="9525">
              <a:noFill/>
              <a:round/>
              <a:headEnd/>
              <a:tailEnd/>
            </a:ln>
          </p:spPr>
          <p:txBody>
            <a:bodyPr wrap="none" lIns="90000" tIns="46800" rIns="90000" bIns="46800">
              <a:prstTxWarp prst="textNoShape">
                <a:avLst/>
              </a:prstTxWarp>
              <a:spAutoFit/>
            </a:bodyPr>
            <a:lstStyle/>
            <a:p>
              <a:pPr>
                <a:lnSpc>
                  <a:spcPts val="18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i="1">
                  <a:latin typeface="Trebuchet MS" pitchFamily="-65" charset="0"/>
                </a:rPr>
                <a:t>Top Surface (on, in)</a:t>
              </a:r>
            </a:p>
          </p:txBody>
        </p:sp>
      </p:grpSp>
      <p:sp>
        <p:nvSpPr>
          <p:cNvPr id="88070" name="Rectangle 9"/>
          <p:cNvSpPr>
            <a:spLocks noGrp="1" noChangeArrowheads="1"/>
          </p:cNvSpPr>
          <p:nvPr>
            <p:ph type="title"/>
          </p:nvPr>
        </p:nvSpPr>
        <p:spPr>
          <a:xfrm>
            <a:off x="419100" y="238126"/>
            <a:ext cx="2544763" cy="992188"/>
          </a:xfrm>
        </p:spPr>
        <p:txBody>
          <a:bodyPr lIns="91440" tIns="45720" rIns="91440" bIns="45720"/>
          <a:lstStyle/>
          <a:p>
            <a:pPr>
              <a:lnSpc>
                <a:spcPts val="2388"/>
              </a:lnSpc>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chemeClr val="tx1"/>
                </a:solidFill>
              </a:rPr>
              <a:t>Spatial Tags</a:t>
            </a:r>
          </a:p>
        </p:txBody>
      </p:sp>
      <p:sp>
        <p:nvSpPr>
          <p:cNvPr id="12"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37</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ChangeArrowheads="1"/>
          </p:cNvSpPr>
          <p:nvPr>
            <p:ph type="title"/>
          </p:nvPr>
        </p:nvSpPr>
        <p:spPr>
          <a:xfrm>
            <a:off x="419100" y="381001"/>
            <a:ext cx="2324100" cy="914400"/>
          </a:xfrm>
        </p:spPr>
        <p:txBody>
          <a:bodyPr/>
          <a:lstStyle/>
          <a:p>
            <a:pPr>
              <a:lnSpc>
                <a:spcPts val="2388"/>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Spatial Tags</a:t>
            </a:r>
          </a:p>
        </p:txBody>
      </p:sp>
      <p:pic>
        <p:nvPicPr>
          <p:cNvPr id="90115" name="Picture 2"/>
          <p:cNvPicPr>
            <a:picLocks noChangeAspect="1" noChangeArrowheads="1"/>
          </p:cNvPicPr>
          <p:nvPr/>
        </p:nvPicPr>
        <p:blipFill>
          <a:blip r:embed="rId3"/>
          <a:srcRect/>
          <a:stretch>
            <a:fillRect/>
          </a:stretch>
        </p:blipFill>
        <p:spPr bwMode="auto">
          <a:xfrm>
            <a:off x="554038" y="1525588"/>
            <a:ext cx="3748087" cy="3071812"/>
          </a:xfrm>
          <a:prstGeom prst="rect">
            <a:avLst/>
          </a:prstGeom>
          <a:noFill/>
          <a:ln w="9525">
            <a:noFill/>
            <a:miter lim="800000"/>
            <a:headEnd/>
            <a:tailEnd/>
          </a:ln>
        </p:spPr>
      </p:pic>
      <p:pic>
        <p:nvPicPr>
          <p:cNvPr id="90116" name="Picture 3"/>
          <p:cNvPicPr>
            <a:picLocks noChangeAspect="1" noChangeArrowheads="1"/>
          </p:cNvPicPr>
          <p:nvPr/>
        </p:nvPicPr>
        <p:blipFill>
          <a:blip r:embed="rId4"/>
          <a:srcRect/>
          <a:stretch>
            <a:fillRect/>
          </a:stretch>
        </p:blipFill>
        <p:spPr bwMode="auto">
          <a:xfrm>
            <a:off x="4729163" y="1490663"/>
            <a:ext cx="3800475" cy="3114675"/>
          </a:xfrm>
          <a:prstGeom prst="rect">
            <a:avLst/>
          </a:prstGeom>
          <a:noFill/>
          <a:ln w="9525">
            <a:noFill/>
            <a:miter lim="800000"/>
            <a:headEnd/>
            <a:tailEnd/>
          </a:ln>
        </p:spPr>
      </p:pic>
      <p:grpSp>
        <p:nvGrpSpPr>
          <p:cNvPr id="2" name="Group 4"/>
          <p:cNvGrpSpPr>
            <a:grpSpLocks/>
          </p:cNvGrpSpPr>
          <p:nvPr/>
        </p:nvGrpSpPr>
        <p:grpSpPr bwMode="auto">
          <a:xfrm>
            <a:off x="490538" y="4611682"/>
            <a:ext cx="3205163" cy="368299"/>
            <a:chOff x="309" y="2905"/>
            <a:chExt cx="2019" cy="232"/>
          </a:xfrm>
        </p:grpSpPr>
        <p:sp>
          <p:nvSpPr>
            <p:cNvPr id="90121" name="AutoShape 5"/>
            <p:cNvSpPr>
              <a:spLocks noChangeArrowheads="1"/>
            </p:cNvSpPr>
            <p:nvPr/>
          </p:nvSpPr>
          <p:spPr bwMode="auto">
            <a:xfrm>
              <a:off x="309" y="2905"/>
              <a:ext cx="2019" cy="232"/>
            </a:xfrm>
            <a:prstGeom prst="roundRect">
              <a:avLst>
                <a:gd name="adj" fmla="val 431"/>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90122" name="AutoShape 6"/>
            <p:cNvSpPr>
              <a:spLocks noChangeArrowheads="1"/>
            </p:cNvSpPr>
            <p:nvPr/>
          </p:nvSpPr>
          <p:spPr bwMode="auto">
            <a:xfrm>
              <a:off x="309" y="2905"/>
              <a:ext cx="1745" cy="210"/>
            </a:xfrm>
            <a:prstGeom prst="roundRect">
              <a:avLst>
                <a:gd name="adj" fmla="val 431"/>
              </a:avLst>
            </a:prstGeom>
            <a:noFill/>
            <a:ln w="9525">
              <a:noFill/>
              <a:round/>
              <a:headEnd/>
              <a:tailEnd/>
            </a:ln>
          </p:spPr>
          <p:txBody>
            <a:bodyPr wrap="none" lIns="90000" tIns="46800" rIns="90000" bIns="46800">
              <a:prstTxWarp prst="textNoShape">
                <a:avLst/>
              </a:prstTxWarp>
              <a:spAutoFit/>
            </a:bodyPr>
            <a:lstStyle/>
            <a:p>
              <a:pPr>
                <a:lnSpc>
                  <a:spcPts val="18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i="1">
                  <a:solidFill>
                    <a:srgbClr val="000000"/>
                  </a:solidFill>
                  <a:latin typeface="Trebuchet MS" pitchFamily="-65" charset="0"/>
                </a:rPr>
                <a:t>Base (under, below, on)</a:t>
              </a:r>
            </a:p>
          </p:txBody>
        </p:sp>
      </p:grpSp>
      <p:grpSp>
        <p:nvGrpSpPr>
          <p:cNvPr id="3" name="Group 7"/>
          <p:cNvGrpSpPr>
            <a:grpSpLocks/>
          </p:cNvGrpSpPr>
          <p:nvPr/>
        </p:nvGrpSpPr>
        <p:grpSpPr bwMode="auto">
          <a:xfrm>
            <a:off x="4705351" y="4654556"/>
            <a:ext cx="1660526" cy="368301"/>
            <a:chOff x="2964" y="2932"/>
            <a:chExt cx="1046" cy="232"/>
          </a:xfrm>
        </p:grpSpPr>
        <p:sp>
          <p:nvSpPr>
            <p:cNvPr id="90119" name="AutoShape 8"/>
            <p:cNvSpPr>
              <a:spLocks noChangeArrowheads="1"/>
            </p:cNvSpPr>
            <p:nvPr/>
          </p:nvSpPr>
          <p:spPr bwMode="auto">
            <a:xfrm>
              <a:off x="2964" y="2932"/>
              <a:ext cx="1046" cy="232"/>
            </a:xfrm>
            <a:prstGeom prst="roundRect">
              <a:avLst>
                <a:gd name="adj" fmla="val 431"/>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90120" name="AutoShape 9"/>
            <p:cNvSpPr>
              <a:spLocks noChangeArrowheads="1"/>
            </p:cNvSpPr>
            <p:nvPr/>
          </p:nvSpPr>
          <p:spPr bwMode="auto">
            <a:xfrm>
              <a:off x="2964" y="2932"/>
              <a:ext cx="943" cy="210"/>
            </a:xfrm>
            <a:prstGeom prst="roundRect">
              <a:avLst>
                <a:gd name="adj" fmla="val 431"/>
              </a:avLst>
            </a:prstGeom>
            <a:noFill/>
            <a:ln w="9525">
              <a:noFill/>
              <a:round/>
              <a:headEnd/>
              <a:tailEnd/>
            </a:ln>
          </p:spPr>
          <p:txBody>
            <a:bodyPr wrap="none" lIns="90000" tIns="46800" rIns="90000" bIns="46800">
              <a:prstTxWarp prst="textNoShape">
                <a:avLst/>
              </a:prstTxWarp>
              <a:spAutoFit/>
            </a:bodyPr>
            <a:lstStyle/>
            <a:p>
              <a:pPr>
                <a:lnSpc>
                  <a:spcPts val="18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i="1">
                  <a:solidFill>
                    <a:srgbClr val="000000"/>
                  </a:solidFill>
                  <a:latin typeface="Trebuchet MS" pitchFamily="-65" charset="0"/>
                </a:rPr>
                <a:t>Cup (in, on)</a:t>
              </a:r>
            </a:p>
          </p:txBody>
        </p:sp>
      </p:grpSp>
      <p:sp>
        <p:nvSpPr>
          <p:cNvPr id="11"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38</a:t>
            </a:fld>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Grp="1" noChangeArrowheads="1"/>
          </p:cNvSpPr>
          <p:nvPr>
            <p:ph type="title"/>
          </p:nvPr>
        </p:nvSpPr>
        <p:spPr>
          <a:xfrm>
            <a:off x="419100" y="238125"/>
            <a:ext cx="7435850" cy="1057275"/>
          </a:xfrm>
        </p:spPr>
        <p:txBody>
          <a:bodyPr/>
          <a:lstStyle/>
          <a:p>
            <a:pPr>
              <a:lnSpc>
                <a:spcPts val="2388"/>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Spatial Tags</a:t>
            </a:r>
          </a:p>
        </p:txBody>
      </p:sp>
      <p:pic>
        <p:nvPicPr>
          <p:cNvPr id="92163" name="Picture 2"/>
          <p:cNvPicPr>
            <a:picLocks noChangeAspect="1" noChangeArrowheads="1"/>
          </p:cNvPicPr>
          <p:nvPr/>
        </p:nvPicPr>
        <p:blipFill>
          <a:blip r:embed="rId3"/>
          <a:srcRect/>
          <a:stretch>
            <a:fillRect/>
          </a:stretch>
        </p:blipFill>
        <p:spPr bwMode="auto">
          <a:xfrm>
            <a:off x="609600" y="1512888"/>
            <a:ext cx="3619500" cy="2965450"/>
          </a:xfrm>
          <a:prstGeom prst="rect">
            <a:avLst/>
          </a:prstGeom>
          <a:noFill/>
          <a:ln w="9525">
            <a:noFill/>
            <a:miter lim="800000"/>
            <a:headEnd/>
            <a:tailEnd/>
          </a:ln>
        </p:spPr>
      </p:pic>
      <p:pic>
        <p:nvPicPr>
          <p:cNvPr id="92164" name="Picture 3"/>
          <p:cNvPicPr>
            <a:picLocks noChangeAspect="1" noChangeArrowheads="1"/>
          </p:cNvPicPr>
          <p:nvPr/>
        </p:nvPicPr>
        <p:blipFill>
          <a:blip r:embed="rId4"/>
          <a:srcRect/>
          <a:stretch>
            <a:fillRect/>
          </a:stretch>
        </p:blipFill>
        <p:spPr bwMode="auto">
          <a:xfrm>
            <a:off x="4775200" y="1541463"/>
            <a:ext cx="3549650" cy="2908300"/>
          </a:xfrm>
          <a:prstGeom prst="rect">
            <a:avLst/>
          </a:prstGeom>
          <a:noFill/>
          <a:ln w="9525">
            <a:noFill/>
            <a:miter lim="800000"/>
            <a:headEnd/>
            <a:tailEnd/>
          </a:ln>
        </p:spPr>
      </p:pic>
      <p:grpSp>
        <p:nvGrpSpPr>
          <p:cNvPr id="2" name="Group 4"/>
          <p:cNvGrpSpPr>
            <a:grpSpLocks/>
          </p:cNvGrpSpPr>
          <p:nvPr/>
        </p:nvGrpSpPr>
        <p:grpSpPr bwMode="auto">
          <a:xfrm>
            <a:off x="568325" y="4468807"/>
            <a:ext cx="2960688" cy="368299"/>
            <a:chOff x="358" y="2815"/>
            <a:chExt cx="1865" cy="232"/>
          </a:xfrm>
        </p:grpSpPr>
        <p:sp>
          <p:nvSpPr>
            <p:cNvPr id="92169" name="AutoShape 5"/>
            <p:cNvSpPr>
              <a:spLocks noChangeArrowheads="1"/>
            </p:cNvSpPr>
            <p:nvPr/>
          </p:nvSpPr>
          <p:spPr bwMode="auto">
            <a:xfrm>
              <a:off x="358" y="2815"/>
              <a:ext cx="1865" cy="232"/>
            </a:xfrm>
            <a:prstGeom prst="roundRect">
              <a:avLst>
                <a:gd name="adj" fmla="val 431"/>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92170" name="AutoShape 6"/>
            <p:cNvSpPr>
              <a:spLocks noChangeArrowheads="1"/>
            </p:cNvSpPr>
            <p:nvPr/>
          </p:nvSpPr>
          <p:spPr bwMode="auto">
            <a:xfrm>
              <a:off x="358" y="2815"/>
              <a:ext cx="1633" cy="210"/>
            </a:xfrm>
            <a:prstGeom prst="roundRect">
              <a:avLst>
                <a:gd name="adj" fmla="val 431"/>
              </a:avLst>
            </a:prstGeom>
            <a:noFill/>
            <a:ln w="9525">
              <a:noFill/>
              <a:round/>
              <a:headEnd/>
              <a:tailEnd/>
            </a:ln>
          </p:spPr>
          <p:txBody>
            <a:bodyPr wrap="none" lIns="90000" tIns="46800" rIns="90000" bIns="46800">
              <a:prstTxWarp prst="textNoShape">
                <a:avLst/>
              </a:prstTxWarp>
              <a:spAutoFit/>
            </a:bodyPr>
            <a:lstStyle/>
            <a:p>
              <a:pPr>
                <a:lnSpc>
                  <a:spcPts val="18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i="1">
                  <a:solidFill>
                    <a:srgbClr val="000000"/>
                  </a:solidFill>
                  <a:latin typeface="Trebuchet MS" pitchFamily="-65" charset="0"/>
                </a:rPr>
                <a:t>Push Handle (actions)</a:t>
              </a:r>
            </a:p>
          </p:txBody>
        </p:sp>
      </p:grpSp>
      <p:grpSp>
        <p:nvGrpSpPr>
          <p:cNvPr id="3" name="Group 7"/>
          <p:cNvGrpSpPr>
            <a:grpSpLocks/>
          </p:cNvGrpSpPr>
          <p:nvPr/>
        </p:nvGrpSpPr>
        <p:grpSpPr bwMode="auto">
          <a:xfrm>
            <a:off x="4613276" y="4456107"/>
            <a:ext cx="2506663" cy="368299"/>
            <a:chOff x="2906" y="2807"/>
            <a:chExt cx="1579" cy="232"/>
          </a:xfrm>
        </p:grpSpPr>
        <p:sp>
          <p:nvSpPr>
            <p:cNvPr id="92167" name="AutoShape 8"/>
            <p:cNvSpPr>
              <a:spLocks noChangeArrowheads="1"/>
            </p:cNvSpPr>
            <p:nvPr/>
          </p:nvSpPr>
          <p:spPr bwMode="auto">
            <a:xfrm>
              <a:off x="2906" y="2807"/>
              <a:ext cx="1579" cy="232"/>
            </a:xfrm>
            <a:prstGeom prst="roundRect">
              <a:avLst>
                <a:gd name="adj" fmla="val 431"/>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92168" name="AutoShape 9"/>
            <p:cNvSpPr>
              <a:spLocks noChangeArrowheads="1"/>
            </p:cNvSpPr>
            <p:nvPr/>
          </p:nvSpPr>
          <p:spPr bwMode="auto">
            <a:xfrm>
              <a:off x="2906" y="2807"/>
              <a:ext cx="1414" cy="210"/>
            </a:xfrm>
            <a:prstGeom prst="roundRect">
              <a:avLst>
                <a:gd name="adj" fmla="val 431"/>
              </a:avLst>
            </a:prstGeom>
            <a:noFill/>
            <a:ln w="9525">
              <a:noFill/>
              <a:round/>
              <a:headEnd/>
              <a:tailEnd/>
            </a:ln>
          </p:spPr>
          <p:txBody>
            <a:bodyPr wrap="none" lIns="90000" tIns="46800" rIns="90000" bIns="46800">
              <a:prstTxWarp prst="textNoShape">
                <a:avLst/>
              </a:prstTxWarp>
              <a:spAutoFit/>
            </a:bodyPr>
            <a:lstStyle/>
            <a:p>
              <a:pPr>
                <a:lnSpc>
                  <a:spcPts val="18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i="1">
                  <a:solidFill>
                    <a:srgbClr val="000000"/>
                  </a:solidFill>
                  <a:latin typeface="Trebuchet MS" pitchFamily="-65" charset="0"/>
                </a:rPr>
                <a:t> Wall (on, against)</a:t>
              </a:r>
            </a:p>
          </p:txBody>
        </p:sp>
      </p:grpSp>
      <p:sp>
        <p:nvSpPr>
          <p:cNvPr id="11"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39</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srcRect/>
          <a:stretch>
            <a:fillRect/>
          </a:stretch>
        </p:blipFill>
        <p:spPr bwMode="auto">
          <a:xfrm>
            <a:off x="401638" y="1271588"/>
            <a:ext cx="3571875" cy="4221162"/>
          </a:xfrm>
          <a:prstGeom prst="rect">
            <a:avLst/>
          </a:prstGeom>
          <a:noFill/>
          <a:ln w="9525">
            <a:noFill/>
            <a:miter lim="800000"/>
            <a:headEnd/>
            <a:tailEnd/>
          </a:ln>
        </p:spPr>
      </p:pic>
      <p:pic>
        <p:nvPicPr>
          <p:cNvPr id="19459" name="Picture 2"/>
          <p:cNvPicPr>
            <a:picLocks noChangeAspect="1" noChangeArrowheads="1"/>
          </p:cNvPicPr>
          <p:nvPr/>
        </p:nvPicPr>
        <p:blipFill>
          <a:blip r:embed="rId4"/>
          <a:srcRect/>
          <a:stretch>
            <a:fillRect/>
          </a:stretch>
        </p:blipFill>
        <p:spPr bwMode="auto">
          <a:xfrm>
            <a:off x="4160838" y="515938"/>
            <a:ext cx="4602162" cy="1973262"/>
          </a:xfrm>
          <a:prstGeom prst="rect">
            <a:avLst/>
          </a:prstGeom>
          <a:noFill/>
          <a:ln w="9525">
            <a:noFill/>
            <a:miter lim="800000"/>
            <a:headEnd/>
            <a:tailEnd/>
          </a:ln>
        </p:spPr>
      </p:pic>
      <p:pic>
        <p:nvPicPr>
          <p:cNvPr id="19460" name="Picture 3"/>
          <p:cNvPicPr>
            <a:picLocks noChangeAspect="1" noChangeArrowheads="1"/>
          </p:cNvPicPr>
          <p:nvPr/>
        </p:nvPicPr>
        <p:blipFill>
          <a:blip r:embed="rId5"/>
          <a:srcRect/>
          <a:stretch>
            <a:fillRect/>
          </a:stretch>
        </p:blipFill>
        <p:spPr bwMode="auto">
          <a:xfrm>
            <a:off x="4135438" y="2695575"/>
            <a:ext cx="4625975" cy="3697288"/>
          </a:xfrm>
          <a:prstGeom prst="rect">
            <a:avLst/>
          </a:prstGeom>
          <a:noFill/>
          <a:ln w="9525">
            <a:noFill/>
            <a:miter lim="800000"/>
            <a:headEnd/>
            <a:tailEnd/>
          </a:ln>
        </p:spPr>
      </p:pic>
      <p:sp>
        <p:nvSpPr>
          <p:cNvPr id="19461" name="Rectangle 4"/>
          <p:cNvSpPr>
            <a:spLocks noGrp="1" noChangeArrowheads="1"/>
          </p:cNvSpPr>
          <p:nvPr>
            <p:ph type="title"/>
          </p:nvPr>
        </p:nvSpPr>
        <p:spPr>
          <a:xfrm>
            <a:off x="419100" y="288925"/>
            <a:ext cx="3776663" cy="862013"/>
          </a:xfrm>
        </p:spPr>
        <p:txBody>
          <a:bodyPr/>
          <a:lstStyle/>
          <a:p>
            <a:pPr>
              <a:lnSpc>
                <a:spcPts val="18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The tools are complex</a:t>
            </a:r>
          </a:p>
        </p:txBody>
      </p:sp>
      <p:sp>
        <p:nvSpPr>
          <p:cNvPr id="6"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4</a:t>
            </a:fld>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Grp="1" noChangeArrowheads="1"/>
          </p:cNvSpPr>
          <p:nvPr>
            <p:ph type="title"/>
          </p:nvPr>
        </p:nvSpPr>
        <p:spPr>
          <a:xfrm>
            <a:off x="457200" y="238125"/>
            <a:ext cx="7299325" cy="1057275"/>
          </a:xfrm>
        </p:spPr>
        <p:txBody>
          <a:bodyPr/>
          <a:lstStyle/>
          <a:p>
            <a:pPr>
              <a:lnSpc>
                <a:spcPts val="2388"/>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Spatial Tags</a:t>
            </a:r>
          </a:p>
        </p:txBody>
      </p:sp>
      <p:pic>
        <p:nvPicPr>
          <p:cNvPr id="94211" name="Picture 2"/>
          <p:cNvPicPr>
            <a:picLocks noChangeAspect="1" noChangeArrowheads="1"/>
          </p:cNvPicPr>
          <p:nvPr/>
        </p:nvPicPr>
        <p:blipFill>
          <a:blip r:embed="rId3"/>
          <a:srcRect/>
          <a:stretch>
            <a:fillRect/>
          </a:stretch>
        </p:blipFill>
        <p:spPr bwMode="auto">
          <a:xfrm>
            <a:off x="592138" y="1538288"/>
            <a:ext cx="3600450" cy="2890837"/>
          </a:xfrm>
          <a:prstGeom prst="rect">
            <a:avLst/>
          </a:prstGeom>
          <a:noFill/>
          <a:ln w="9525">
            <a:noFill/>
            <a:miter lim="800000"/>
            <a:headEnd/>
            <a:tailEnd/>
          </a:ln>
        </p:spPr>
      </p:pic>
      <p:pic>
        <p:nvPicPr>
          <p:cNvPr id="94212" name="Picture 3"/>
          <p:cNvPicPr>
            <a:picLocks noChangeAspect="1" noChangeArrowheads="1"/>
          </p:cNvPicPr>
          <p:nvPr/>
        </p:nvPicPr>
        <p:blipFill>
          <a:blip r:embed="rId4"/>
          <a:srcRect/>
          <a:stretch>
            <a:fillRect/>
          </a:stretch>
        </p:blipFill>
        <p:spPr bwMode="auto">
          <a:xfrm>
            <a:off x="4846638" y="1541463"/>
            <a:ext cx="3605212" cy="2895600"/>
          </a:xfrm>
          <a:prstGeom prst="rect">
            <a:avLst/>
          </a:prstGeom>
          <a:noFill/>
          <a:ln w="9525">
            <a:noFill/>
            <a:miter lim="800000"/>
            <a:headEnd/>
            <a:tailEnd/>
          </a:ln>
        </p:spPr>
      </p:pic>
      <p:grpSp>
        <p:nvGrpSpPr>
          <p:cNvPr id="2" name="Group 4"/>
          <p:cNvGrpSpPr>
            <a:grpSpLocks/>
          </p:cNvGrpSpPr>
          <p:nvPr/>
        </p:nvGrpSpPr>
        <p:grpSpPr bwMode="auto">
          <a:xfrm>
            <a:off x="555625" y="4467231"/>
            <a:ext cx="1352551" cy="368301"/>
            <a:chOff x="350" y="2814"/>
            <a:chExt cx="852" cy="232"/>
          </a:xfrm>
        </p:grpSpPr>
        <p:sp>
          <p:nvSpPr>
            <p:cNvPr id="94217" name="AutoShape 5"/>
            <p:cNvSpPr>
              <a:spLocks noChangeArrowheads="1"/>
            </p:cNvSpPr>
            <p:nvPr/>
          </p:nvSpPr>
          <p:spPr bwMode="auto">
            <a:xfrm>
              <a:off x="350" y="2814"/>
              <a:ext cx="852" cy="232"/>
            </a:xfrm>
            <a:prstGeom prst="roundRect">
              <a:avLst>
                <a:gd name="adj" fmla="val 431"/>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94218" name="AutoShape 6"/>
            <p:cNvSpPr>
              <a:spLocks noChangeArrowheads="1"/>
            </p:cNvSpPr>
            <p:nvPr/>
          </p:nvSpPr>
          <p:spPr bwMode="auto">
            <a:xfrm>
              <a:off x="350" y="2814"/>
              <a:ext cx="762" cy="210"/>
            </a:xfrm>
            <a:prstGeom prst="roundRect">
              <a:avLst>
                <a:gd name="adj" fmla="val 431"/>
              </a:avLst>
            </a:prstGeom>
            <a:noFill/>
            <a:ln w="9525">
              <a:noFill/>
              <a:round/>
              <a:headEnd/>
              <a:tailEnd/>
            </a:ln>
          </p:spPr>
          <p:txBody>
            <a:bodyPr wrap="none" lIns="90000" tIns="46800" rIns="90000" bIns="46800">
              <a:prstTxWarp prst="textNoShape">
                <a:avLst/>
              </a:prstTxWarp>
              <a:spAutoFit/>
            </a:bodyPr>
            <a:lstStyle/>
            <a:p>
              <a:pPr>
                <a:lnSpc>
                  <a:spcPts val="18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i="1">
                  <a:solidFill>
                    <a:srgbClr val="000000"/>
                  </a:solidFill>
                  <a:latin typeface="Trebuchet MS" pitchFamily="-65" charset="0"/>
                </a:rPr>
                <a:t>Stem (in)</a:t>
              </a:r>
            </a:p>
          </p:txBody>
        </p:sp>
      </p:grpSp>
      <p:grpSp>
        <p:nvGrpSpPr>
          <p:cNvPr id="3" name="Group 7"/>
          <p:cNvGrpSpPr>
            <a:grpSpLocks/>
          </p:cNvGrpSpPr>
          <p:nvPr/>
        </p:nvGrpSpPr>
        <p:grpSpPr bwMode="auto">
          <a:xfrm>
            <a:off x="4803776" y="4452932"/>
            <a:ext cx="1931988" cy="368299"/>
            <a:chOff x="3026" y="2805"/>
            <a:chExt cx="1217" cy="232"/>
          </a:xfrm>
        </p:grpSpPr>
        <p:sp>
          <p:nvSpPr>
            <p:cNvPr id="94215" name="AutoShape 8"/>
            <p:cNvSpPr>
              <a:spLocks noChangeArrowheads="1"/>
            </p:cNvSpPr>
            <p:nvPr/>
          </p:nvSpPr>
          <p:spPr bwMode="auto">
            <a:xfrm>
              <a:off x="3026" y="2805"/>
              <a:ext cx="1217" cy="232"/>
            </a:xfrm>
            <a:prstGeom prst="roundRect">
              <a:avLst>
                <a:gd name="adj" fmla="val 431"/>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94216" name="AutoShape 9"/>
            <p:cNvSpPr>
              <a:spLocks noChangeArrowheads="1"/>
            </p:cNvSpPr>
            <p:nvPr/>
          </p:nvSpPr>
          <p:spPr bwMode="auto">
            <a:xfrm>
              <a:off x="3026" y="2805"/>
              <a:ext cx="1086" cy="210"/>
            </a:xfrm>
            <a:prstGeom prst="roundRect">
              <a:avLst>
                <a:gd name="adj" fmla="val 431"/>
              </a:avLst>
            </a:prstGeom>
            <a:noFill/>
            <a:ln w="9525">
              <a:noFill/>
              <a:round/>
              <a:headEnd/>
              <a:tailEnd/>
            </a:ln>
          </p:spPr>
          <p:txBody>
            <a:bodyPr wrap="none" lIns="90000" tIns="46800" rIns="90000" bIns="46800">
              <a:prstTxWarp prst="textNoShape">
                <a:avLst/>
              </a:prstTxWarp>
              <a:spAutoFit/>
            </a:bodyPr>
            <a:lstStyle/>
            <a:p>
              <a:pPr>
                <a:lnSpc>
                  <a:spcPts val="18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i="1">
                  <a:solidFill>
                    <a:srgbClr val="000000"/>
                  </a:solidFill>
                  <a:latin typeface="Trebuchet MS" pitchFamily="-65" charset="0"/>
                </a:rPr>
                <a:t>Enclosure (in)</a:t>
              </a:r>
            </a:p>
          </p:txBody>
        </p:sp>
      </p:grpSp>
      <p:sp>
        <p:nvSpPr>
          <p:cNvPr id="11"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40</a:t>
            </a:fld>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Grp="1" noChangeArrowheads="1"/>
          </p:cNvSpPr>
          <p:nvPr>
            <p:ph type="title"/>
          </p:nvPr>
        </p:nvSpPr>
        <p:spPr>
          <a:xfrm>
            <a:off x="419100" y="676275"/>
            <a:ext cx="7435850" cy="10001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rgbClr val="000000"/>
                </a:solidFill>
              </a:rPr>
              <a:t>Using stem and cup tags:</a:t>
            </a:r>
            <a:r>
              <a:rPr lang="en-GB" sz="2800" i="1" dirty="0" smtClean="0">
                <a:solidFill>
                  <a:srgbClr val="000000"/>
                </a:solidFill>
              </a:rPr>
              <a:t> </a:t>
            </a:r>
            <a:r>
              <a:rPr lang="en-GB" sz="2800" b="0" i="1" dirty="0">
                <a:solidFill>
                  <a:srgbClr val="000000"/>
                </a:solidFill>
              </a:rPr>
              <a:t>The daisy is in the test tube.</a:t>
            </a:r>
          </a:p>
        </p:txBody>
      </p:sp>
      <p:pic>
        <p:nvPicPr>
          <p:cNvPr id="96259" name="Picture 2"/>
          <p:cNvPicPr>
            <a:picLocks noChangeAspect="1" noChangeArrowheads="1"/>
          </p:cNvPicPr>
          <p:nvPr/>
        </p:nvPicPr>
        <p:blipFill>
          <a:blip r:embed="rId3"/>
          <a:srcRect/>
          <a:stretch>
            <a:fillRect/>
          </a:stretch>
        </p:blipFill>
        <p:spPr bwMode="auto">
          <a:xfrm>
            <a:off x="1301750" y="1641475"/>
            <a:ext cx="5440363" cy="4114800"/>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ChangeArrowheads="1"/>
          </p:cNvSpPr>
          <p:nvPr>
            <p:ph type="title"/>
          </p:nvPr>
        </p:nvSpPr>
        <p:spPr>
          <a:xfrm>
            <a:off x="419100" y="295275"/>
            <a:ext cx="7435850" cy="13843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rgbClr val="000000"/>
                </a:solidFill>
              </a:rPr>
              <a:t>Using enclosure </a:t>
            </a:r>
            <a:r>
              <a:rPr lang="en-GB" sz="2800" dirty="0">
                <a:solidFill>
                  <a:srgbClr val="000000"/>
                </a:solidFill>
              </a:rPr>
              <a:t>and top </a:t>
            </a:r>
            <a:r>
              <a:rPr lang="en-GB" sz="2800" dirty="0" smtClean="0">
                <a:solidFill>
                  <a:srgbClr val="000000"/>
                </a:solidFill>
              </a:rPr>
              <a:t>surface tags</a:t>
            </a:r>
            <a:r>
              <a:rPr lang="en-GB" sz="2800" i="1" dirty="0" smtClean="0">
                <a:solidFill>
                  <a:srgbClr val="000000"/>
                </a:solidFill>
              </a:rPr>
              <a:t>: </a:t>
            </a:r>
            <a:r>
              <a:rPr lang="en-GB" sz="2800" b="0" i="1" dirty="0">
                <a:solidFill>
                  <a:srgbClr val="000000"/>
                </a:solidFill>
              </a:rPr>
              <a:t>The bird is in the bird cage.  The bird cage is on the chair.</a:t>
            </a:r>
          </a:p>
        </p:txBody>
      </p:sp>
      <p:pic>
        <p:nvPicPr>
          <p:cNvPr id="98307" name="Picture 2"/>
          <p:cNvPicPr>
            <a:picLocks noChangeAspect="1" noChangeArrowheads="1"/>
          </p:cNvPicPr>
          <p:nvPr/>
        </p:nvPicPr>
        <p:blipFill>
          <a:blip r:embed="rId3"/>
          <a:srcRect/>
          <a:stretch>
            <a:fillRect/>
          </a:stretch>
        </p:blipFill>
        <p:spPr bwMode="auto">
          <a:xfrm>
            <a:off x="1408113" y="1979613"/>
            <a:ext cx="5048250" cy="3817937"/>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42</a:t>
            </a:fld>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Grp="1" noChangeArrowheads="1"/>
          </p:cNvSpPr>
          <p:nvPr>
            <p:ph type="title"/>
          </p:nvPr>
        </p:nvSpPr>
        <p:spPr>
          <a:xfrm>
            <a:off x="422275" y="295275"/>
            <a:ext cx="7435850" cy="1384300"/>
          </a:xfrm>
        </p:spPr>
        <p:txBody>
          <a:bodyPr/>
          <a:lstStyle/>
          <a:p>
            <a:pPr>
              <a:lnSpc>
                <a:spcPts val="2913"/>
              </a:lnSpc>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Spatial Relations</a:t>
            </a:r>
          </a:p>
        </p:txBody>
      </p:sp>
      <p:sp>
        <p:nvSpPr>
          <p:cNvPr id="47106" name="Rectangle 2"/>
          <p:cNvSpPr>
            <a:spLocks noGrp="1" noChangeArrowheads="1"/>
          </p:cNvSpPr>
          <p:nvPr>
            <p:ph type="body" idx="1"/>
          </p:nvPr>
        </p:nvSpPr>
        <p:spPr>
          <a:xfrm>
            <a:off x="304800" y="1708150"/>
            <a:ext cx="8561388" cy="4445000"/>
          </a:xfrm>
        </p:spPr>
        <p:txBody>
          <a:bodyPr/>
          <a:lstStyle/>
          <a:p>
            <a:pPr lvl="1">
              <a:lnSpc>
                <a:spcPts val="3188"/>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sz="2800">
                <a:solidFill>
                  <a:srgbClr val="000000"/>
                </a:solidFill>
                <a:ea typeface="+mn-ea"/>
              </a:rPr>
              <a:t>Relative positions</a:t>
            </a:r>
          </a:p>
          <a:p>
            <a:pPr lvl="2">
              <a:lnSpc>
                <a:spcPct val="89000"/>
              </a:lnSpc>
              <a:spcBef>
                <a:spcPts val="50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sz="2000">
                <a:solidFill>
                  <a:srgbClr val="000000"/>
                </a:solidFill>
                <a:ea typeface="+mn-ea"/>
              </a:rPr>
              <a:t>On, under, in, below, off, onto, over, above . . .</a:t>
            </a:r>
          </a:p>
          <a:p>
            <a:pPr lvl="2">
              <a:lnSpc>
                <a:spcPct val="89000"/>
              </a:lnSpc>
              <a:spcBef>
                <a:spcPts val="50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sz="2000">
                <a:solidFill>
                  <a:srgbClr val="000000"/>
                </a:solidFill>
                <a:ea typeface="+mn-ea"/>
              </a:rPr>
              <a:t>Distance</a:t>
            </a:r>
          </a:p>
          <a:p>
            <a:pPr lvl="1">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sz="2800">
                <a:solidFill>
                  <a:srgbClr val="000000"/>
                </a:solidFill>
                <a:ea typeface="+mn-ea"/>
              </a:rPr>
              <a:t>Sub-region  positioning</a:t>
            </a:r>
          </a:p>
          <a:p>
            <a:pPr lvl="2">
              <a:lnSpc>
                <a:spcPct val="89000"/>
              </a:lnSpc>
              <a:spcBef>
                <a:spcPts val="50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sz="2000">
                <a:solidFill>
                  <a:srgbClr val="000000"/>
                </a:solidFill>
                <a:ea typeface="+mn-ea"/>
              </a:rPr>
              <a:t>Left, middle, corner,right, center, top, front, back</a:t>
            </a:r>
          </a:p>
          <a:p>
            <a:pPr lvl="1">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sz="2800">
                <a:solidFill>
                  <a:srgbClr val="000000"/>
                </a:solidFill>
                <a:ea typeface="+mn-ea"/>
              </a:rPr>
              <a:t>Orientation</a:t>
            </a:r>
          </a:p>
          <a:p>
            <a:pPr lvl="2">
              <a:lnSpc>
                <a:spcPct val="89000"/>
              </a:lnSpc>
              <a:spcBef>
                <a:spcPts val="50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sz="2000">
                <a:solidFill>
                  <a:srgbClr val="000000"/>
                </a:solidFill>
                <a:ea typeface="+mn-ea"/>
              </a:rPr>
              <a:t>facing (</a:t>
            </a:r>
            <a:r>
              <a:rPr lang="en-GB" sz="2000" b="1" i="1">
                <a:solidFill>
                  <a:srgbClr val="000000"/>
                </a:solidFill>
                <a:ea typeface="+mn-ea"/>
              </a:rPr>
              <a:t>object</a:t>
            </a:r>
            <a:r>
              <a:rPr lang="en-GB" sz="2000">
                <a:solidFill>
                  <a:srgbClr val="000000"/>
                </a:solidFill>
                <a:ea typeface="+mn-ea"/>
              </a:rPr>
              <a:t>, left, right, front, back, east, west . . .)</a:t>
            </a:r>
          </a:p>
          <a:p>
            <a:pPr lvl="1">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sz="2800">
                <a:solidFill>
                  <a:srgbClr val="000000"/>
                </a:solidFill>
                <a:ea typeface="+mn-ea"/>
              </a:rPr>
              <a:t>Time-of-day relations</a:t>
            </a:r>
          </a:p>
          <a:p>
            <a:pPr>
              <a:lnSpc>
                <a:spcPct val="89000"/>
              </a:lnSpc>
              <a:spcBef>
                <a:spcPts val="70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endParaRPr lang="en-GB" sz="2800">
              <a:solidFill>
                <a:srgbClr val="000000"/>
              </a:solidFill>
            </a:endParaRPr>
          </a:p>
        </p:txBody>
      </p:sp>
      <p:pic>
        <p:nvPicPr>
          <p:cNvPr id="100356" name="Picture 3"/>
          <p:cNvPicPr>
            <a:picLocks noChangeAspect="1" noChangeArrowheads="1"/>
          </p:cNvPicPr>
          <p:nvPr/>
        </p:nvPicPr>
        <p:blipFill>
          <a:blip r:embed="rId3"/>
          <a:srcRect/>
          <a:stretch>
            <a:fillRect/>
          </a:stretch>
        </p:blipFill>
        <p:spPr bwMode="auto">
          <a:xfrm>
            <a:off x="4306887" y="827087"/>
            <a:ext cx="950913" cy="773113"/>
          </a:xfrm>
          <a:prstGeom prst="rect">
            <a:avLst/>
          </a:prstGeom>
          <a:noFill/>
          <a:ln w="9525">
            <a:noFill/>
            <a:miter lim="800000"/>
            <a:headEnd/>
            <a:tailEnd/>
          </a:ln>
        </p:spPr>
      </p:pic>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43</a:t>
            </a:fld>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419100" y="274638"/>
            <a:ext cx="8267700" cy="1427162"/>
          </a:xfrm>
        </p:spPr>
        <p:txBody>
          <a:bodyPr/>
          <a:lstStyle/>
          <a:p>
            <a:pPr>
              <a:lnSpc>
                <a:spcPts val="14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smtClean="0"/>
              <a:t>Vertical </a:t>
            </a:r>
            <a:r>
              <a:rPr lang="en-GB" sz="1800" dirty="0" err="1" smtClean="0"/>
              <a:t>vs</a:t>
            </a:r>
            <a:r>
              <a:rPr lang="en-GB" sz="1800" dirty="0" smtClean="0"/>
              <a:t> Horizontal “on”, distances, directions</a:t>
            </a:r>
            <a:r>
              <a:rPr lang="en-GB" sz="1800" i="1" dirty="0" smtClean="0"/>
              <a:t>:</a:t>
            </a:r>
            <a:r>
              <a:rPr lang="en-GB" sz="1800" b="0" i="1" dirty="0" smtClean="0"/>
              <a:t> </a:t>
            </a:r>
            <a:r>
              <a:rPr lang="en-GB" sz="1400" b="0" i="1" dirty="0"/>
              <a:t>The couch is against the wood wall. </a:t>
            </a:r>
            <a:r>
              <a:rPr lang="en-GB" sz="1400" b="0" i="1" dirty="0">
                <a:solidFill>
                  <a:srgbClr val="0000FF"/>
                </a:solidFill>
              </a:rPr>
              <a:t>The window is on the wall</a:t>
            </a:r>
            <a:r>
              <a:rPr lang="en-GB" sz="1400" b="0" i="1" dirty="0"/>
              <a:t>. The window is next to the couch</a:t>
            </a:r>
            <a:r>
              <a:rPr lang="en-GB" sz="1400" b="0" i="1" dirty="0">
                <a:solidFill>
                  <a:srgbClr val="0000FF"/>
                </a:solidFill>
              </a:rPr>
              <a:t>. the door is 2 feet to the right of the window</a:t>
            </a:r>
            <a:r>
              <a:rPr lang="en-GB" sz="1400" b="0" i="1" dirty="0"/>
              <a:t>. the man is next to the couch. The animal wall is to the right of the wood wall. The animal wall is in front of the wood wall. </a:t>
            </a:r>
            <a:r>
              <a:rPr lang="en-GB" sz="1400" b="0" i="1" dirty="0">
                <a:solidFill>
                  <a:srgbClr val="0000FF"/>
                </a:solidFill>
              </a:rPr>
              <a:t>The animal wall is facing left</a:t>
            </a:r>
            <a:r>
              <a:rPr lang="en-GB" sz="1400" b="0" i="1" dirty="0"/>
              <a:t>. The walls are on the huge floor. The zebra skin coffee table is two feet in front of the couch</a:t>
            </a:r>
            <a:r>
              <a:rPr lang="en-GB" sz="1400" b="0" i="1" dirty="0">
                <a:solidFill>
                  <a:srgbClr val="0000FF"/>
                </a:solidFill>
              </a:rPr>
              <a:t>. The lamp is on the table</a:t>
            </a:r>
            <a:r>
              <a:rPr lang="en-GB" sz="1400" b="0" i="1" dirty="0"/>
              <a:t>. The floor is shiny.</a:t>
            </a:r>
          </a:p>
        </p:txBody>
      </p:sp>
      <p:pic>
        <p:nvPicPr>
          <p:cNvPr id="102403" name="Picture 2"/>
          <p:cNvPicPr>
            <a:picLocks noChangeAspect="1" noChangeArrowheads="1"/>
          </p:cNvPicPr>
          <p:nvPr/>
        </p:nvPicPr>
        <p:blipFill>
          <a:blip r:embed="rId3"/>
          <a:srcRect/>
          <a:stretch>
            <a:fillRect/>
          </a:stretch>
        </p:blipFill>
        <p:spPr bwMode="auto">
          <a:xfrm>
            <a:off x="1371600" y="1828800"/>
            <a:ext cx="6235700" cy="4508500"/>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44</a:t>
            </a:fld>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Grp="1" noChangeArrowheads="1"/>
          </p:cNvSpPr>
          <p:nvPr>
            <p:ph type="title"/>
          </p:nvPr>
        </p:nvSpPr>
        <p:spPr>
          <a:xfrm>
            <a:off x="419100" y="295275"/>
            <a:ext cx="7435850" cy="1384300"/>
          </a:xfrm>
        </p:spPr>
        <p:txBody>
          <a:bodyPr/>
          <a:lstStyle/>
          <a:p>
            <a:pPr>
              <a:lnSpc>
                <a:spcPts val="2913"/>
              </a:lnSpc>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Attributes</a:t>
            </a:r>
          </a:p>
        </p:txBody>
      </p:sp>
      <p:sp>
        <p:nvSpPr>
          <p:cNvPr id="48130" name="Rectangle 2"/>
          <p:cNvSpPr>
            <a:spLocks noGrp="1" noChangeArrowheads="1"/>
          </p:cNvSpPr>
          <p:nvPr>
            <p:ph type="body" idx="1"/>
          </p:nvPr>
        </p:nvSpPr>
        <p:spPr>
          <a:xfrm>
            <a:off x="301625" y="1665288"/>
            <a:ext cx="8561388" cy="4430712"/>
          </a:xfrm>
        </p:spPr>
        <p:txBody>
          <a:bodyPr/>
          <a:lstStyle/>
          <a:p>
            <a:pPr lvl="1">
              <a:lnSpc>
                <a:spcPts val="3475"/>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sz="2800" dirty="0">
                <a:solidFill>
                  <a:srgbClr val="000000"/>
                </a:solidFill>
                <a:ea typeface="+mn-ea"/>
              </a:rPr>
              <a:t>Size</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dirty="0">
                <a:solidFill>
                  <a:srgbClr val="000000"/>
                </a:solidFill>
                <a:ea typeface="+mn-ea"/>
              </a:rPr>
              <a:t>height, width, depth</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dirty="0">
                <a:solidFill>
                  <a:srgbClr val="000000"/>
                </a:solidFill>
                <a:ea typeface="+mn-ea"/>
              </a:rPr>
              <a:t>Aspect ratio (flat, wide, thin . . .)</a:t>
            </a: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sz="2800" dirty="0">
                <a:solidFill>
                  <a:srgbClr val="000000"/>
                </a:solidFill>
                <a:ea typeface="+mn-ea"/>
              </a:rPr>
              <a:t>Surface attributes</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dirty="0">
                <a:solidFill>
                  <a:srgbClr val="000000"/>
                </a:solidFill>
                <a:ea typeface="+mn-ea"/>
              </a:rPr>
              <a:t>Texture database</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dirty="0" err="1">
                <a:solidFill>
                  <a:srgbClr val="000000"/>
                </a:solidFill>
                <a:ea typeface="+mn-ea"/>
              </a:rPr>
              <a:t>Color</a:t>
            </a:r>
            <a:r>
              <a:rPr lang="en-GB" dirty="0">
                <a:solidFill>
                  <a:srgbClr val="000000"/>
                </a:solidFill>
                <a:ea typeface="+mn-ea"/>
              </a:rPr>
              <a:t>,</a:t>
            </a:r>
            <a:r>
              <a:rPr lang="en-GB" dirty="0" smtClean="0">
                <a:solidFill>
                  <a:srgbClr val="000000"/>
                </a:solidFill>
                <a:ea typeface="+mn-ea"/>
              </a:rPr>
              <a:t> texture</a:t>
            </a:r>
            <a:r>
              <a:rPr lang="en-GB" dirty="0">
                <a:solidFill>
                  <a:srgbClr val="000000"/>
                </a:solidFill>
                <a:ea typeface="+mn-ea"/>
              </a:rPr>
              <a:t>,</a:t>
            </a:r>
            <a:r>
              <a:rPr lang="en-GB" dirty="0" smtClean="0">
                <a:solidFill>
                  <a:srgbClr val="000000"/>
                </a:solidFill>
                <a:ea typeface="+mn-ea"/>
              </a:rPr>
              <a:t> opacity</a:t>
            </a:r>
            <a:r>
              <a:rPr lang="en-GB" dirty="0">
                <a:solidFill>
                  <a:srgbClr val="000000"/>
                </a:solidFill>
                <a:ea typeface="+mn-ea"/>
              </a:rPr>
              <a:t>, reflectivity</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dirty="0">
                <a:solidFill>
                  <a:srgbClr val="000000"/>
                </a:solidFill>
                <a:ea typeface="+mn-ea"/>
              </a:rPr>
              <a:t>Applied to objects or textures themselves</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dirty="0">
                <a:solidFill>
                  <a:srgbClr val="000000"/>
                </a:solidFill>
                <a:ea typeface="+mn-ea"/>
              </a:rPr>
              <a:t>Brightness (for lights)</a:t>
            </a:r>
          </a:p>
        </p:txBody>
      </p:sp>
      <p:pic>
        <p:nvPicPr>
          <p:cNvPr id="104452" name="Picture 3"/>
          <p:cNvPicPr>
            <a:picLocks noChangeAspect="1" noChangeArrowheads="1"/>
          </p:cNvPicPr>
          <p:nvPr/>
        </p:nvPicPr>
        <p:blipFill>
          <a:blip r:embed="rId3"/>
          <a:srcRect/>
          <a:stretch>
            <a:fillRect/>
          </a:stretch>
        </p:blipFill>
        <p:spPr bwMode="auto">
          <a:xfrm>
            <a:off x="2706688" y="827087"/>
            <a:ext cx="950912" cy="773113"/>
          </a:xfrm>
          <a:prstGeom prst="rect">
            <a:avLst/>
          </a:prstGeom>
          <a:noFill/>
          <a:ln w="9525">
            <a:noFill/>
            <a:miter lim="800000"/>
            <a:headEnd/>
            <a:tailEnd/>
          </a:ln>
        </p:spPr>
      </p:pic>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45</a:t>
            </a:fld>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Grp="1" noChangeArrowheads="1"/>
          </p:cNvSpPr>
          <p:nvPr>
            <p:ph type="title"/>
          </p:nvPr>
        </p:nvSpPr>
        <p:spPr>
          <a:xfrm>
            <a:off x="593725" y="228600"/>
            <a:ext cx="7407275" cy="1255712"/>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dirty="0">
                <a:solidFill>
                  <a:srgbClr val="000000"/>
                </a:solidFill>
              </a:rPr>
              <a:t>Attributes:</a:t>
            </a:r>
            <a:r>
              <a:rPr lang="en-GB" sz="2800" b="1" i="1" dirty="0">
                <a:solidFill>
                  <a:srgbClr val="000000"/>
                </a:solidFill>
              </a:rPr>
              <a:t> </a:t>
            </a:r>
            <a:r>
              <a:rPr lang="en-GB" sz="2800" b="0" i="1" dirty="0">
                <a:solidFill>
                  <a:srgbClr val="000000"/>
                </a:solidFill>
              </a:rPr>
              <a:t>The orange battleship is on the brick cow.</a:t>
            </a:r>
            <a:r>
              <a:rPr lang="en-GB" sz="2800" b="0" i="1" dirty="0" smtClean="0">
                <a:solidFill>
                  <a:srgbClr val="000000"/>
                </a:solidFill>
              </a:rPr>
              <a:t> The </a:t>
            </a:r>
            <a:r>
              <a:rPr lang="en-GB" sz="2800" b="0" i="1" dirty="0">
                <a:solidFill>
                  <a:srgbClr val="000000"/>
                </a:solidFill>
              </a:rPr>
              <a:t>battleship is 3 feet long.</a:t>
            </a:r>
          </a:p>
        </p:txBody>
      </p:sp>
      <p:pic>
        <p:nvPicPr>
          <p:cNvPr id="106499" name="Picture 2"/>
          <p:cNvPicPr>
            <a:picLocks noChangeAspect="1" noChangeArrowheads="1"/>
          </p:cNvPicPr>
          <p:nvPr/>
        </p:nvPicPr>
        <p:blipFill>
          <a:blip r:embed="rId3"/>
          <a:srcRect/>
          <a:stretch>
            <a:fillRect/>
          </a:stretch>
        </p:blipFill>
        <p:spPr bwMode="auto">
          <a:xfrm>
            <a:off x="1695450" y="1622425"/>
            <a:ext cx="5440363" cy="4114800"/>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46</a:t>
            </a:fld>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0000"/>
                </a:solidFill>
              </a:rPr>
              <a:t>Transparency and color</a:t>
            </a: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47</a:t>
            </a:fld>
            <a:endParaRPr lang="en-US" dirty="0"/>
          </a:p>
        </p:txBody>
      </p:sp>
      <p:pic>
        <p:nvPicPr>
          <p:cNvPr id="5" name="Picture 4" descr="barrel-organ.jpg"/>
          <p:cNvPicPr>
            <a:picLocks noChangeAspect="1"/>
          </p:cNvPicPr>
          <p:nvPr/>
        </p:nvPicPr>
        <p:blipFill>
          <a:blip r:embed="rId2"/>
          <a:stretch>
            <a:fillRect/>
          </a:stretch>
        </p:blipFill>
        <p:spPr>
          <a:xfrm>
            <a:off x="1454150" y="1447800"/>
            <a:ext cx="6235700" cy="4508500"/>
          </a:xfrm>
          <a:prstGeom prst="rect">
            <a:avLst/>
          </a:prstGeom>
        </p:spPr>
      </p:pic>
      <p:sp>
        <p:nvSpPr>
          <p:cNvPr id="6" name="TextBox 5"/>
          <p:cNvSpPr txBox="1"/>
          <p:nvPr/>
        </p:nvSpPr>
        <p:spPr>
          <a:xfrm>
            <a:off x="1454150" y="6019800"/>
            <a:ext cx="5556250" cy="646331"/>
          </a:xfrm>
          <a:prstGeom prst="rect">
            <a:avLst/>
          </a:prstGeom>
          <a:noFill/>
        </p:spPr>
        <p:txBody>
          <a:bodyPr wrap="square" rtlCol="0">
            <a:spAutoFit/>
          </a:bodyPr>
          <a:lstStyle/>
          <a:p>
            <a:r>
              <a:rPr lang="en-US" i="1" dirty="0" smtClean="0"/>
              <a:t>The red heart is in the tiny transparent barrel.	</a:t>
            </a:r>
          </a:p>
          <a:p>
            <a:endParaRPr lang="en-US"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
          <p:cNvSpPr>
            <a:spLocks noGrp="1" noChangeArrowheads="1"/>
          </p:cNvSpPr>
          <p:nvPr>
            <p:ph type="title"/>
          </p:nvPr>
        </p:nvSpPr>
        <p:spPr>
          <a:xfrm>
            <a:off x="536575" y="252413"/>
            <a:ext cx="7407275" cy="522287"/>
          </a:xfrm>
        </p:spPr>
        <p:txBody>
          <a:bodyPr/>
          <a:lstStyle/>
          <a:p>
            <a:pPr>
              <a:lnSpc>
                <a:spcPts val="19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rPr>
              <a:t>Time of day &amp; cloudiness</a:t>
            </a:r>
          </a:p>
        </p:txBody>
      </p:sp>
      <p:pic>
        <p:nvPicPr>
          <p:cNvPr id="108547" name="Picture 2"/>
          <p:cNvPicPr>
            <a:picLocks noChangeAspect="1" noChangeArrowheads="1"/>
          </p:cNvPicPr>
          <p:nvPr/>
        </p:nvPicPr>
        <p:blipFill>
          <a:blip r:embed="rId3"/>
          <a:srcRect/>
          <a:stretch>
            <a:fillRect/>
          </a:stretch>
        </p:blipFill>
        <p:spPr bwMode="auto">
          <a:xfrm>
            <a:off x="2070100" y="877888"/>
            <a:ext cx="5486400" cy="5422900"/>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48</a:t>
            </a:fld>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p:cNvSpPr>
            <a:spLocks noGrp="1" noChangeArrowheads="1"/>
          </p:cNvSpPr>
          <p:nvPr>
            <p:ph type="title"/>
          </p:nvPr>
        </p:nvSpPr>
        <p:spPr>
          <a:xfrm>
            <a:off x="536575" y="252413"/>
            <a:ext cx="7407275" cy="522287"/>
          </a:xfrm>
        </p:spPr>
        <p:txBody>
          <a:bodyPr/>
          <a:lstStyle/>
          <a:p>
            <a:pPr>
              <a:lnSpc>
                <a:spcPts val="19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Time of day &amp; lighting</a:t>
            </a:r>
          </a:p>
        </p:txBody>
      </p:sp>
      <p:pic>
        <p:nvPicPr>
          <p:cNvPr id="110595" name="Picture 2"/>
          <p:cNvPicPr>
            <a:picLocks noChangeAspect="1" noChangeArrowheads="1"/>
          </p:cNvPicPr>
          <p:nvPr/>
        </p:nvPicPr>
        <p:blipFill>
          <a:blip r:embed="rId3"/>
          <a:srcRect/>
          <a:stretch>
            <a:fillRect/>
          </a:stretch>
        </p:blipFill>
        <p:spPr bwMode="auto">
          <a:xfrm>
            <a:off x="1371600" y="1066800"/>
            <a:ext cx="6235700" cy="4508500"/>
          </a:xfrm>
          <a:prstGeom prst="rect">
            <a:avLst/>
          </a:prstGeom>
          <a:noFill/>
          <a:ln w="9525">
            <a:noFill/>
            <a:miter lim="800000"/>
            <a:headEnd/>
            <a:tailEnd/>
          </a:ln>
        </p:spPr>
      </p:pic>
      <p:sp>
        <p:nvSpPr>
          <p:cNvPr id="4" name="TextBox 3"/>
          <p:cNvSpPr txBox="1"/>
          <p:nvPr/>
        </p:nvSpPr>
        <p:spPr>
          <a:xfrm>
            <a:off x="1352550" y="5562600"/>
            <a:ext cx="6572250" cy="1200329"/>
          </a:xfrm>
          <a:prstGeom prst="rect">
            <a:avLst/>
          </a:prstGeom>
          <a:noFill/>
        </p:spPr>
        <p:txBody>
          <a:bodyPr wrap="square" rtlCol="0">
            <a:spAutoFit/>
          </a:bodyPr>
          <a:lstStyle/>
          <a:p>
            <a:r>
              <a:rPr lang="en-US" i="1" dirty="0" smtClean="0"/>
              <a:t>The 7 enormous flowers are in front of the statue. It is midnight. The statue is 40 feet tall. The statue is on the mountain range. The 5 huge bushes are behind the mushroom. . . .</a:t>
            </a:r>
            <a:endParaRPr lang="en-US" i="1" dirty="0"/>
          </a:p>
        </p:txBody>
      </p:sp>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49</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44500" y="304800"/>
            <a:ext cx="3033713" cy="457200"/>
          </a:xfrm>
        </p:spPr>
        <p:txBody>
          <a:bodyPr/>
          <a:lstStyle/>
          <a:p>
            <a:pPr>
              <a:lnSpc>
                <a:spcPts val="18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Too much detail</a:t>
            </a:r>
          </a:p>
        </p:txBody>
      </p:sp>
      <p:pic>
        <p:nvPicPr>
          <p:cNvPr id="21507" name="Picture 2"/>
          <p:cNvPicPr>
            <a:picLocks noChangeAspect="1" noChangeArrowheads="1"/>
          </p:cNvPicPr>
          <p:nvPr/>
        </p:nvPicPr>
        <p:blipFill>
          <a:blip r:embed="rId3"/>
          <a:srcRect/>
          <a:stretch>
            <a:fillRect/>
          </a:stretch>
        </p:blipFill>
        <p:spPr bwMode="auto">
          <a:xfrm>
            <a:off x="407988" y="766763"/>
            <a:ext cx="7497762" cy="5622925"/>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5</a:t>
            </a:fld>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
          <p:cNvSpPr>
            <a:spLocks noGrp="1" noChangeArrowheads="1"/>
          </p:cNvSpPr>
          <p:nvPr>
            <p:ph type="title"/>
          </p:nvPr>
        </p:nvSpPr>
        <p:spPr>
          <a:xfrm>
            <a:off x="419100" y="295275"/>
            <a:ext cx="8267700" cy="1384300"/>
          </a:xfrm>
        </p:spPr>
        <p:txBody>
          <a:bodyPr/>
          <a:lstStyle/>
          <a:p>
            <a:pPr>
              <a:lnSpc>
                <a:spcPts val="2913"/>
              </a:lnSpc>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000000"/>
                </a:solidFill>
              </a:rPr>
              <a:t>Poses</a:t>
            </a:r>
            <a:r>
              <a:rPr lang="en-GB" sz="2400" dirty="0" smtClean="0">
                <a:solidFill>
                  <a:srgbClr val="000000"/>
                </a:solidFill>
              </a:rPr>
              <a:t> </a:t>
            </a:r>
            <a:r>
              <a:rPr lang="en-GB" sz="1600" dirty="0" smtClean="0">
                <a:solidFill>
                  <a:srgbClr val="000000"/>
                </a:solidFill>
              </a:rPr>
              <a:t>(original version only -- not yet implemented in newer versions)</a:t>
            </a:r>
          </a:p>
        </p:txBody>
      </p:sp>
      <p:sp>
        <p:nvSpPr>
          <p:cNvPr id="112643" name="Rectangle 2"/>
          <p:cNvSpPr>
            <a:spLocks noGrp="1" noChangeArrowheads="1"/>
          </p:cNvSpPr>
          <p:nvPr>
            <p:ph type="body" idx="1"/>
          </p:nvPr>
        </p:nvSpPr>
        <p:spPr>
          <a:xfrm>
            <a:off x="373063" y="1881188"/>
            <a:ext cx="8561387" cy="4114800"/>
          </a:xfrm>
        </p:spPr>
        <p:txBody>
          <a:bodyPr/>
          <a:lstStyle/>
          <a:p>
            <a:pPr lvl="1">
              <a:lnSpc>
                <a:spcPts val="2975"/>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Represent actions</a:t>
            </a: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Database of 500+ human poses</a:t>
            </a:r>
          </a:p>
          <a:p>
            <a:pPr lvl="2">
              <a:lnSpc>
                <a:spcPct val="101000"/>
              </a:lnSpc>
              <a:spcBef>
                <a:spcPts val="50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a:solidFill>
                  <a:srgbClr val="000000"/>
                </a:solidFill>
                <a:ea typeface="ＭＳ Ｐゴシック" pitchFamily="-65" charset="-128"/>
              </a:rPr>
              <a:t>Grips</a:t>
            </a:r>
          </a:p>
          <a:p>
            <a:pPr lvl="2">
              <a:lnSpc>
                <a:spcPct val="101000"/>
              </a:lnSpc>
              <a:spcBef>
                <a:spcPts val="50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a:solidFill>
                  <a:srgbClr val="000000"/>
                </a:solidFill>
                <a:ea typeface="ＭＳ Ｐゴシック" pitchFamily="-65" charset="-128"/>
              </a:rPr>
              <a:t>Usage (specialized/generic) </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a:solidFill>
                  <a:srgbClr val="000000"/>
                </a:solidFill>
                <a:ea typeface="ＭＳ Ｐゴシック" pitchFamily="-65" charset="-128"/>
              </a:rPr>
              <a:t>Standalone </a:t>
            </a: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Merge poses (upper/lower body, hands)</a:t>
            </a:r>
          </a:p>
          <a:p>
            <a:pPr lvl="2">
              <a:lnSpc>
                <a:spcPct val="101000"/>
              </a:lnSpc>
              <a:spcBef>
                <a:spcPts val="55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a:solidFill>
                  <a:srgbClr val="000000"/>
                </a:solidFill>
                <a:ea typeface="ＭＳ Ｐゴシック" pitchFamily="-65" charset="-128"/>
              </a:rPr>
              <a:t>Gives wide variety by </a:t>
            </a:r>
            <a:r>
              <a:rPr lang="en-GB" sz="1600" dirty="0" err="1">
                <a:solidFill>
                  <a:srgbClr val="000000"/>
                </a:solidFill>
                <a:ea typeface="ＭＳ Ｐゴシック" pitchFamily="-65" charset="-128"/>
              </a:rPr>
              <a:t>mix’n’match</a:t>
            </a:r>
            <a:endParaRPr lang="en-GB" sz="1600" dirty="0">
              <a:solidFill>
                <a:srgbClr val="000000"/>
              </a:solidFill>
              <a:ea typeface="ＭＳ Ｐゴシック" pitchFamily="-65" charset="-128"/>
            </a:endParaRP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Dynamic posing/IK</a:t>
            </a:r>
          </a:p>
        </p:txBody>
      </p:sp>
      <p:pic>
        <p:nvPicPr>
          <p:cNvPr id="112644" name="Picture 3"/>
          <p:cNvPicPr>
            <a:picLocks noChangeAspect="1" noChangeArrowheads="1"/>
          </p:cNvPicPr>
          <p:nvPr/>
        </p:nvPicPr>
        <p:blipFill>
          <a:blip r:embed="rId3"/>
          <a:srcRect/>
          <a:stretch>
            <a:fillRect/>
          </a:stretch>
        </p:blipFill>
        <p:spPr bwMode="auto">
          <a:xfrm>
            <a:off x="7507288" y="827087"/>
            <a:ext cx="950912" cy="773113"/>
          </a:xfrm>
          <a:prstGeom prst="rect">
            <a:avLst/>
          </a:prstGeom>
          <a:noFill/>
          <a:ln w="9525">
            <a:noFill/>
            <a:miter lim="800000"/>
            <a:headEnd/>
            <a:tailEnd/>
          </a:ln>
        </p:spPr>
      </p:pic>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50</a:t>
            </a:fld>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1"/>
          <p:cNvPicPr>
            <a:picLocks noChangeAspect="1" noChangeArrowheads="1"/>
          </p:cNvPicPr>
          <p:nvPr/>
        </p:nvPicPr>
        <p:blipFill>
          <a:blip r:embed="rId3"/>
          <a:srcRect/>
          <a:stretch>
            <a:fillRect/>
          </a:stretch>
        </p:blipFill>
        <p:spPr bwMode="auto">
          <a:xfrm>
            <a:off x="492125" y="1651000"/>
            <a:ext cx="3813175" cy="2774950"/>
          </a:xfrm>
          <a:prstGeom prst="rect">
            <a:avLst/>
          </a:prstGeom>
          <a:noFill/>
          <a:ln w="9525">
            <a:noFill/>
            <a:miter lim="800000"/>
            <a:headEnd/>
            <a:tailEnd/>
          </a:ln>
        </p:spPr>
      </p:pic>
      <p:pic>
        <p:nvPicPr>
          <p:cNvPr id="114691" name="Picture 2"/>
          <p:cNvPicPr>
            <a:picLocks noChangeAspect="1" noChangeArrowheads="1"/>
          </p:cNvPicPr>
          <p:nvPr/>
        </p:nvPicPr>
        <p:blipFill>
          <a:blip r:embed="rId4"/>
          <a:srcRect/>
          <a:stretch>
            <a:fillRect/>
          </a:stretch>
        </p:blipFill>
        <p:spPr bwMode="auto">
          <a:xfrm>
            <a:off x="4725988" y="1631950"/>
            <a:ext cx="3819525" cy="2779713"/>
          </a:xfrm>
          <a:prstGeom prst="rect">
            <a:avLst/>
          </a:prstGeom>
          <a:noFill/>
          <a:ln w="9525">
            <a:noFill/>
            <a:miter lim="800000"/>
            <a:headEnd/>
            <a:tailEnd/>
          </a:ln>
        </p:spPr>
      </p:pic>
      <p:grpSp>
        <p:nvGrpSpPr>
          <p:cNvPr id="2" name="Group 3"/>
          <p:cNvGrpSpPr>
            <a:grpSpLocks/>
          </p:cNvGrpSpPr>
          <p:nvPr/>
        </p:nvGrpSpPr>
        <p:grpSpPr bwMode="auto">
          <a:xfrm>
            <a:off x="411163" y="4487857"/>
            <a:ext cx="3262313" cy="368299"/>
            <a:chOff x="259" y="2827"/>
            <a:chExt cx="2055" cy="232"/>
          </a:xfrm>
        </p:grpSpPr>
        <p:sp>
          <p:nvSpPr>
            <p:cNvPr id="114697" name="AutoShape 4"/>
            <p:cNvSpPr>
              <a:spLocks noChangeArrowheads="1"/>
            </p:cNvSpPr>
            <p:nvPr/>
          </p:nvSpPr>
          <p:spPr bwMode="auto">
            <a:xfrm>
              <a:off x="259" y="2827"/>
              <a:ext cx="2055" cy="232"/>
            </a:xfrm>
            <a:prstGeom prst="roundRect">
              <a:avLst>
                <a:gd name="adj" fmla="val 431"/>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114698" name="AutoShape 5"/>
            <p:cNvSpPr>
              <a:spLocks noChangeArrowheads="1"/>
            </p:cNvSpPr>
            <p:nvPr/>
          </p:nvSpPr>
          <p:spPr bwMode="auto">
            <a:xfrm>
              <a:off x="259" y="2827"/>
              <a:ext cx="1869" cy="210"/>
            </a:xfrm>
            <a:prstGeom prst="roundRect">
              <a:avLst>
                <a:gd name="adj" fmla="val 431"/>
              </a:avLst>
            </a:prstGeom>
            <a:noFill/>
            <a:ln w="9525">
              <a:noFill/>
              <a:round/>
              <a:headEnd/>
              <a:tailEnd/>
            </a:ln>
          </p:spPr>
          <p:txBody>
            <a:bodyPr wrap="none" lIns="90000" tIns="46800" rIns="90000" bIns="46800">
              <a:prstTxWarp prst="textNoShape">
                <a:avLst/>
              </a:prstTxWarp>
              <a:spAutoFit/>
            </a:bodyPr>
            <a:lstStyle/>
            <a:p>
              <a:pPr>
                <a:lnSpc>
                  <a:spcPts val="18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i="1">
                  <a:solidFill>
                    <a:srgbClr val="000000"/>
                  </a:solidFill>
                  <a:latin typeface="Trebuchet MS" pitchFamily="-65" charset="0"/>
                </a:rPr>
                <a:t>Grip wine_bottle-bc0014</a:t>
              </a:r>
            </a:p>
          </p:txBody>
        </p:sp>
      </p:grpSp>
      <p:grpSp>
        <p:nvGrpSpPr>
          <p:cNvPr id="3" name="Group 6"/>
          <p:cNvGrpSpPr>
            <a:grpSpLocks/>
          </p:cNvGrpSpPr>
          <p:nvPr/>
        </p:nvGrpSpPr>
        <p:grpSpPr bwMode="auto">
          <a:xfrm>
            <a:off x="4687887" y="4470406"/>
            <a:ext cx="3898899" cy="368301"/>
            <a:chOff x="2953" y="2816"/>
            <a:chExt cx="2456" cy="232"/>
          </a:xfrm>
        </p:grpSpPr>
        <p:sp>
          <p:nvSpPr>
            <p:cNvPr id="114695" name="AutoShape 7"/>
            <p:cNvSpPr>
              <a:spLocks noChangeArrowheads="1"/>
            </p:cNvSpPr>
            <p:nvPr/>
          </p:nvSpPr>
          <p:spPr bwMode="auto">
            <a:xfrm>
              <a:off x="2953" y="2816"/>
              <a:ext cx="2456" cy="232"/>
            </a:xfrm>
            <a:prstGeom prst="roundRect">
              <a:avLst>
                <a:gd name="adj" fmla="val 431"/>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114696" name="AutoShape 8"/>
            <p:cNvSpPr>
              <a:spLocks noChangeArrowheads="1"/>
            </p:cNvSpPr>
            <p:nvPr/>
          </p:nvSpPr>
          <p:spPr bwMode="auto">
            <a:xfrm>
              <a:off x="2953" y="2816"/>
              <a:ext cx="2188" cy="210"/>
            </a:xfrm>
            <a:prstGeom prst="roundRect">
              <a:avLst>
                <a:gd name="adj" fmla="val 431"/>
              </a:avLst>
            </a:prstGeom>
            <a:noFill/>
            <a:ln w="9525">
              <a:noFill/>
              <a:round/>
              <a:headEnd/>
              <a:tailEnd/>
            </a:ln>
          </p:spPr>
          <p:txBody>
            <a:bodyPr wrap="none" lIns="90000" tIns="46800" rIns="90000" bIns="46800">
              <a:prstTxWarp prst="textNoShape">
                <a:avLst/>
              </a:prstTxWarp>
              <a:spAutoFit/>
            </a:bodyPr>
            <a:lstStyle/>
            <a:p>
              <a:pPr>
                <a:lnSpc>
                  <a:spcPts val="18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i="1">
                  <a:solidFill>
                    <a:srgbClr val="000000"/>
                  </a:solidFill>
                  <a:latin typeface="Trebuchet MS" pitchFamily="-65" charset="0"/>
                </a:rPr>
                <a:t>Use bicycle_10-speed-vp8300</a:t>
              </a:r>
            </a:p>
          </p:txBody>
        </p:sp>
      </p:grpSp>
      <p:sp>
        <p:nvSpPr>
          <p:cNvPr id="114694" name="Rectangle 9"/>
          <p:cNvSpPr>
            <a:spLocks noGrp="1" noChangeArrowheads="1"/>
          </p:cNvSpPr>
          <p:nvPr>
            <p:ph type="title"/>
          </p:nvPr>
        </p:nvSpPr>
        <p:spPr>
          <a:xfrm>
            <a:off x="419100" y="295275"/>
            <a:ext cx="7435850" cy="1384300"/>
          </a:xfrm>
        </p:spPr>
        <p:txBody>
          <a:bodyPr lIns="91440" tIns="45720" rIns="91440" bIns="45720"/>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Poses</a:t>
            </a:r>
          </a:p>
        </p:txBody>
      </p:sp>
      <p:sp>
        <p:nvSpPr>
          <p:cNvPr id="11" name="Slide Number Placeholder 22"/>
          <p:cNvSpPr txBox="1">
            <a:spLocks/>
          </p:cNvSpPr>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2C7F59A2-15C2-4B1F-9F2D-2B75D7545179}" type="slidenum">
              <a:rPr kumimoji="0" lang="en-US" sz="1400" b="0" i="0" u="none" strike="noStrike" kern="1200" cap="none" spc="0" normalizeH="0" baseline="0" noProof="0" smtClean="0">
                <a:ln>
                  <a:noFill/>
                </a:ln>
                <a:solidFill>
                  <a:srgbClr val="FFFFFF"/>
                </a:solidFill>
                <a:effectLst/>
                <a:uLnTx/>
                <a:uFillTx/>
                <a:latin typeface="+mj-lt"/>
                <a:ea typeface="+mj-ea"/>
                <a:cs typeface="+mj-cs"/>
              </a:rPr>
              <a:pPr marL="0" marR="0" lvl="0" indent="0" algn="ctr" defTabSz="457200" rtl="0" eaLnBrk="1" fontAlgn="auto" latinLnBrk="0" hangingPunct="1">
                <a:lnSpc>
                  <a:spcPct val="100000"/>
                </a:lnSpc>
                <a:spcBef>
                  <a:spcPts val="0"/>
                </a:spcBef>
                <a:spcAft>
                  <a:spcPts val="0"/>
                </a:spcAft>
                <a:buClrTx/>
                <a:buSzTx/>
                <a:buFontTx/>
                <a:buNone/>
                <a:tabLst/>
                <a:defRPr/>
              </a:pPr>
              <a:t>51</a:t>
            </a:fld>
            <a:endParaRPr kumimoji="0" lang="en-US" sz="1400" b="0"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1"/>
          <p:cNvPicPr>
            <a:picLocks noChangeAspect="1" noChangeArrowheads="1"/>
          </p:cNvPicPr>
          <p:nvPr/>
        </p:nvPicPr>
        <p:blipFill>
          <a:blip r:embed="rId3"/>
          <a:srcRect/>
          <a:stretch>
            <a:fillRect/>
          </a:stretch>
        </p:blipFill>
        <p:spPr bwMode="auto">
          <a:xfrm>
            <a:off x="509588" y="1658938"/>
            <a:ext cx="3833812" cy="2987675"/>
          </a:xfrm>
          <a:prstGeom prst="rect">
            <a:avLst/>
          </a:prstGeom>
          <a:noFill/>
          <a:ln w="9525">
            <a:noFill/>
            <a:miter lim="800000"/>
            <a:headEnd/>
            <a:tailEnd/>
          </a:ln>
        </p:spPr>
      </p:pic>
      <p:grpSp>
        <p:nvGrpSpPr>
          <p:cNvPr id="2" name="Group 2"/>
          <p:cNvGrpSpPr>
            <a:grpSpLocks/>
          </p:cNvGrpSpPr>
          <p:nvPr/>
        </p:nvGrpSpPr>
        <p:grpSpPr bwMode="auto">
          <a:xfrm>
            <a:off x="684213" y="4764082"/>
            <a:ext cx="2944813" cy="368299"/>
            <a:chOff x="431" y="3001"/>
            <a:chExt cx="1855" cy="232"/>
          </a:xfrm>
        </p:grpSpPr>
        <p:sp>
          <p:nvSpPr>
            <p:cNvPr id="116745" name="AutoShape 3"/>
            <p:cNvSpPr>
              <a:spLocks noChangeArrowheads="1"/>
            </p:cNvSpPr>
            <p:nvPr/>
          </p:nvSpPr>
          <p:spPr bwMode="auto">
            <a:xfrm>
              <a:off x="431" y="3001"/>
              <a:ext cx="1855" cy="232"/>
            </a:xfrm>
            <a:prstGeom prst="roundRect">
              <a:avLst>
                <a:gd name="adj" fmla="val 431"/>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116746" name="AutoShape 4"/>
            <p:cNvSpPr>
              <a:spLocks noChangeArrowheads="1"/>
            </p:cNvSpPr>
            <p:nvPr/>
          </p:nvSpPr>
          <p:spPr bwMode="auto">
            <a:xfrm>
              <a:off x="431" y="3001"/>
              <a:ext cx="1682" cy="210"/>
            </a:xfrm>
            <a:prstGeom prst="roundRect">
              <a:avLst>
                <a:gd name="adj" fmla="val 431"/>
              </a:avLst>
            </a:prstGeom>
            <a:noFill/>
            <a:ln w="9525">
              <a:noFill/>
              <a:round/>
              <a:headEnd/>
              <a:tailEnd/>
            </a:ln>
          </p:spPr>
          <p:txBody>
            <a:bodyPr wrap="none" lIns="90000" tIns="46800" rIns="90000" bIns="46800">
              <a:prstTxWarp prst="textNoShape">
                <a:avLst/>
              </a:prstTxWarp>
              <a:spAutoFit/>
            </a:bodyPr>
            <a:lstStyle/>
            <a:p>
              <a:pPr>
                <a:lnSpc>
                  <a:spcPts val="18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i="1">
                  <a:solidFill>
                    <a:srgbClr val="000000"/>
                  </a:solidFill>
                  <a:latin typeface="Trebuchet MS" pitchFamily="-65" charset="0"/>
                </a:rPr>
                <a:t>Throw “round object”</a:t>
              </a:r>
            </a:p>
          </p:txBody>
        </p:sp>
      </p:grpSp>
      <p:grpSp>
        <p:nvGrpSpPr>
          <p:cNvPr id="3" name="Group 5"/>
          <p:cNvGrpSpPr>
            <a:grpSpLocks/>
          </p:cNvGrpSpPr>
          <p:nvPr/>
        </p:nvGrpSpPr>
        <p:grpSpPr bwMode="auto">
          <a:xfrm>
            <a:off x="4783134" y="4810132"/>
            <a:ext cx="673099" cy="368301"/>
            <a:chOff x="3013" y="3030"/>
            <a:chExt cx="424" cy="232"/>
          </a:xfrm>
        </p:grpSpPr>
        <p:sp>
          <p:nvSpPr>
            <p:cNvPr id="116743" name="AutoShape 6"/>
            <p:cNvSpPr>
              <a:spLocks noChangeArrowheads="1"/>
            </p:cNvSpPr>
            <p:nvPr/>
          </p:nvSpPr>
          <p:spPr bwMode="auto">
            <a:xfrm>
              <a:off x="3013" y="3030"/>
              <a:ext cx="424" cy="232"/>
            </a:xfrm>
            <a:prstGeom prst="roundRect">
              <a:avLst>
                <a:gd name="adj" fmla="val 431"/>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116744" name="AutoShape 7"/>
            <p:cNvSpPr>
              <a:spLocks noChangeArrowheads="1"/>
            </p:cNvSpPr>
            <p:nvPr/>
          </p:nvSpPr>
          <p:spPr bwMode="auto">
            <a:xfrm>
              <a:off x="3013" y="3030"/>
              <a:ext cx="398" cy="210"/>
            </a:xfrm>
            <a:prstGeom prst="roundRect">
              <a:avLst>
                <a:gd name="adj" fmla="val 431"/>
              </a:avLst>
            </a:prstGeom>
            <a:noFill/>
            <a:ln w="9525">
              <a:noFill/>
              <a:round/>
              <a:headEnd/>
              <a:tailEnd/>
            </a:ln>
          </p:spPr>
          <p:txBody>
            <a:bodyPr wrap="none" lIns="90000" tIns="46800" rIns="90000" bIns="46800">
              <a:prstTxWarp prst="textNoShape">
                <a:avLst/>
              </a:prstTxWarp>
              <a:spAutoFit/>
            </a:bodyPr>
            <a:lstStyle/>
            <a:p>
              <a:pPr>
                <a:lnSpc>
                  <a:spcPts val="18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i="1">
                  <a:solidFill>
                    <a:srgbClr val="000000"/>
                  </a:solidFill>
                  <a:latin typeface="Trebuchet MS" pitchFamily="-65" charset="0"/>
                </a:rPr>
                <a:t>Run</a:t>
              </a:r>
            </a:p>
          </p:txBody>
        </p:sp>
      </p:grpSp>
      <p:pic>
        <p:nvPicPr>
          <p:cNvPr id="116741" name="Picture 8"/>
          <p:cNvPicPr>
            <a:picLocks noChangeAspect="1" noChangeArrowheads="1"/>
          </p:cNvPicPr>
          <p:nvPr/>
        </p:nvPicPr>
        <p:blipFill>
          <a:blip r:embed="rId4"/>
          <a:srcRect/>
          <a:stretch>
            <a:fillRect/>
          </a:stretch>
        </p:blipFill>
        <p:spPr bwMode="auto">
          <a:xfrm>
            <a:off x="4699000" y="1568450"/>
            <a:ext cx="3913188" cy="3097213"/>
          </a:xfrm>
          <a:prstGeom prst="rect">
            <a:avLst/>
          </a:prstGeom>
          <a:noFill/>
          <a:ln w="9525">
            <a:noFill/>
            <a:miter lim="800000"/>
            <a:headEnd/>
            <a:tailEnd/>
          </a:ln>
        </p:spPr>
      </p:pic>
      <p:sp>
        <p:nvSpPr>
          <p:cNvPr id="116742" name="Rectangle 9"/>
          <p:cNvSpPr>
            <a:spLocks noGrp="1" noChangeArrowheads="1"/>
          </p:cNvSpPr>
          <p:nvPr>
            <p:ph type="title"/>
          </p:nvPr>
        </p:nvSpPr>
        <p:spPr>
          <a:xfrm>
            <a:off x="419100" y="295275"/>
            <a:ext cx="7435850" cy="1384300"/>
          </a:xfrm>
        </p:spPr>
        <p:txBody>
          <a:bodyPr lIns="91440" tIns="45720" rIns="91440" bIns="45720"/>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rPr>
              <a:t>Poses</a:t>
            </a:r>
          </a:p>
        </p:txBody>
      </p:sp>
      <p:sp>
        <p:nvSpPr>
          <p:cNvPr id="11"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
          <p:cNvSpPr>
            <a:spLocks noGrp="1" noChangeArrowheads="1"/>
          </p:cNvSpPr>
          <p:nvPr>
            <p:ph type="title"/>
          </p:nvPr>
        </p:nvSpPr>
        <p:spPr>
          <a:xfrm>
            <a:off x="419100" y="295275"/>
            <a:ext cx="8267700" cy="11525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rPr>
              <a:t>Combined </a:t>
            </a:r>
            <a:r>
              <a:rPr lang="en-GB" dirty="0" smtClean="0">
                <a:solidFill>
                  <a:srgbClr val="000000"/>
                </a:solidFill>
              </a:rPr>
              <a:t>poses</a:t>
            </a:r>
            <a:endParaRPr lang="en-GB" b="0" i="1" dirty="0">
              <a:solidFill>
                <a:srgbClr val="000000"/>
              </a:solidFill>
            </a:endParaRPr>
          </a:p>
        </p:txBody>
      </p:sp>
      <p:pic>
        <p:nvPicPr>
          <p:cNvPr id="118787" name="Picture 2"/>
          <p:cNvPicPr>
            <a:picLocks noChangeAspect="1" noChangeArrowheads="1"/>
          </p:cNvPicPr>
          <p:nvPr/>
        </p:nvPicPr>
        <p:blipFill>
          <a:blip r:embed="rId3"/>
          <a:srcRect/>
          <a:stretch>
            <a:fillRect/>
          </a:stretch>
        </p:blipFill>
        <p:spPr bwMode="auto">
          <a:xfrm>
            <a:off x="1676400" y="1600200"/>
            <a:ext cx="5440363" cy="4114800"/>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53</a:t>
            </a:fld>
            <a:endParaRPr lang="en-US" dirty="0"/>
          </a:p>
        </p:txBody>
      </p:sp>
      <p:sp>
        <p:nvSpPr>
          <p:cNvPr id="5" name="TextBox 4"/>
          <p:cNvSpPr txBox="1"/>
          <p:nvPr/>
        </p:nvSpPr>
        <p:spPr>
          <a:xfrm>
            <a:off x="2057400" y="5791200"/>
            <a:ext cx="4865508" cy="369332"/>
          </a:xfrm>
          <a:prstGeom prst="rect">
            <a:avLst/>
          </a:prstGeom>
          <a:noFill/>
        </p:spPr>
        <p:txBody>
          <a:bodyPr wrap="none" rtlCol="0">
            <a:spAutoFit/>
          </a:bodyPr>
          <a:lstStyle/>
          <a:p>
            <a:r>
              <a:rPr lang="en-GB" i="1" dirty="0" smtClean="0">
                <a:solidFill>
                  <a:srgbClr val="000000"/>
                </a:solidFill>
              </a:rPr>
              <a:t>Mary rides the bicycle. She plays the trumpet.</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Grp="1" noChangeArrowheads="1"/>
          </p:cNvSpPr>
          <p:nvPr>
            <p:ph type="title"/>
          </p:nvPr>
        </p:nvSpPr>
        <p:spPr>
          <a:xfrm>
            <a:off x="1512888" y="5376862"/>
            <a:ext cx="5954712" cy="1252538"/>
          </a:xfrm>
        </p:spPr>
        <p:txBody>
          <a:bodyPr/>
          <a:lstStyle/>
          <a:p>
            <a:pPr>
              <a:lnSpc>
                <a:spcPts val="14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i="1" dirty="0">
                <a:solidFill>
                  <a:srgbClr val="000000"/>
                </a:solidFill>
              </a:rPr>
              <a:t>The Broadway Boogie </a:t>
            </a:r>
            <a:r>
              <a:rPr lang="en-GB" sz="1400" b="0" i="1" dirty="0" err="1">
                <a:solidFill>
                  <a:srgbClr val="000000"/>
                </a:solidFill>
              </a:rPr>
              <a:t>Woogie</a:t>
            </a:r>
            <a:r>
              <a:rPr lang="en-GB" sz="1400" b="0" i="1" dirty="0">
                <a:solidFill>
                  <a:srgbClr val="000000"/>
                </a:solidFill>
              </a:rPr>
              <a:t> vase is on the Richard </a:t>
            </a:r>
            <a:r>
              <a:rPr lang="en-GB" sz="1400" b="0" i="1" dirty="0" err="1">
                <a:solidFill>
                  <a:srgbClr val="000000"/>
                </a:solidFill>
              </a:rPr>
              <a:t>Sproat</a:t>
            </a:r>
            <a:r>
              <a:rPr lang="en-GB" sz="1400" b="0" i="1" dirty="0">
                <a:solidFill>
                  <a:srgbClr val="000000"/>
                </a:solidFill>
              </a:rPr>
              <a:t> coffee table. The table is in front of the brick wall. The van Gogh picture is on the wall. The Matisse sofa is next to the table. Mary is sitting on the sofa. She is playing the violin. She is wearing a straw hat.</a:t>
            </a:r>
          </a:p>
        </p:txBody>
      </p:sp>
      <p:pic>
        <p:nvPicPr>
          <p:cNvPr id="120835" name="Picture 2"/>
          <p:cNvPicPr>
            <a:picLocks noChangeAspect="1" noChangeArrowheads="1"/>
          </p:cNvPicPr>
          <p:nvPr/>
        </p:nvPicPr>
        <p:blipFill>
          <a:blip r:embed="rId3"/>
          <a:srcRect/>
          <a:stretch>
            <a:fillRect/>
          </a:stretch>
        </p:blipFill>
        <p:spPr bwMode="auto">
          <a:xfrm>
            <a:off x="1612900" y="1528762"/>
            <a:ext cx="5588000" cy="4229100"/>
          </a:xfrm>
          <a:prstGeom prst="rect">
            <a:avLst/>
          </a:prstGeom>
          <a:noFill/>
          <a:ln w="9525">
            <a:noFill/>
            <a:miter lim="800000"/>
            <a:headEnd/>
            <a:tailEnd/>
          </a:ln>
        </p:spPr>
      </p:pic>
      <p:sp>
        <p:nvSpPr>
          <p:cNvPr id="7"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54</a:t>
            </a:fld>
            <a:endParaRPr lang="en-US" dirty="0"/>
          </a:p>
        </p:txBody>
      </p:sp>
      <p:sp>
        <p:nvSpPr>
          <p:cNvPr id="8" name="Rectangle 1"/>
          <p:cNvSpPr txBox="1">
            <a:spLocks noChangeArrowheads="1"/>
          </p:cNvSpPr>
          <p:nvPr/>
        </p:nvSpPr>
        <p:spPr bwMode="auto">
          <a:xfrm>
            <a:off x="419100" y="295275"/>
            <a:ext cx="8267700" cy="1152525"/>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000" b="0" i="0" u="none" strike="noStrike" kern="1200" cap="none" spc="0" normalizeH="0" baseline="0" noProof="0" dirty="0" smtClean="0">
                <a:ln>
                  <a:noFill/>
                </a:ln>
                <a:solidFill>
                  <a:srgbClr val="000000"/>
                </a:solidFill>
                <a:effectLst/>
                <a:uLnTx/>
                <a:uFillTx/>
                <a:latin typeface="+mj-lt"/>
                <a:ea typeface="+mj-ea"/>
                <a:cs typeface="+mj-cs"/>
              </a:rPr>
              <a:t>Combined poses</a:t>
            </a:r>
            <a:endParaRPr kumimoji="0" lang="en-GB" sz="4000" b="0" i="1" u="none" strike="noStrike" kern="1200" cap="none" spc="0" normalizeH="0" baseline="0" noProof="0" dirty="0">
              <a:ln>
                <a:noFill/>
              </a:ln>
              <a:solidFill>
                <a:srgbClr val="00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p:cNvSpPr>
            <a:spLocks noGrp="1" noChangeArrowheads="1"/>
          </p:cNvSpPr>
          <p:nvPr>
            <p:ph type="title"/>
          </p:nvPr>
        </p:nvSpPr>
        <p:spPr>
          <a:xfrm>
            <a:off x="1981200" y="5791200"/>
            <a:ext cx="5638800" cy="647700"/>
          </a:xfrm>
        </p:spPr>
        <p:txBody>
          <a:bodyPr/>
          <a:lstStyle/>
          <a:p>
            <a:pPr>
              <a:lnSpc>
                <a:spcPts val="18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0" i="1" dirty="0" smtClean="0">
                <a:solidFill>
                  <a:srgbClr val="000000"/>
                </a:solidFill>
              </a:rPr>
              <a:t>Mary pushes the lawn mower. The lawnmower is 5 feet tall. The cat is 5 feet behind Mary. The cat is 10 feet tall.</a:t>
            </a:r>
          </a:p>
        </p:txBody>
      </p:sp>
      <p:pic>
        <p:nvPicPr>
          <p:cNvPr id="122883" name="Picture 2"/>
          <p:cNvPicPr>
            <a:picLocks noChangeAspect="1" noChangeArrowheads="1"/>
          </p:cNvPicPr>
          <p:nvPr/>
        </p:nvPicPr>
        <p:blipFill>
          <a:blip r:embed="rId3"/>
          <a:srcRect/>
          <a:stretch>
            <a:fillRect/>
          </a:stretch>
        </p:blipFill>
        <p:spPr bwMode="auto">
          <a:xfrm>
            <a:off x="1600200" y="1600200"/>
            <a:ext cx="5440362" cy="4114800"/>
          </a:xfrm>
          <a:prstGeom prst="rect">
            <a:avLst/>
          </a:prstGeom>
          <a:noFill/>
          <a:ln w="9525">
            <a:noFill/>
            <a:miter lim="800000"/>
            <a:headEnd/>
            <a:tailEnd/>
          </a:ln>
        </p:spPr>
      </p:pic>
      <p:sp>
        <p:nvSpPr>
          <p:cNvPr id="122884" name="TextBox 3"/>
          <p:cNvSpPr txBox="1">
            <a:spLocks noChangeArrowheads="1"/>
          </p:cNvSpPr>
          <p:nvPr/>
        </p:nvSpPr>
        <p:spPr bwMode="auto">
          <a:xfrm>
            <a:off x="381000" y="990600"/>
            <a:ext cx="7924800" cy="523220"/>
          </a:xfrm>
          <a:prstGeom prst="rect">
            <a:avLst/>
          </a:prstGeom>
          <a:noFill/>
          <a:ln w="9525">
            <a:noFill/>
            <a:miter lim="800000"/>
            <a:headEnd/>
            <a:tailEnd/>
          </a:ln>
        </p:spPr>
        <p:txBody>
          <a:bodyPr wrap="square">
            <a:prstTxWarp prst="textNoShape">
              <a:avLst/>
            </a:prstTxWarp>
            <a:spAutoFit/>
          </a:bodyPr>
          <a:lstStyle/>
          <a:p>
            <a:r>
              <a:rPr lang="en-GB" sz="2800" dirty="0">
                <a:solidFill>
                  <a:srgbClr val="000000"/>
                </a:solidFill>
              </a:rPr>
              <a:t>Dynamically defined poses </a:t>
            </a:r>
            <a:r>
              <a:rPr lang="en-GB" sz="2000" dirty="0">
                <a:solidFill>
                  <a:srgbClr val="000000"/>
                </a:solidFill>
              </a:rPr>
              <a:t>using Inverse Kinematics (IK)</a:t>
            </a:r>
            <a:endParaRPr lang="en-US" sz="2000" dirty="0">
              <a:solidFill>
                <a:srgbClr val="000000"/>
              </a:solidFill>
            </a:endParaRPr>
          </a:p>
        </p:txBody>
      </p:sp>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55</a:t>
            </a:fld>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
          <p:cNvSpPr>
            <a:spLocks noGrp="1" noChangeArrowheads="1"/>
          </p:cNvSpPr>
          <p:nvPr>
            <p:ph type="title"/>
          </p:nvPr>
        </p:nvSpPr>
        <p:spPr>
          <a:xfrm>
            <a:off x="460375" y="295275"/>
            <a:ext cx="7435850" cy="1384300"/>
          </a:xfrm>
        </p:spPr>
        <p:txBody>
          <a:bodyPr/>
          <a:lstStyle/>
          <a:p>
            <a:pPr>
              <a:lnSpc>
                <a:spcPts val="2913"/>
              </a:lnSpc>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rPr>
              <a:t>Shape Changes </a:t>
            </a:r>
            <a:r>
              <a:rPr lang="en-GB" sz="1600" dirty="0">
                <a:solidFill>
                  <a:srgbClr val="000000"/>
                </a:solidFill>
              </a:rPr>
              <a:t>(not </a:t>
            </a:r>
            <a:r>
              <a:rPr lang="en-GB" sz="1600" dirty="0" smtClean="0">
                <a:solidFill>
                  <a:srgbClr val="000000"/>
                </a:solidFill>
              </a:rPr>
              <a:t>implemented yet in newer versions)</a:t>
            </a:r>
            <a:endParaRPr lang="en-GB" sz="1600" dirty="0">
              <a:solidFill>
                <a:srgbClr val="000000"/>
              </a:solidFill>
            </a:endParaRPr>
          </a:p>
        </p:txBody>
      </p:sp>
      <p:sp>
        <p:nvSpPr>
          <p:cNvPr id="58370" name="Rectangle 2"/>
          <p:cNvSpPr>
            <a:spLocks noGrp="1" noChangeArrowheads="1"/>
          </p:cNvSpPr>
          <p:nvPr>
            <p:ph type="body" idx="1"/>
          </p:nvPr>
        </p:nvSpPr>
        <p:spPr>
          <a:xfrm>
            <a:off x="457200" y="1981200"/>
            <a:ext cx="8561388" cy="4114800"/>
          </a:xfrm>
        </p:spPr>
        <p:txBody>
          <a:bodyPr/>
          <a:lstStyle/>
          <a:p>
            <a:pPr>
              <a:lnSpc>
                <a:spcPts val="3113"/>
              </a:lnSpc>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solidFill>
                  <a:srgbClr val="000000"/>
                </a:solidFill>
              </a:rPr>
              <a:t>Deformations </a:t>
            </a:r>
          </a:p>
          <a:p>
            <a:pPr lvl="1">
              <a:lnSpc>
                <a:spcPct val="125000"/>
              </a:lnSpc>
              <a:buFont typeface="Trebuchet MS" pitchFamily="-65" charset="0"/>
              <a:buChar char="•"/>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solidFill>
                  <a:srgbClr val="000000"/>
                </a:solidFill>
                <a:ea typeface="+mn-ea"/>
              </a:rPr>
              <a:t>Facial expressions</a:t>
            </a:r>
          </a:p>
          <a:p>
            <a:pPr lvl="2">
              <a:lnSpc>
                <a:spcPct val="101000"/>
              </a:lnSpc>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solidFill>
                  <a:srgbClr val="000000"/>
                </a:solidFill>
                <a:ea typeface="+mn-ea"/>
              </a:rPr>
              <a:t>Happy, angry, sad, confused . . . mixtures</a:t>
            </a:r>
          </a:p>
          <a:p>
            <a:pPr lvl="2">
              <a:lnSpc>
                <a:spcPct val="101000"/>
              </a:lnSpc>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solidFill>
                  <a:srgbClr val="000000"/>
                </a:solidFill>
                <a:ea typeface="+mn-ea"/>
              </a:rPr>
              <a:t>Combined with poses</a:t>
            </a:r>
          </a:p>
          <a:p>
            <a:pPr>
              <a:lnSpc>
                <a:spcPct val="101000"/>
              </a:lnSpc>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a:solidFill>
                  <a:srgbClr val="000000"/>
                </a:solidFill>
              </a:rPr>
              <a:t>Topological changes</a:t>
            </a:r>
          </a:p>
          <a:p>
            <a:pPr lvl="1">
              <a:lnSpc>
                <a:spcPct val="125000"/>
              </a:lnSpc>
              <a:buFont typeface="Trebuchet MS" pitchFamily="-65" charset="0"/>
              <a:buChar char="•"/>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solidFill>
                  <a:srgbClr val="000000"/>
                </a:solidFill>
                <a:ea typeface="+mn-ea"/>
              </a:rPr>
              <a:t>Slicing</a:t>
            </a:r>
          </a:p>
        </p:txBody>
      </p:sp>
      <p:pic>
        <p:nvPicPr>
          <p:cNvPr id="124932" name="Picture 3"/>
          <p:cNvPicPr>
            <a:picLocks noChangeAspect="1" noChangeArrowheads="1"/>
          </p:cNvPicPr>
          <p:nvPr/>
        </p:nvPicPr>
        <p:blipFill>
          <a:blip r:embed="rId3"/>
          <a:srcRect/>
          <a:stretch>
            <a:fillRect/>
          </a:stretch>
        </p:blipFill>
        <p:spPr bwMode="auto">
          <a:xfrm>
            <a:off x="7583487" y="750887"/>
            <a:ext cx="950913" cy="773113"/>
          </a:xfrm>
          <a:prstGeom prst="rect">
            <a:avLst/>
          </a:prstGeom>
          <a:noFill/>
          <a:ln w="9525">
            <a:noFill/>
            <a:miter lim="800000"/>
            <a:headEnd/>
            <a:tailEnd/>
          </a:ln>
        </p:spPr>
      </p:pic>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56</a:t>
            </a:fld>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
          <p:cNvSpPr>
            <a:spLocks noGrp="1" noChangeArrowheads="1"/>
          </p:cNvSpPr>
          <p:nvPr>
            <p:ph type="title"/>
          </p:nvPr>
        </p:nvSpPr>
        <p:spPr>
          <a:xfrm>
            <a:off x="419100" y="295275"/>
            <a:ext cx="7435850" cy="1384300"/>
          </a:xfrm>
        </p:spPr>
        <p:txBody>
          <a:bodyPr/>
          <a:lstStyle/>
          <a:p>
            <a:pPr>
              <a:lnSpc>
                <a:spcPts val="19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rPr>
              <a:t>Facial Expressions</a:t>
            </a:r>
          </a:p>
        </p:txBody>
      </p:sp>
      <p:pic>
        <p:nvPicPr>
          <p:cNvPr id="126979" name="Picture 2"/>
          <p:cNvPicPr>
            <a:picLocks noChangeAspect="1" noChangeArrowheads="1"/>
          </p:cNvPicPr>
          <p:nvPr/>
        </p:nvPicPr>
        <p:blipFill>
          <a:blip r:embed="rId3"/>
          <a:srcRect/>
          <a:stretch>
            <a:fillRect/>
          </a:stretch>
        </p:blipFill>
        <p:spPr bwMode="auto">
          <a:xfrm>
            <a:off x="293688" y="1955800"/>
            <a:ext cx="4135437" cy="3127375"/>
          </a:xfrm>
          <a:prstGeom prst="rect">
            <a:avLst/>
          </a:prstGeom>
          <a:noFill/>
          <a:ln w="9525">
            <a:noFill/>
            <a:miter lim="800000"/>
            <a:headEnd/>
            <a:tailEnd/>
          </a:ln>
        </p:spPr>
      </p:pic>
      <p:pic>
        <p:nvPicPr>
          <p:cNvPr id="126980" name="Picture 3"/>
          <p:cNvPicPr>
            <a:picLocks noChangeAspect="1" noChangeArrowheads="1"/>
          </p:cNvPicPr>
          <p:nvPr/>
        </p:nvPicPr>
        <p:blipFill>
          <a:blip r:embed="rId4"/>
          <a:srcRect/>
          <a:stretch>
            <a:fillRect/>
          </a:stretch>
        </p:blipFill>
        <p:spPr bwMode="auto">
          <a:xfrm>
            <a:off x="4632325" y="1843088"/>
            <a:ext cx="4257675" cy="3219450"/>
          </a:xfrm>
          <a:prstGeom prst="rect">
            <a:avLst/>
          </a:prstGeom>
          <a:noFill/>
          <a:ln w="9525">
            <a:noFill/>
            <a:miter lim="800000"/>
            <a:headEnd/>
            <a:tailEnd/>
          </a:ln>
        </p:spPr>
      </p:pic>
      <p:grpSp>
        <p:nvGrpSpPr>
          <p:cNvPr id="2" name="Group 4"/>
          <p:cNvGrpSpPr>
            <a:grpSpLocks/>
          </p:cNvGrpSpPr>
          <p:nvPr/>
        </p:nvGrpSpPr>
        <p:grpSpPr bwMode="auto">
          <a:xfrm>
            <a:off x="228600" y="5029205"/>
            <a:ext cx="4189413" cy="460376"/>
            <a:chOff x="144" y="3168"/>
            <a:chExt cx="2639" cy="290"/>
          </a:xfrm>
        </p:grpSpPr>
        <p:sp>
          <p:nvSpPr>
            <p:cNvPr id="126985" name="AutoShape 5"/>
            <p:cNvSpPr>
              <a:spLocks noChangeArrowheads="1"/>
            </p:cNvSpPr>
            <p:nvPr/>
          </p:nvSpPr>
          <p:spPr bwMode="auto">
            <a:xfrm>
              <a:off x="144" y="3168"/>
              <a:ext cx="2639"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126986" name="AutoShape 6"/>
            <p:cNvSpPr>
              <a:spLocks noChangeArrowheads="1"/>
            </p:cNvSpPr>
            <p:nvPr/>
          </p:nvSpPr>
          <p:spPr bwMode="auto">
            <a:xfrm>
              <a:off x="144" y="3168"/>
              <a:ext cx="1886"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i="1">
                  <a:solidFill>
                    <a:srgbClr val="000000"/>
                  </a:solidFill>
                  <a:latin typeface="Trebuchet MS" pitchFamily="-65" charset="0"/>
                </a:rPr>
                <a:t>Edward runs.  He is happy.</a:t>
              </a:r>
            </a:p>
          </p:txBody>
        </p:sp>
      </p:grpSp>
      <p:grpSp>
        <p:nvGrpSpPr>
          <p:cNvPr id="3" name="Group 7"/>
          <p:cNvGrpSpPr>
            <a:grpSpLocks/>
          </p:cNvGrpSpPr>
          <p:nvPr/>
        </p:nvGrpSpPr>
        <p:grpSpPr bwMode="auto">
          <a:xfrm>
            <a:off x="4629151" y="5029205"/>
            <a:ext cx="3040063" cy="460376"/>
            <a:chOff x="2916" y="3168"/>
            <a:chExt cx="1915" cy="290"/>
          </a:xfrm>
        </p:grpSpPr>
        <p:sp>
          <p:nvSpPr>
            <p:cNvPr id="126983" name="AutoShape 8"/>
            <p:cNvSpPr>
              <a:spLocks noChangeArrowheads="1"/>
            </p:cNvSpPr>
            <p:nvPr/>
          </p:nvSpPr>
          <p:spPr bwMode="auto">
            <a:xfrm>
              <a:off x="2916" y="3168"/>
              <a:ext cx="1915" cy="290"/>
            </a:xfrm>
            <a:prstGeom prst="roundRect">
              <a:avLst>
                <a:gd name="adj" fmla="val 343"/>
              </a:avLst>
            </a:prstGeom>
            <a:noFill/>
            <a:ln w="9525">
              <a:noFill/>
              <a:round/>
              <a:headEnd/>
              <a:tailEnd/>
            </a:ln>
          </p:spPr>
          <p:txBody>
            <a:bodyPr wrap="none" anchor="ctr">
              <a:prstTxWarp prst="textNoShape">
                <a:avLst/>
              </a:prstTxWarp>
            </a:bodyPr>
            <a:lstStyle/>
            <a:p>
              <a:endParaRPr lang="en-US">
                <a:solidFill>
                  <a:srgbClr val="000000"/>
                </a:solidFill>
              </a:endParaRPr>
            </a:p>
          </p:txBody>
        </p:sp>
        <p:sp>
          <p:nvSpPr>
            <p:cNvPr id="126984" name="AutoShape 9"/>
            <p:cNvSpPr>
              <a:spLocks noChangeArrowheads="1"/>
            </p:cNvSpPr>
            <p:nvPr/>
          </p:nvSpPr>
          <p:spPr bwMode="auto">
            <a:xfrm>
              <a:off x="2916" y="3168"/>
              <a:ext cx="1354" cy="250"/>
            </a:xfrm>
            <a:prstGeom prst="roundRect">
              <a:avLst>
                <a:gd name="adj" fmla="val 343"/>
              </a:avLst>
            </a:prstGeom>
            <a:noFill/>
            <a:ln w="9525">
              <a:noFill/>
              <a:round/>
              <a:headEnd/>
              <a:tailEnd/>
            </a:ln>
          </p:spPr>
          <p:txBody>
            <a:bodyPr wrap="none" lIns="90000" tIns="46800" rIns="90000" bIns="46800">
              <a:prstTxWarp prst="textNoShape">
                <a:avLst/>
              </a:prstTxWarp>
              <a:spAutoFit/>
            </a:bodyPr>
            <a:lstStyle/>
            <a:p>
              <a:pPr>
                <a:lnSpc>
                  <a:spcPts val="2400"/>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i="1">
                  <a:solidFill>
                    <a:srgbClr val="000000"/>
                  </a:solidFill>
                  <a:latin typeface="Trebuchet MS" pitchFamily="-65" charset="0"/>
                </a:rPr>
                <a:t>Edward is shocked</a:t>
              </a:r>
              <a:r>
                <a:rPr lang="en-GB">
                  <a:solidFill>
                    <a:srgbClr val="000000"/>
                  </a:solidFill>
                </a:rPr>
                <a:t>.</a:t>
              </a:r>
            </a:p>
          </p:txBody>
        </p:sp>
      </p:grpSp>
      <p:sp>
        <p:nvSpPr>
          <p:cNvPr id="11"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57</a:t>
            </a:fld>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
          <p:cNvSpPr>
            <a:spLocks noGrp="1" noChangeArrowheads="1"/>
          </p:cNvSpPr>
          <p:nvPr>
            <p:ph type="title"/>
          </p:nvPr>
        </p:nvSpPr>
        <p:spPr>
          <a:xfrm>
            <a:off x="419100" y="523875"/>
            <a:ext cx="7435850" cy="11525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000000"/>
                </a:solidFill>
              </a:rPr>
              <a:t>Topological Changes</a:t>
            </a:r>
            <a:endParaRPr lang="en-GB" i="1" dirty="0">
              <a:solidFill>
                <a:srgbClr val="000000"/>
              </a:solidFill>
            </a:endParaRPr>
          </a:p>
        </p:txBody>
      </p:sp>
      <p:pic>
        <p:nvPicPr>
          <p:cNvPr id="129027" name="Picture 2"/>
          <p:cNvPicPr>
            <a:picLocks noChangeAspect="1" noChangeArrowheads="1"/>
          </p:cNvPicPr>
          <p:nvPr/>
        </p:nvPicPr>
        <p:blipFill>
          <a:blip r:embed="rId3"/>
          <a:srcRect/>
          <a:stretch>
            <a:fillRect/>
          </a:stretch>
        </p:blipFill>
        <p:spPr bwMode="auto">
          <a:xfrm>
            <a:off x="1066800" y="1746806"/>
            <a:ext cx="5440362" cy="4114800"/>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58</a:t>
            </a:fld>
            <a:endParaRPr lang="en-US" dirty="0"/>
          </a:p>
        </p:txBody>
      </p:sp>
      <p:sp>
        <p:nvSpPr>
          <p:cNvPr id="5" name="TextBox 4"/>
          <p:cNvSpPr txBox="1"/>
          <p:nvPr/>
        </p:nvSpPr>
        <p:spPr>
          <a:xfrm>
            <a:off x="1066800" y="5879068"/>
            <a:ext cx="5482038" cy="369332"/>
          </a:xfrm>
          <a:prstGeom prst="rect">
            <a:avLst/>
          </a:prstGeom>
          <a:noFill/>
        </p:spPr>
        <p:txBody>
          <a:bodyPr wrap="none" rtlCol="0">
            <a:spAutoFit/>
          </a:bodyPr>
          <a:lstStyle/>
          <a:p>
            <a:r>
              <a:rPr lang="en-GB" i="1" dirty="0" smtClean="0">
                <a:solidFill>
                  <a:srgbClr val="000000"/>
                </a:solidFill>
              </a:rPr>
              <a:t>The rose is in the vase. The vase is on the half dog.</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
          <p:cNvSpPr>
            <a:spLocks noGrp="1" noChangeArrowheads="1"/>
          </p:cNvSpPr>
          <p:nvPr>
            <p:ph type="title"/>
          </p:nvPr>
        </p:nvSpPr>
        <p:spPr>
          <a:xfrm>
            <a:off x="419100" y="304800"/>
            <a:ext cx="7435850" cy="1384300"/>
          </a:xfrm>
        </p:spPr>
        <p:txBody>
          <a:bodyPr/>
          <a:lstStyle/>
          <a:p>
            <a:pPr>
              <a:lnSpc>
                <a:spcPts val="2913"/>
              </a:lnSpc>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Depiction Process</a:t>
            </a:r>
          </a:p>
        </p:txBody>
      </p:sp>
      <p:sp>
        <p:nvSpPr>
          <p:cNvPr id="131075" name="Rectangle 2"/>
          <p:cNvSpPr>
            <a:spLocks noGrp="1" noChangeArrowheads="1"/>
          </p:cNvSpPr>
          <p:nvPr>
            <p:ph type="body" idx="1"/>
          </p:nvPr>
        </p:nvSpPr>
        <p:spPr>
          <a:xfrm>
            <a:off x="415925" y="1981200"/>
            <a:ext cx="8561388" cy="4114800"/>
          </a:xfrm>
        </p:spPr>
        <p:txBody>
          <a:bodyPr/>
          <a:lstStyle/>
          <a:p>
            <a:pPr lvl="1">
              <a:lnSpc>
                <a:spcPts val="3475"/>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800" dirty="0">
                <a:solidFill>
                  <a:srgbClr val="000000"/>
                </a:solidFill>
                <a:ea typeface="ＭＳ Ｐゴシック" pitchFamily="-65" charset="-128"/>
              </a:rPr>
              <a:t>Given a semantic representation</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Generate graphical constraints </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Handle implicit and conflicting constraints. </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Generate 3d scene from constraints </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Add environment, lights, camera</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solidFill>
                  <a:srgbClr val="000000"/>
                </a:solidFill>
                <a:ea typeface="ＭＳ Ｐゴシック" pitchFamily="-65" charset="-128"/>
              </a:rPr>
              <a:t>Render scene</a:t>
            </a:r>
          </a:p>
        </p:txBody>
      </p:sp>
      <p:pic>
        <p:nvPicPr>
          <p:cNvPr id="131076" name="Picture 3"/>
          <p:cNvPicPr>
            <a:picLocks noChangeAspect="1" noChangeArrowheads="1"/>
          </p:cNvPicPr>
          <p:nvPr/>
        </p:nvPicPr>
        <p:blipFill>
          <a:blip r:embed="rId3"/>
          <a:srcRect/>
          <a:stretch>
            <a:fillRect/>
          </a:stretch>
        </p:blipFill>
        <p:spPr bwMode="auto">
          <a:xfrm>
            <a:off x="4535488" y="827088"/>
            <a:ext cx="950912" cy="773112"/>
          </a:xfrm>
          <a:prstGeom prst="rect">
            <a:avLst/>
          </a:prstGeom>
          <a:noFill/>
          <a:ln w="9525">
            <a:noFill/>
            <a:miter lim="800000"/>
            <a:headEnd/>
            <a:tailEnd/>
          </a:ln>
        </p:spPr>
      </p:pic>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59</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239713" y="223838"/>
            <a:ext cx="7810500" cy="688975"/>
          </a:xfrm>
        </p:spPr>
        <p:txBody>
          <a:bodyPr/>
          <a:lstStyle/>
          <a:p>
            <a:pPr>
              <a:lnSpc>
                <a:spcPts val="18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Involves training, artistic skill, and expense</a:t>
            </a:r>
          </a:p>
        </p:txBody>
      </p:sp>
      <p:pic>
        <p:nvPicPr>
          <p:cNvPr id="23555" name="Picture 2"/>
          <p:cNvPicPr>
            <a:picLocks noChangeAspect="1" noChangeArrowheads="1"/>
          </p:cNvPicPr>
          <p:nvPr/>
        </p:nvPicPr>
        <p:blipFill>
          <a:blip r:embed="rId3"/>
          <a:srcRect/>
          <a:stretch>
            <a:fillRect/>
          </a:stretch>
        </p:blipFill>
        <p:spPr bwMode="auto">
          <a:xfrm>
            <a:off x="274638" y="852488"/>
            <a:ext cx="6316662" cy="5564187"/>
          </a:xfrm>
          <a:prstGeom prst="rect">
            <a:avLst/>
          </a:prstGeom>
          <a:noFill/>
          <a:ln w="9525">
            <a:noFill/>
            <a:miter lim="800000"/>
            <a:headEnd/>
            <a:tailEnd/>
          </a:ln>
        </p:spPr>
      </p:pic>
      <p:pic>
        <p:nvPicPr>
          <p:cNvPr id="23556" name="Picture 3"/>
          <p:cNvPicPr>
            <a:picLocks noChangeAspect="1" noChangeArrowheads="1"/>
          </p:cNvPicPr>
          <p:nvPr/>
        </p:nvPicPr>
        <p:blipFill>
          <a:blip r:embed="rId4"/>
          <a:srcRect/>
          <a:stretch>
            <a:fillRect/>
          </a:stretch>
        </p:blipFill>
        <p:spPr bwMode="auto">
          <a:xfrm>
            <a:off x="6015038" y="866775"/>
            <a:ext cx="2928937" cy="4314825"/>
          </a:xfrm>
          <a:prstGeom prst="rect">
            <a:avLst/>
          </a:prstGeom>
          <a:noFill/>
          <a:ln w="9525">
            <a:noFill/>
            <a:miter lim="800000"/>
            <a:headEnd/>
            <a:tailEnd/>
          </a:ln>
        </p:spPr>
      </p:pic>
      <p:pic>
        <p:nvPicPr>
          <p:cNvPr id="23557" name="Picture 4"/>
          <p:cNvPicPr>
            <a:picLocks noChangeAspect="1" noChangeArrowheads="1"/>
          </p:cNvPicPr>
          <p:nvPr/>
        </p:nvPicPr>
        <p:blipFill>
          <a:blip r:embed="rId5"/>
          <a:srcRect/>
          <a:stretch>
            <a:fillRect/>
          </a:stretch>
        </p:blipFill>
        <p:spPr bwMode="auto">
          <a:xfrm>
            <a:off x="6122988" y="5294312"/>
            <a:ext cx="2743200" cy="1335088"/>
          </a:xfrm>
          <a:prstGeom prst="rect">
            <a:avLst/>
          </a:prstGeom>
          <a:noFill/>
          <a:ln w="9525">
            <a:noFill/>
            <a:miter lim="800000"/>
            <a:headEnd/>
            <a:tailEnd/>
          </a:ln>
        </p:spPr>
      </p:pic>
      <p:pic>
        <p:nvPicPr>
          <p:cNvPr id="23558" name="Picture 5"/>
          <p:cNvPicPr>
            <a:picLocks noChangeAspect="1" noChangeArrowheads="1"/>
          </p:cNvPicPr>
          <p:nvPr/>
        </p:nvPicPr>
        <p:blipFill>
          <a:blip r:embed="rId6"/>
          <a:srcRect/>
          <a:stretch>
            <a:fillRect/>
          </a:stretch>
        </p:blipFill>
        <p:spPr bwMode="auto">
          <a:xfrm>
            <a:off x="4572000" y="2514600"/>
            <a:ext cx="914400" cy="2514600"/>
          </a:xfrm>
          <a:prstGeom prst="rect">
            <a:avLst/>
          </a:prstGeom>
          <a:noFill/>
          <a:ln w="9525">
            <a:noFill/>
            <a:miter lim="800000"/>
            <a:headEnd/>
            <a:tailEnd/>
          </a:ln>
        </p:spPr>
      </p:pic>
      <p:sp>
        <p:nvSpPr>
          <p:cNvPr id="7"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6</a:t>
            </a:fld>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p:cNvSpPr>
            <a:spLocks noGrp="1" noChangeArrowheads="1"/>
          </p:cNvSpPr>
          <p:nvPr>
            <p:ph type="title"/>
          </p:nvPr>
        </p:nvSpPr>
        <p:spPr>
          <a:xfrm>
            <a:off x="4572000" y="385763"/>
            <a:ext cx="4114800" cy="992187"/>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smtClean="0">
                <a:solidFill>
                  <a:srgbClr val="000000"/>
                </a:solidFill>
              </a:rPr>
              <a:t>Example: cases of </a:t>
            </a:r>
            <a:r>
              <a:rPr lang="en-GB" sz="3200" i="1" dirty="0">
                <a:solidFill>
                  <a:srgbClr val="000000"/>
                </a:solidFill>
              </a:rPr>
              <a:t>kick</a:t>
            </a:r>
          </a:p>
        </p:txBody>
      </p:sp>
      <p:pic>
        <p:nvPicPr>
          <p:cNvPr id="135171" name="Picture 2"/>
          <p:cNvPicPr>
            <a:picLocks noChangeAspect="1" noChangeArrowheads="1"/>
          </p:cNvPicPr>
          <p:nvPr/>
        </p:nvPicPr>
        <p:blipFill>
          <a:blip r:embed="rId3"/>
          <a:srcRect/>
          <a:stretch>
            <a:fillRect/>
          </a:stretch>
        </p:blipFill>
        <p:spPr bwMode="auto">
          <a:xfrm>
            <a:off x="4743450" y="1470025"/>
            <a:ext cx="3905250" cy="2954338"/>
          </a:xfrm>
          <a:prstGeom prst="rect">
            <a:avLst/>
          </a:prstGeom>
          <a:noFill/>
          <a:ln w="9525">
            <a:noFill/>
            <a:miter lim="800000"/>
            <a:headEnd/>
            <a:tailEnd/>
          </a:ln>
        </p:spPr>
      </p:pic>
      <p:pic>
        <p:nvPicPr>
          <p:cNvPr id="135172" name="Picture 3"/>
          <p:cNvPicPr>
            <a:picLocks noChangeAspect="1" noChangeArrowheads="1"/>
          </p:cNvPicPr>
          <p:nvPr/>
        </p:nvPicPr>
        <p:blipFill>
          <a:blip r:embed="rId4"/>
          <a:srcRect/>
          <a:stretch>
            <a:fillRect/>
          </a:stretch>
        </p:blipFill>
        <p:spPr bwMode="auto">
          <a:xfrm>
            <a:off x="328613" y="369888"/>
            <a:ext cx="3511550" cy="2657475"/>
          </a:xfrm>
          <a:prstGeom prst="rect">
            <a:avLst/>
          </a:prstGeom>
          <a:noFill/>
          <a:ln w="9525">
            <a:noFill/>
            <a:miter lim="800000"/>
            <a:headEnd/>
            <a:tailEnd/>
          </a:ln>
        </p:spPr>
      </p:pic>
      <p:sp>
        <p:nvSpPr>
          <p:cNvPr id="135173" name="Text Box 4"/>
          <p:cNvSpPr txBox="1">
            <a:spLocks noChangeArrowheads="1"/>
          </p:cNvSpPr>
          <p:nvPr/>
        </p:nvSpPr>
        <p:spPr bwMode="auto">
          <a:xfrm>
            <a:off x="4721225" y="4598988"/>
            <a:ext cx="4186238" cy="616024"/>
          </a:xfrm>
          <a:prstGeom prst="rect">
            <a:avLst/>
          </a:prstGeom>
          <a:noFill/>
          <a:ln w="9525">
            <a:noFill/>
            <a:miter lim="800000"/>
            <a:headEnd/>
            <a:tailEnd/>
          </a:ln>
        </p:spPr>
        <p:txBody>
          <a:bodyPr lIns="90000" tIns="46800" rIns="90000" bIns="46800">
            <a:prstTxWarp prst="textNoShape">
              <a:avLst/>
            </a:prstTxWarp>
            <a:spAutoFit/>
          </a:bodyPr>
          <a:lstStyle/>
          <a:p>
            <a:pPr>
              <a:lnSpc>
                <a:spcPts val="2013"/>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latin typeface="Trebuchet MS" pitchFamily="-65" charset="0"/>
              </a:rPr>
              <a:t>Case3:</a:t>
            </a:r>
            <a:r>
              <a:rPr lang="en-GB" sz="2000" b="1" i="1">
                <a:solidFill>
                  <a:srgbClr val="000000"/>
                </a:solidFill>
                <a:latin typeface="Trebuchet MS" pitchFamily="-65" charset="0"/>
              </a:rPr>
              <a:t> </a:t>
            </a:r>
            <a:r>
              <a:rPr lang="en-GB" sz="2000" i="1">
                <a:solidFill>
                  <a:srgbClr val="000000"/>
                </a:solidFill>
                <a:latin typeface="Trebuchet MS" pitchFamily="-65" charset="0"/>
              </a:rPr>
              <a:t>John kicked the ball to the cat on the skateboard</a:t>
            </a:r>
          </a:p>
        </p:txBody>
      </p:sp>
      <p:sp>
        <p:nvSpPr>
          <p:cNvPr id="135174" name="Text Box 5"/>
          <p:cNvSpPr txBox="1">
            <a:spLocks noChangeArrowheads="1"/>
          </p:cNvSpPr>
          <p:nvPr/>
        </p:nvSpPr>
        <p:spPr bwMode="auto">
          <a:xfrm>
            <a:off x="327025" y="3079750"/>
            <a:ext cx="3706813" cy="616024"/>
          </a:xfrm>
          <a:prstGeom prst="rect">
            <a:avLst/>
          </a:prstGeom>
          <a:noFill/>
          <a:ln w="9525">
            <a:noFill/>
            <a:miter lim="800000"/>
            <a:headEnd/>
            <a:tailEnd/>
          </a:ln>
        </p:spPr>
        <p:txBody>
          <a:bodyPr lIns="90000" tIns="46800" rIns="90000" bIns="46800">
            <a:prstTxWarp prst="textNoShape">
              <a:avLst/>
            </a:prstTxWarp>
            <a:spAutoFit/>
          </a:bodyPr>
          <a:lstStyle/>
          <a:p>
            <a:pPr>
              <a:lnSpc>
                <a:spcPts val="2013"/>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latin typeface="Trebuchet MS" pitchFamily="-65" charset="0"/>
              </a:rPr>
              <a:t>Case1:</a:t>
            </a:r>
            <a:r>
              <a:rPr lang="en-GB" sz="2000" b="1" i="1">
                <a:solidFill>
                  <a:srgbClr val="000000"/>
                </a:solidFill>
                <a:latin typeface="Trebuchet MS" pitchFamily="-65" charset="0"/>
              </a:rPr>
              <a:t> </a:t>
            </a:r>
            <a:r>
              <a:rPr lang="en-GB" sz="2000" i="1">
                <a:solidFill>
                  <a:srgbClr val="000000"/>
                </a:solidFill>
                <a:latin typeface="Trebuchet MS" pitchFamily="-65" charset="0"/>
              </a:rPr>
              <a:t>John kicked the pickup truck</a:t>
            </a:r>
          </a:p>
        </p:txBody>
      </p:sp>
      <p:pic>
        <p:nvPicPr>
          <p:cNvPr id="135175" name="Picture 6"/>
          <p:cNvPicPr>
            <a:picLocks noChangeAspect="1" noChangeArrowheads="1"/>
          </p:cNvPicPr>
          <p:nvPr/>
        </p:nvPicPr>
        <p:blipFill>
          <a:blip r:embed="rId5"/>
          <a:srcRect/>
          <a:stretch>
            <a:fillRect/>
          </a:stretch>
        </p:blipFill>
        <p:spPr bwMode="auto">
          <a:xfrm>
            <a:off x="439738" y="3781425"/>
            <a:ext cx="3309937" cy="2503488"/>
          </a:xfrm>
          <a:prstGeom prst="rect">
            <a:avLst/>
          </a:prstGeom>
          <a:noFill/>
          <a:ln w="9525">
            <a:noFill/>
            <a:miter lim="800000"/>
            <a:headEnd/>
            <a:tailEnd/>
          </a:ln>
        </p:spPr>
      </p:pic>
      <p:sp>
        <p:nvSpPr>
          <p:cNvPr id="135176" name="Text Box 7"/>
          <p:cNvSpPr txBox="1">
            <a:spLocks noChangeArrowheads="1"/>
          </p:cNvSpPr>
          <p:nvPr/>
        </p:nvSpPr>
        <p:spPr bwMode="auto">
          <a:xfrm>
            <a:off x="312738" y="6346056"/>
            <a:ext cx="3922712" cy="359544"/>
          </a:xfrm>
          <a:prstGeom prst="rect">
            <a:avLst/>
          </a:prstGeom>
          <a:noFill/>
          <a:ln w="9525">
            <a:noFill/>
            <a:miter lim="800000"/>
            <a:headEnd/>
            <a:tailEnd/>
          </a:ln>
        </p:spPr>
        <p:txBody>
          <a:bodyPr lIns="90000" tIns="46800" rIns="90000" bIns="46800">
            <a:prstTxWarp prst="textNoShape">
              <a:avLst/>
            </a:prstTxWarp>
            <a:spAutoFit/>
          </a:bodyPr>
          <a:lstStyle/>
          <a:p>
            <a:pPr>
              <a:lnSpc>
                <a:spcPts val="2013"/>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0000"/>
                </a:solidFill>
                <a:latin typeface="Trebuchet MS" pitchFamily="-65" charset="0"/>
              </a:rPr>
              <a:t>Case2:</a:t>
            </a:r>
            <a:r>
              <a:rPr lang="en-GB" sz="2000" i="1" dirty="0">
                <a:solidFill>
                  <a:srgbClr val="000000"/>
                </a:solidFill>
                <a:latin typeface="Trebuchet MS" pitchFamily="-65" charset="0"/>
              </a:rPr>
              <a:t>John kicked the football</a:t>
            </a:r>
          </a:p>
        </p:txBody>
      </p:sp>
      <p:sp>
        <p:nvSpPr>
          <p:cNvPr id="9"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60</a:t>
            </a:fld>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
          <p:cNvSpPr>
            <a:spLocks noGrp="1" noChangeArrowheads="1"/>
          </p:cNvSpPr>
          <p:nvPr>
            <p:ph type="title"/>
          </p:nvPr>
        </p:nvSpPr>
        <p:spPr>
          <a:xfrm>
            <a:off x="279400" y="276225"/>
            <a:ext cx="8451850" cy="1403350"/>
          </a:xfrm>
        </p:spPr>
        <p:txBody>
          <a:bodyPr/>
          <a:lstStyle/>
          <a:p>
            <a:pPr>
              <a:lnSpc>
                <a:spcPts val="28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700" dirty="0" smtClean="0">
                <a:solidFill>
                  <a:srgbClr val="000000"/>
                </a:solidFill>
              </a:rPr>
              <a:t>Generate </a:t>
            </a:r>
            <a:r>
              <a:rPr lang="en-GB" sz="2700" dirty="0">
                <a:solidFill>
                  <a:srgbClr val="000000"/>
                </a:solidFill>
              </a:rPr>
              <a:t>constraints for </a:t>
            </a:r>
            <a:r>
              <a:rPr lang="en-GB" sz="2700" i="1" dirty="0">
                <a:solidFill>
                  <a:srgbClr val="000000"/>
                </a:solidFill>
              </a:rPr>
              <a:t>kick</a:t>
            </a:r>
          </a:p>
        </p:txBody>
      </p:sp>
      <p:sp>
        <p:nvSpPr>
          <p:cNvPr id="62466" name="Rectangle 2"/>
          <p:cNvSpPr>
            <a:spLocks noGrp="1" noChangeArrowheads="1"/>
          </p:cNvSpPr>
          <p:nvPr>
            <p:ph type="body" idx="1"/>
          </p:nvPr>
        </p:nvSpPr>
        <p:spPr>
          <a:xfrm>
            <a:off x="301625" y="1914525"/>
            <a:ext cx="8561388" cy="4181475"/>
          </a:xfrm>
        </p:spPr>
        <p:txBody>
          <a:bodyPr/>
          <a:lstStyle/>
          <a:p>
            <a:pPr>
              <a:lnSpc>
                <a:spcPct val="89000"/>
              </a:lnSpc>
              <a:spcBef>
                <a:spcPts val="600"/>
              </a:spcBef>
              <a:buFont typeface="Trebuchet MS" pitchFamily="-65" charset="0"/>
              <a:buChar char="•"/>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a:solidFill>
                  <a:srgbClr val="000000"/>
                </a:solidFill>
              </a:rPr>
              <a:t>Case1</a:t>
            </a:r>
            <a:r>
              <a:rPr lang="en-GB" sz="2400" b="0" dirty="0">
                <a:solidFill>
                  <a:srgbClr val="000000"/>
                </a:solidFill>
              </a:rPr>
              <a:t>: </a:t>
            </a:r>
            <a:r>
              <a:rPr lang="en-GB" sz="2400" b="0" i="1" dirty="0">
                <a:solidFill>
                  <a:srgbClr val="000000"/>
                </a:solidFill>
              </a:rPr>
              <a:t>No path or recipient; Direct object is large</a:t>
            </a:r>
          </a:p>
          <a:p>
            <a:pPr lvl="2">
              <a:lnSpc>
                <a:spcPct val="89000"/>
              </a:lnSpc>
              <a:spcBef>
                <a:spcPts val="500"/>
              </a:spcBef>
              <a:buFont typeface="Trebuchet MS" pitchFamily="-65" charset="0"/>
              <a:buNone/>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ea typeface="+mn-ea"/>
              </a:rPr>
              <a:t>Pose: Actor in </a:t>
            </a:r>
            <a:r>
              <a:rPr lang="en-GB" sz="2000" i="1" dirty="0">
                <a:solidFill>
                  <a:srgbClr val="000000"/>
                </a:solidFill>
                <a:ea typeface="+mn-ea"/>
              </a:rPr>
              <a:t>kick pose</a:t>
            </a:r>
          </a:p>
          <a:p>
            <a:pPr lvl="2">
              <a:lnSpc>
                <a:spcPct val="89000"/>
              </a:lnSpc>
              <a:spcBef>
                <a:spcPts val="500"/>
              </a:spcBef>
              <a:buFont typeface="Trebuchet MS" pitchFamily="-65" charset="0"/>
              <a:buNone/>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ea typeface="+mn-ea"/>
              </a:rPr>
              <a:t>Position: Actor directly behind direct object</a:t>
            </a:r>
          </a:p>
          <a:p>
            <a:pPr lvl="2">
              <a:lnSpc>
                <a:spcPct val="89000"/>
              </a:lnSpc>
              <a:spcBef>
                <a:spcPts val="500"/>
              </a:spcBef>
              <a:buFont typeface="Trebuchet MS" pitchFamily="-65" charset="0"/>
              <a:buNone/>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ea typeface="+mn-ea"/>
              </a:rPr>
              <a:t>Orientation: Actor facing direct object</a:t>
            </a:r>
          </a:p>
          <a:p>
            <a:pPr>
              <a:lnSpc>
                <a:spcPct val="89000"/>
              </a:lnSpc>
              <a:spcBef>
                <a:spcPts val="600"/>
              </a:spcBef>
              <a:buFont typeface="Trebuchet MS" pitchFamily="-65" charset="0"/>
              <a:buChar char="•"/>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a:solidFill>
                  <a:srgbClr val="000000"/>
                </a:solidFill>
              </a:rPr>
              <a:t>Case2</a:t>
            </a:r>
            <a:r>
              <a:rPr lang="en-GB" sz="2400" b="0" dirty="0">
                <a:solidFill>
                  <a:srgbClr val="000000"/>
                </a:solidFill>
              </a:rPr>
              <a:t>: </a:t>
            </a:r>
            <a:r>
              <a:rPr lang="en-GB" sz="2400" b="0" i="1" dirty="0">
                <a:solidFill>
                  <a:srgbClr val="000000"/>
                </a:solidFill>
              </a:rPr>
              <a:t>No path or recipient; Direct object is small</a:t>
            </a:r>
          </a:p>
          <a:p>
            <a:pPr lvl="2">
              <a:lnSpc>
                <a:spcPct val="89000"/>
              </a:lnSpc>
              <a:spcBef>
                <a:spcPts val="500"/>
              </a:spcBef>
              <a:buFont typeface="Trebuchet MS" pitchFamily="-65" charset="0"/>
              <a:buNone/>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ea typeface="+mn-ea"/>
              </a:rPr>
              <a:t>Pose: Actor in </a:t>
            </a:r>
            <a:r>
              <a:rPr lang="en-GB" sz="2000" i="1" dirty="0">
                <a:solidFill>
                  <a:srgbClr val="000000"/>
                </a:solidFill>
                <a:ea typeface="+mn-ea"/>
              </a:rPr>
              <a:t>kick </a:t>
            </a:r>
            <a:r>
              <a:rPr lang="en-GB" sz="2000" dirty="0">
                <a:solidFill>
                  <a:srgbClr val="000000"/>
                </a:solidFill>
                <a:ea typeface="+mn-ea"/>
              </a:rPr>
              <a:t>pose</a:t>
            </a:r>
          </a:p>
          <a:p>
            <a:pPr lvl="2">
              <a:lnSpc>
                <a:spcPct val="89000"/>
              </a:lnSpc>
              <a:spcBef>
                <a:spcPts val="500"/>
              </a:spcBef>
              <a:buFont typeface="Trebuchet MS" pitchFamily="-65" charset="0"/>
              <a:buNone/>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solidFill>
                  <a:srgbClr val="000000"/>
                </a:solidFill>
                <a:ea typeface="+mn-ea"/>
              </a:rPr>
              <a:t>Position: Direct object above </a:t>
            </a:r>
            <a:r>
              <a:rPr lang="en-GB" sz="2000" i="1" dirty="0">
                <a:solidFill>
                  <a:srgbClr val="000000"/>
                </a:solidFill>
                <a:ea typeface="+mn-ea"/>
              </a:rPr>
              <a:t>foot</a:t>
            </a:r>
          </a:p>
          <a:p>
            <a:pPr>
              <a:lnSpc>
                <a:spcPct val="89000"/>
              </a:lnSpc>
              <a:spcBef>
                <a:spcPts val="600"/>
              </a:spcBef>
              <a:buFont typeface="Trebuchet MS" pitchFamily="-65" charset="0"/>
              <a:buChar char="•"/>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i="1" dirty="0">
                <a:solidFill>
                  <a:srgbClr val="000000"/>
                </a:solidFill>
              </a:rPr>
              <a:t>Case3: </a:t>
            </a:r>
            <a:r>
              <a:rPr lang="en-GB" sz="2400" b="0" i="1" dirty="0">
                <a:solidFill>
                  <a:srgbClr val="000000"/>
                </a:solidFill>
              </a:rPr>
              <a:t>Path and Recipient</a:t>
            </a:r>
          </a:p>
          <a:p>
            <a:pPr lvl="2">
              <a:lnSpc>
                <a:spcPct val="89000"/>
              </a:lnSpc>
              <a:spcBef>
                <a:spcPts val="500"/>
              </a:spcBef>
              <a:buFont typeface="Trebuchet MS" pitchFamily="-65" charset="0"/>
              <a:buNone/>
              <a:tabLst>
                <a:tab pos="33496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err="1">
                <a:solidFill>
                  <a:srgbClr val="000000"/>
                </a:solidFill>
                <a:ea typeface="+mn-ea"/>
              </a:rPr>
              <a:t>Pose+relations</a:t>
            </a:r>
            <a:r>
              <a:rPr lang="en-GB" sz="2000" dirty="0">
                <a:solidFill>
                  <a:srgbClr val="000000"/>
                </a:solidFill>
                <a:ea typeface="+mn-ea"/>
              </a:rPr>
              <a:t> . . . (some tentative)</a:t>
            </a:r>
          </a:p>
        </p:txBody>
      </p:sp>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61</a:t>
            </a:fld>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
          <p:cNvSpPr>
            <a:spLocks noGrp="1" noChangeArrowheads="1"/>
          </p:cNvSpPr>
          <p:nvPr>
            <p:ph type="title"/>
          </p:nvPr>
        </p:nvSpPr>
        <p:spPr>
          <a:xfrm>
            <a:off x="419100" y="295275"/>
            <a:ext cx="7962900" cy="13843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dirty="0">
                <a:solidFill>
                  <a:srgbClr val="000000"/>
                </a:solidFill>
              </a:rPr>
              <a:t>Implicit </a:t>
            </a:r>
            <a:r>
              <a:rPr lang="en-GB" sz="2800" b="1" dirty="0" smtClean="0">
                <a:solidFill>
                  <a:srgbClr val="000000"/>
                </a:solidFill>
              </a:rPr>
              <a:t>Constraint: objects must be on a surface</a:t>
            </a:r>
            <a:r>
              <a:rPr lang="en-GB" sz="2800" dirty="0" smtClean="0">
                <a:solidFill>
                  <a:srgbClr val="000000"/>
                </a:solidFill>
              </a:rPr>
              <a:t>.  </a:t>
            </a:r>
            <a:endParaRPr lang="en-GB" sz="2800" dirty="0">
              <a:solidFill>
                <a:srgbClr val="000000"/>
              </a:solidFill>
            </a:endParaRPr>
          </a:p>
        </p:txBody>
      </p:sp>
      <p:pic>
        <p:nvPicPr>
          <p:cNvPr id="137219" name="Picture 2"/>
          <p:cNvPicPr>
            <a:picLocks noChangeAspect="1" noChangeArrowheads="1"/>
          </p:cNvPicPr>
          <p:nvPr/>
        </p:nvPicPr>
        <p:blipFill>
          <a:blip r:embed="rId3"/>
          <a:srcRect/>
          <a:stretch>
            <a:fillRect/>
          </a:stretch>
        </p:blipFill>
        <p:spPr bwMode="auto">
          <a:xfrm>
            <a:off x="4665663" y="2058988"/>
            <a:ext cx="4264025" cy="3224212"/>
          </a:xfrm>
          <a:prstGeom prst="rect">
            <a:avLst/>
          </a:prstGeom>
          <a:noFill/>
          <a:ln w="9525">
            <a:noFill/>
            <a:miter lim="800000"/>
            <a:headEnd/>
            <a:tailEnd/>
          </a:ln>
        </p:spPr>
      </p:pic>
      <p:pic>
        <p:nvPicPr>
          <p:cNvPr id="137220" name="Picture 3"/>
          <p:cNvPicPr>
            <a:picLocks noChangeAspect="1" noChangeArrowheads="1"/>
          </p:cNvPicPr>
          <p:nvPr/>
        </p:nvPicPr>
        <p:blipFill>
          <a:blip r:embed="rId4"/>
          <a:srcRect/>
          <a:stretch>
            <a:fillRect/>
          </a:stretch>
        </p:blipFill>
        <p:spPr bwMode="auto">
          <a:xfrm>
            <a:off x="290513" y="2058988"/>
            <a:ext cx="4187825" cy="3167062"/>
          </a:xfrm>
          <a:prstGeom prst="rect">
            <a:avLst/>
          </a:prstGeom>
          <a:noFill/>
          <a:ln w="9525">
            <a:noFill/>
            <a:miter lim="800000"/>
            <a:headEnd/>
            <a:tailEnd/>
          </a:ln>
        </p:spPr>
      </p:pic>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62</a:t>
            </a:fld>
            <a:endParaRPr lang="en-US" dirty="0"/>
          </a:p>
        </p:txBody>
      </p:sp>
      <p:sp>
        <p:nvSpPr>
          <p:cNvPr id="7" name="TextBox 6"/>
          <p:cNvSpPr txBox="1"/>
          <p:nvPr/>
        </p:nvSpPr>
        <p:spPr>
          <a:xfrm>
            <a:off x="1524000" y="6019800"/>
            <a:ext cx="6290402" cy="369332"/>
          </a:xfrm>
          <a:prstGeom prst="rect">
            <a:avLst/>
          </a:prstGeom>
          <a:noFill/>
        </p:spPr>
        <p:txBody>
          <a:bodyPr wrap="none" rtlCol="0">
            <a:spAutoFit/>
          </a:bodyPr>
          <a:lstStyle/>
          <a:p>
            <a:r>
              <a:rPr lang="en-GB" i="1" dirty="0" smtClean="0">
                <a:solidFill>
                  <a:srgbClr val="000000"/>
                </a:solidFill>
              </a:rPr>
              <a:t>The vase is on the nightstand. The lamp is next to the vase.</a:t>
            </a:r>
            <a:r>
              <a:rPr lang="en-GB" dirty="0" smtClean="0">
                <a:solidFill>
                  <a:srgbClr val="000000"/>
                </a:solidFill>
              </a:rPr>
              <a:t> </a:t>
            </a:r>
            <a:endParaRPr lang="en-US" dirty="0"/>
          </a:p>
        </p:txBody>
      </p:sp>
      <p:sp>
        <p:nvSpPr>
          <p:cNvPr id="8" name="TextBox 7"/>
          <p:cNvSpPr txBox="1"/>
          <p:nvPr/>
        </p:nvSpPr>
        <p:spPr>
          <a:xfrm>
            <a:off x="1244486" y="5269468"/>
            <a:ext cx="2032114" cy="369332"/>
          </a:xfrm>
          <a:prstGeom prst="rect">
            <a:avLst/>
          </a:prstGeom>
          <a:noFill/>
        </p:spPr>
        <p:txBody>
          <a:bodyPr wrap="none" rtlCol="0">
            <a:spAutoFit/>
          </a:bodyPr>
          <a:lstStyle/>
          <a:p>
            <a:r>
              <a:rPr lang="en-US" dirty="0" smtClean="0">
                <a:solidFill>
                  <a:schemeClr val="bg1">
                    <a:lumMod val="65000"/>
                  </a:schemeClr>
                </a:solidFill>
              </a:rPr>
              <a:t>Without constraint</a:t>
            </a:r>
            <a:endParaRPr lang="en-US" dirty="0">
              <a:solidFill>
                <a:schemeClr val="bg1">
                  <a:lumMod val="65000"/>
                </a:schemeClr>
              </a:solidFill>
            </a:endParaRPr>
          </a:p>
        </p:txBody>
      </p:sp>
      <p:sp>
        <p:nvSpPr>
          <p:cNvPr id="9" name="TextBox 8"/>
          <p:cNvSpPr txBox="1"/>
          <p:nvPr/>
        </p:nvSpPr>
        <p:spPr>
          <a:xfrm>
            <a:off x="5832574" y="5269468"/>
            <a:ext cx="1711226" cy="369332"/>
          </a:xfrm>
          <a:prstGeom prst="rect">
            <a:avLst/>
          </a:prstGeom>
          <a:noFill/>
        </p:spPr>
        <p:txBody>
          <a:bodyPr wrap="none" rtlCol="0">
            <a:spAutoFit/>
          </a:bodyPr>
          <a:lstStyle/>
          <a:p>
            <a:r>
              <a:rPr lang="en-US" dirty="0" smtClean="0">
                <a:solidFill>
                  <a:srgbClr val="A6A6A6"/>
                </a:solidFill>
              </a:rPr>
              <a:t>With constraint</a:t>
            </a:r>
            <a:endParaRPr lang="en-US" dirty="0">
              <a:solidFill>
                <a:srgbClr val="A6A6A6"/>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
          <p:cNvSpPr>
            <a:spLocks noGrp="1" noChangeArrowheads="1"/>
          </p:cNvSpPr>
          <p:nvPr>
            <p:ph type="title"/>
          </p:nvPr>
        </p:nvSpPr>
        <p:spPr>
          <a:xfrm>
            <a:off x="419100" y="295275"/>
            <a:ext cx="7435850" cy="1384300"/>
          </a:xfrm>
        </p:spPr>
        <p:txBody>
          <a:bodyPr/>
          <a:lstStyle/>
          <a:p>
            <a:pPr>
              <a:buClr>
                <a:srgbClr val="FFFF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Figurative &amp; Metaphorical </a:t>
            </a:r>
            <a:r>
              <a:rPr lang="en-GB" sz="2800" dirty="0" smtClean="0">
                <a:solidFill>
                  <a:srgbClr val="000000"/>
                </a:solidFill>
              </a:rPr>
              <a:t>Depiction </a:t>
            </a:r>
            <a:r>
              <a:rPr lang="en-GB" sz="1800" dirty="0" smtClean="0">
                <a:solidFill>
                  <a:srgbClr val="000000"/>
                </a:solidFill>
              </a:rPr>
              <a:t>(not yet implemented in newer versions)</a:t>
            </a:r>
            <a:endParaRPr lang="en-GB" sz="1800" dirty="0">
              <a:solidFill>
                <a:srgbClr val="000000"/>
              </a:solidFill>
            </a:endParaRPr>
          </a:p>
        </p:txBody>
      </p:sp>
      <p:sp>
        <p:nvSpPr>
          <p:cNvPr id="139267" name="Rectangle 2"/>
          <p:cNvSpPr>
            <a:spLocks noGrp="1" noChangeArrowheads="1"/>
          </p:cNvSpPr>
          <p:nvPr>
            <p:ph type="body" idx="1"/>
          </p:nvPr>
        </p:nvSpPr>
        <p:spPr>
          <a:xfrm>
            <a:off x="415925" y="1981200"/>
            <a:ext cx="8561388" cy="4114800"/>
          </a:xfrm>
        </p:spPr>
        <p:txBody>
          <a:bodyPr/>
          <a:lstStyle/>
          <a:p>
            <a:pPr lvl="1">
              <a:lnSpc>
                <a:spcPts val="285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400" dirty="0" err="1">
                <a:solidFill>
                  <a:srgbClr val="000000"/>
                </a:solidFill>
                <a:ea typeface="ＭＳ Ｐゴシック" pitchFamily="-65" charset="-128"/>
              </a:rPr>
              <a:t>Textualization</a:t>
            </a:r>
            <a:endParaRPr lang="en-GB" sz="2400" dirty="0">
              <a:solidFill>
                <a:srgbClr val="000000"/>
              </a:solidFill>
              <a:ea typeface="ＭＳ Ｐゴシック" pitchFamily="-65" charset="-128"/>
            </a:endParaRPr>
          </a:p>
          <a:p>
            <a:pPr lvl="1">
              <a:lnSpc>
                <a:spcPct val="120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400" dirty="0">
                <a:solidFill>
                  <a:srgbClr val="000000"/>
                </a:solidFill>
                <a:ea typeface="ＭＳ Ｐゴシック" pitchFamily="-65" charset="-128"/>
              </a:rPr>
              <a:t>Conventional Icons and emblems </a:t>
            </a:r>
          </a:p>
          <a:p>
            <a:pPr lvl="1">
              <a:lnSpc>
                <a:spcPct val="120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400" dirty="0" err="1">
                <a:solidFill>
                  <a:srgbClr val="000000"/>
                </a:solidFill>
                <a:ea typeface="ＭＳ Ｐゴシック" pitchFamily="-65" charset="-128"/>
              </a:rPr>
              <a:t>Literalization</a:t>
            </a:r>
            <a:endParaRPr lang="en-GB" sz="2400" dirty="0">
              <a:solidFill>
                <a:srgbClr val="000000"/>
              </a:solidFill>
              <a:ea typeface="ＭＳ Ｐゴシック" pitchFamily="-65" charset="-128"/>
            </a:endParaRPr>
          </a:p>
          <a:p>
            <a:pPr lvl="1">
              <a:lnSpc>
                <a:spcPct val="120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400" dirty="0">
                <a:solidFill>
                  <a:srgbClr val="000000"/>
                </a:solidFill>
                <a:ea typeface="ＭＳ Ｐゴシック" pitchFamily="-65" charset="-128"/>
              </a:rPr>
              <a:t>Characterization </a:t>
            </a:r>
          </a:p>
          <a:p>
            <a:pPr lvl="1">
              <a:lnSpc>
                <a:spcPct val="120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400" dirty="0">
                <a:solidFill>
                  <a:srgbClr val="000000"/>
                </a:solidFill>
                <a:ea typeface="ＭＳ Ｐゴシック" pitchFamily="-65" charset="-128"/>
              </a:rPr>
              <a:t>Personification</a:t>
            </a:r>
          </a:p>
          <a:p>
            <a:pPr lvl="1">
              <a:lnSpc>
                <a:spcPct val="120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400" dirty="0" err="1">
                <a:solidFill>
                  <a:srgbClr val="000000"/>
                </a:solidFill>
                <a:ea typeface="ＭＳ Ｐゴシック" pitchFamily="-65" charset="-128"/>
              </a:rPr>
              <a:t>Functionalization</a:t>
            </a:r>
            <a:endParaRPr lang="en-GB" sz="2400" dirty="0">
              <a:solidFill>
                <a:srgbClr val="000000"/>
              </a:solidFill>
              <a:ea typeface="ＭＳ Ｐゴシック" pitchFamily="-65" charset="-128"/>
            </a:endParaRPr>
          </a:p>
        </p:txBody>
      </p:sp>
      <p:pic>
        <p:nvPicPr>
          <p:cNvPr id="139268" name="Picture 3"/>
          <p:cNvPicPr>
            <a:picLocks noChangeAspect="1" noChangeArrowheads="1"/>
          </p:cNvPicPr>
          <p:nvPr/>
        </p:nvPicPr>
        <p:blipFill>
          <a:blip r:embed="rId3"/>
          <a:srcRect/>
          <a:stretch>
            <a:fillRect/>
          </a:stretch>
        </p:blipFill>
        <p:spPr bwMode="auto">
          <a:xfrm>
            <a:off x="6821488" y="685800"/>
            <a:ext cx="950912" cy="773113"/>
          </a:xfrm>
          <a:prstGeom prst="rect">
            <a:avLst/>
          </a:prstGeom>
          <a:noFill/>
          <a:ln w="9525">
            <a:noFill/>
            <a:miter lim="800000"/>
            <a:headEnd/>
            <a:tailEnd/>
          </a:ln>
        </p:spPr>
      </p:pic>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63</a:t>
            </a:fld>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
          <p:cNvSpPr>
            <a:spLocks noGrp="1" noChangeArrowheads="1"/>
          </p:cNvSpPr>
          <p:nvPr>
            <p:ph type="title"/>
          </p:nvPr>
        </p:nvSpPr>
        <p:spPr>
          <a:xfrm>
            <a:off x="655638" y="506413"/>
            <a:ext cx="6889750" cy="941387"/>
          </a:xfrm>
        </p:spPr>
        <p:txBody>
          <a:bodyPr/>
          <a:lstStyle/>
          <a:p>
            <a:pPr algn="ctr">
              <a:lnSpc>
                <a:spcPts val="19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err="1">
                <a:solidFill>
                  <a:srgbClr val="000000"/>
                </a:solidFill>
              </a:rPr>
              <a:t>Textualization</a:t>
            </a:r>
            <a:r>
              <a:rPr lang="en-GB" sz="2800" dirty="0">
                <a:solidFill>
                  <a:srgbClr val="000000"/>
                </a:solidFill>
              </a:rPr>
              <a:t>:</a:t>
            </a:r>
            <a:r>
              <a:rPr lang="en-GB" sz="2800" i="1" dirty="0">
                <a:solidFill>
                  <a:srgbClr val="000000"/>
                </a:solidFill>
              </a:rPr>
              <a:t> </a:t>
            </a:r>
            <a:r>
              <a:rPr lang="en-GB" sz="2800" b="0" i="1" dirty="0">
                <a:solidFill>
                  <a:srgbClr val="000000"/>
                </a:solidFill>
              </a:rPr>
              <a:t>The cat is facing the wall.</a:t>
            </a:r>
          </a:p>
        </p:txBody>
      </p:sp>
      <p:pic>
        <p:nvPicPr>
          <p:cNvPr id="141315" name="Picture 2"/>
          <p:cNvPicPr>
            <a:picLocks noChangeAspect="1" noChangeArrowheads="1"/>
          </p:cNvPicPr>
          <p:nvPr/>
        </p:nvPicPr>
        <p:blipFill>
          <a:blip r:embed="rId3"/>
          <a:srcRect/>
          <a:stretch>
            <a:fillRect/>
          </a:stretch>
        </p:blipFill>
        <p:spPr bwMode="auto">
          <a:xfrm>
            <a:off x="1590675" y="1657350"/>
            <a:ext cx="5440363" cy="4114800"/>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64</a:t>
            </a:fld>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
          <p:cNvSpPr>
            <a:spLocks noGrp="1" noChangeArrowheads="1"/>
          </p:cNvSpPr>
          <p:nvPr>
            <p:ph type="title"/>
          </p:nvPr>
        </p:nvSpPr>
        <p:spPr>
          <a:xfrm>
            <a:off x="419100" y="295275"/>
            <a:ext cx="7810500" cy="1076325"/>
          </a:xfrm>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Conventional Icons:</a:t>
            </a:r>
            <a:r>
              <a:rPr lang="en-GB" sz="2800" i="1" dirty="0">
                <a:solidFill>
                  <a:srgbClr val="000000"/>
                </a:solidFill>
              </a:rPr>
              <a:t> </a:t>
            </a:r>
            <a:r>
              <a:rPr lang="en-GB" sz="2800" b="0" i="1" dirty="0">
                <a:solidFill>
                  <a:srgbClr val="000000"/>
                </a:solidFill>
              </a:rPr>
              <a:t>The blue daisy is not in the army boot.</a:t>
            </a:r>
          </a:p>
        </p:txBody>
      </p:sp>
      <p:pic>
        <p:nvPicPr>
          <p:cNvPr id="143363" name="Picture 2"/>
          <p:cNvPicPr>
            <a:picLocks noChangeAspect="1" noChangeArrowheads="1"/>
          </p:cNvPicPr>
          <p:nvPr/>
        </p:nvPicPr>
        <p:blipFill>
          <a:blip r:embed="rId3"/>
          <a:srcRect/>
          <a:stretch>
            <a:fillRect/>
          </a:stretch>
        </p:blipFill>
        <p:spPr bwMode="auto">
          <a:xfrm>
            <a:off x="1547813" y="1565275"/>
            <a:ext cx="5440362" cy="4114800"/>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65</a:t>
            </a:fld>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
          <p:cNvSpPr>
            <a:spLocks noGrp="1" noChangeArrowheads="1"/>
          </p:cNvSpPr>
          <p:nvPr>
            <p:ph type="title"/>
          </p:nvPr>
        </p:nvSpPr>
        <p:spPr>
          <a:xfrm>
            <a:off x="714375" y="661988"/>
            <a:ext cx="7591425" cy="62547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err="1">
                <a:solidFill>
                  <a:srgbClr val="000000"/>
                </a:solidFill>
              </a:rPr>
              <a:t>Literalization</a:t>
            </a:r>
            <a:r>
              <a:rPr lang="en-GB" sz="2800" dirty="0">
                <a:solidFill>
                  <a:srgbClr val="000000"/>
                </a:solidFill>
              </a:rPr>
              <a:t>:</a:t>
            </a:r>
            <a:r>
              <a:rPr lang="en-GB" sz="2800" i="1" dirty="0">
                <a:solidFill>
                  <a:srgbClr val="000000"/>
                </a:solidFill>
              </a:rPr>
              <a:t> </a:t>
            </a:r>
            <a:r>
              <a:rPr lang="en-GB" sz="2800" b="0" i="1" dirty="0">
                <a:solidFill>
                  <a:srgbClr val="000000"/>
                </a:solidFill>
              </a:rPr>
              <a:t>Life is a bowl of cherries.</a:t>
            </a:r>
          </a:p>
        </p:txBody>
      </p:sp>
      <p:pic>
        <p:nvPicPr>
          <p:cNvPr id="145411" name="Picture 2"/>
          <p:cNvPicPr>
            <a:picLocks noChangeAspect="1" noChangeArrowheads="1"/>
          </p:cNvPicPr>
          <p:nvPr/>
        </p:nvPicPr>
        <p:blipFill>
          <a:blip r:embed="rId3"/>
          <a:srcRect/>
          <a:stretch>
            <a:fillRect/>
          </a:stretch>
        </p:blipFill>
        <p:spPr bwMode="auto">
          <a:xfrm>
            <a:off x="1609725" y="1573213"/>
            <a:ext cx="5145088" cy="3890962"/>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66</a:t>
            </a:fld>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
          <p:cNvSpPr>
            <a:spLocks noGrp="1" noChangeArrowheads="1"/>
          </p:cNvSpPr>
          <p:nvPr>
            <p:ph type="title"/>
          </p:nvPr>
        </p:nvSpPr>
        <p:spPr>
          <a:xfrm>
            <a:off x="679450" y="454025"/>
            <a:ext cx="8235950" cy="992188"/>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Characterization: </a:t>
            </a:r>
            <a:r>
              <a:rPr lang="en-GB" sz="2800" b="0" i="1" dirty="0">
                <a:solidFill>
                  <a:srgbClr val="000000"/>
                </a:solidFill>
              </a:rPr>
              <a:t>The policeman ran by the parking meter</a:t>
            </a:r>
          </a:p>
        </p:txBody>
      </p:sp>
      <p:pic>
        <p:nvPicPr>
          <p:cNvPr id="147459" name="Picture 2"/>
          <p:cNvPicPr>
            <a:picLocks noChangeAspect="1" noChangeArrowheads="1"/>
          </p:cNvPicPr>
          <p:nvPr/>
        </p:nvPicPr>
        <p:blipFill>
          <a:blip r:embed="rId3"/>
          <a:srcRect/>
          <a:stretch>
            <a:fillRect/>
          </a:stretch>
        </p:blipFill>
        <p:spPr bwMode="auto">
          <a:xfrm>
            <a:off x="1573213" y="1590675"/>
            <a:ext cx="5426075" cy="4102100"/>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67</a:t>
            </a:fld>
            <a:endParaRPr lang="en-US"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
          <p:cNvSpPr>
            <a:spLocks noGrp="1" noChangeArrowheads="1"/>
          </p:cNvSpPr>
          <p:nvPr>
            <p:ph type="title"/>
          </p:nvPr>
        </p:nvSpPr>
        <p:spPr>
          <a:xfrm>
            <a:off x="687388" y="550863"/>
            <a:ext cx="7923212" cy="825500"/>
          </a:xfrm>
        </p:spPr>
        <p:txBody>
          <a:bodyPr/>
          <a:lstStyle/>
          <a:p>
            <a:pPr>
              <a:lnSpc>
                <a:spcPts val="19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err="1">
                <a:solidFill>
                  <a:srgbClr val="000000"/>
                </a:solidFill>
              </a:rPr>
              <a:t>Functionalization</a:t>
            </a:r>
            <a:r>
              <a:rPr lang="en-GB" sz="2800" dirty="0">
                <a:solidFill>
                  <a:srgbClr val="000000"/>
                </a:solidFill>
              </a:rPr>
              <a:t>:</a:t>
            </a:r>
            <a:r>
              <a:rPr lang="en-GB" sz="2800" b="0" i="1" dirty="0">
                <a:solidFill>
                  <a:srgbClr val="000000"/>
                </a:solidFill>
              </a:rPr>
              <a:t> The hippo flies over the church</a:t>
            </a:r>
          </a:p>
        </p:txBody>
      </p:sp>
      <p:pic>
        <p:nvPicPr>
          <p:cNvPr id="149507" name="Picture 2"/>
          <p:cNvPicPr>
            <a:picLocks noChangeAspect="1" noChangeArrowheads="1"/>
          </p:cNvPicPr>
          <p:nvPr/>
        </p:nvPicPr>
        <p:blipFill>
          <a:blip r:embed="rId3"/>
          <a:srcRect/>
          <a:stretch>
            <a:fillRect/>
          </a:stretch>
        </p:blipFill>
        <p:spPr bwMode="auto">
          <a:xfrm>
            <a:off x="1797050" y="1533525"/>
            <a:ext cx="5440363" cy="4114800"/>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68</a:t>
            </a:fld>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solidFill>
                  <a:srgbClr val="000000"/>
                </a:solidFill>
              </a:rPr>
              <a:t>Outline</a:t>
            </a:r>
          </a:p>
        </p:txBody>
      </p:sp>
      <p:sp>
        <p:nvSpPr>
          <p:cNvPr id="4" name="Slide Number Placeholder 3"/>
          <p:cNvSpPr>
            <a:spLocks noGrp="1"/>
          </p:cNvSpPr>
          <p:nvPr>
            <p:ph type="sldNum" sz="quarter" idx="12"/>
          </p:nvPr>
        </p:nvSpPr>
        <p:spPr/>
        <p:txBody>
          <a:bodyPr>
            <a:normAutofit/>
          </a:bodyPr>
          <a:lstStyle/>
          <a:p>
            <a:pPr>
              <a:defRPr/>
            </a:pPr>
            <a:fld id="{38B99BEF-3467-4DD1-8C22-2165E6A833B7}" type="slidenum">
              <a:rPr lang="en-US"/>
              <a:pPr>
                <a:defRPr/>
              </a:pPr>
              <a:t>69</a:t>
            </a:fld>
            <a:endParaRPr lang="en-US" dirty="0"/>
          </a:p>
        </p:txBody>
      </p:sp>
      <p:sp>
        <p:nvSpPr>
          <p:cNvPr id="16387" name="Content Placeholder 2"/>
          <p:cNvSpPr>
            <a:spLocks noGrp="1"/>
          </p:cNvSpPr>
          <p:nvPr>
            <p:ph sz="quarter" idx="1"/>
          </p:nvPr>
        </p:nvSpPr>
        <p:spPr/>
        <p:txBody>
          <a:bodyPr/>
          <a:lstStyle/>
          <a:p>
            <a:r>
              <a:rPr lang="en-US" dirty="0" smtClean="0"/>
              <a:t>Introduction</a:t>
            </a:r>
          </a:p>
          <a:p>
            <a:pPr lvl="1"/>
            <a:r>
              <a:rPr lang="en-US" dirty="0" smtClean="0"/>
              <a:t>Motivation</a:t>
            </a:r>
          </a:p>
          <a:p>
            <a:pPr lvl="1"/>
            <a:r>
              <a:rPr lang="en-US" dirty="0" smtClean="0"/>
              <a:t>Project Overview/History/Examples</a:t>
            </a:r>
          </a:p>
          <a:p>
            <a:r>
              <a:rPr lang="en-US" dirty="0" smtClean="0"/>
              <a:t>How it works</a:t>
            </a:r>
          </a:p>
          <a:p>
            <a:pPr lvl="1"/>
            <a:r>
              <a:rPr lang="en-US" dirty="0" smtClean="0"/>
              <a:t>Linguistic analysis</a:t>
            </a:r>
          </a:p>
          <a:p>
            <a:pPr lvl="1"/>
            <a:r>
              <a:rPr lang="en-US" dirty="0" smtClean="0"/>
              <a:t>Semantic interpretation</a:t>
            </a:r>
          </a:p>
          <a:p>
            <a:pPr lvl="1"/>
            <a:r>
              <a:rPr lang="en-US" dirty="0" smtClean="0"/>
              <a:t>Depiction and graphics</a:t>
            </a:r>
          </a:p>
          <a:p>
            <a:r>
              <a:rPr lang="en-US" dirty="0" smtClean="0">
                <a:solidFill>
                  <a:srgbClr val="FF0000"/>
                </a:solidFill>
              </a:rPr>
              <a:t>New directions</a:t>
            </a:r>
          </a:p>
          <a:p>
            <a:pPr lvl="1"/>
            <a:r>
              <a:rPr lang="en-US" dirty="0" smtClean="0"/>
              <a:t>Lexical Semantics and </a:t>
            </a:r>
            <a:r>
              <a:rPr lang="en-US" dirty="0" err="1" smtClean="0"/>
              <a:t>FrameNet</a:t>
            </a:r>
            <a:endParaRPr lang="en-US" dirty="0" smtClean="0"/>
          </a:p>
          <a:p>
            <a:pPr lvl="1"/>
            <a:r>
              <a:rPr lang="en-US" dirty="0" smtClean="0"/>
              <a:t>Other issues (ambiguity, 3D, . . .)</a:t>
            </a:r>
          </a:p>
          <a:p>
            <a:pPr lvl="1"/>
            <a:r>
              <a:rPr lang="en-US" dirty="0" smtClean="0"/>
              <a:t>Demo</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381000" y="252413"/>
            <a:ext cx="6934200" cy="890587"/>
          </a:xfrm>
        </p:spPr>
        <p:txBody>
          <a:bodyPr/>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000000"/>
                </a:solidFill>
              </a:rPr>
              <a:t>Why Pictures from Language?</a:t>
            </a:r>
          </a:p>
        </p:txBody>
      </p:sp>
      <p:sp>
        <p:nvSpPr>
          <p:cNvPr id="25603" name="Rectangle 2"/>
          <p:cNvSpPr>
            <a:spLocks noGrp="1" noChangeArrowheads="1"/>
          </p:cNvSpPr>
          <p:nvPr>
            <p:ph type="body" idx="1"/>
          </p:nvPr>
        </p:nvSpPr>
        <p:spPr>
          <a:xfrm>
            <a:off x="415925" y="1752600"/>
            <a:ext cx="8561388" cy="4114800"/>
          </a:xfrm>
        </p:spPr>
        <p:txBody>
          <a:bodyPr/>
          <a:lstStyle/>
          <a:p>
            <a:pPr lvl="1">
              <a:lnSpc>
                <a:spcPct val="111000"/>
              </a:lnSpc>
              <a:spcBef>
                <a:spcPts val="500"/>
              </a:spcBef>
              <a:spcAft>
                <a:spcPct val="0"/>
              </a:spcAft>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smtClean="0">
                <a:ea typeface="ＭＳ Ｐゴシック" pitchFamily="-65" charset="-128"/>
              </a:rPr>
              <a:t>No GUI bottlenecks - Just describe it!</a:t>
            </a:r>
          </a:p>
          <a:p>
            <a:pPr lvl="2">
              <a:lnSpc>
                <a:spcPct val="111000"/>
              </a:lnSpc>
              <a:spcBef>
                <a:spcPts val="50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1600" dirty="0" smtClean="0">
                <a:ea typeface="ＭＳ Ｐゴシック" pitchFamily="-65" charset="-128"/>
              </a:rPr>
              <a:t>Low entry barrier - no special skill or training required</a:t>
            </a:r>
          </a:p>
          <a:p>
            <a:pPr lvl="2">
              <a:lnSpc>
                <a:spcPct val="111000"/>
              </a:lnSpc>
              <a:spcBef>
                <a:spcPts val="50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1600" dirty="0" smtClean="0">
                <a:ea typeface="ＭＳ Ｐゴシック" pitchFamily="-65" charset="-128"/>
              </a:rPr>
              <a:t>Give up detailed direct manipulation for speed and economy of expression</a:t>
            </a:r>
          </a:p>
          <a:p>
            <a:pPr lvl="3">
              <a:lnSpc>
                <a:spcPct val="11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400" dirty="0" smtClean="0">
                <a:ea typeface="ＭＳ Ｐゴシック" pitchFamily="-65" charset="-128"/>
              </a:rPr>
              <a:t>Language expresses constraints</a:t>
            </a:r>
          </a:p>
          <a:p>
            <a:pPr lvl="3">
              <a:lnSpc>
                <a:spcPct val="11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400" dirty="0" smtClean="0">
                <a:ea typeface="ＭＳ Ｐゴシック" pitchFamily="-65" charset="-128"/>
              </a:rPr>
              <a:t>Bypass rigid, pre-defined paths of expression (dialogs, menus, etc) as defined by GUI</a:t>
            </a:r>
          </a:p>
          <a:p>
            <a:pPr lvl="3">
              <a:lnSpc>
                <a:spcPct val="11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400" dirty="0" smtClean="0">
                <a:ea typeface="ＭＳ Ｐゴシック" pitchFamily="-65" charset="-128"/>
              </a:rPr>
              <a:t>Objects </a:t>
            </a:r>
            <a:r>
              <a:rPr lang="en-GB" sz="1400" dirty="0" err="1" smtClean="0">
                <a:ea typeface="ＭＳ Ｐゴシック" pitchFamily="-65" charset="-128"/>
              </a:rPr>
              <a:t>vs</a:t>
            </a:r>
            <a:r>
              <a:rPr lang="en-GB" sz="1400" dirty="0" smtClean="0">
                <a:ea typeface="ＭＳ Ｐゴシック" pitchFamily="-65" charset="-128"/>
              </a:rPr>
              <a:t> Polygons </a:t>
            </a:r>
            <a:r>
              <a:rPr lang="en-US" sz="1400" dirty="0" smtClean="0">
                <a:ea typeface="ＭＳ Ｐゴシック" pitchFamily="-65" charset="-128"/>
              </a:rPr>
              <a:t>–</a:t>
            </a:r>
            <a:r>
              <a:rPr lang="en-GB" sz="1400" dirty="0" smtClean="0">
                <a:ea typeface="ＭＳ Ｐゴシック" pitchFamily="-65" charset="-128"/>
              </a:rPr>
              <a:t> draw upon objects in pre-made 3D and 2D libraries</a:t>
            </a:r>
          </a:p>
          <a:p>
            <a:pPr lvl="1">
              <a:lnSpc>
                <a:spcPct val="111000"/>
              </a:lnSpc>
              <a:spcAft>
                <a:spcPct val="0"/>
              </a:spcAft>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smtClean="0">
                <a:ea typeface="ＭＳ Ｐゴシック" pitchFamily="-65" charset="-128"/>
              </a:rPr>
              <a:t>Enable novel applications </a:t>
            </a:r>
            <a:r>
              <a:rPr lang="en-GB" sz="1400" dirty="0" smtClean="0">
                <a:ea typeface="ＭＳ Ｐゴシック" pitchFamily="-65" charset="-128"/>
              </a:rPr>
              <a:t>in education, gaming, online communication, . . .</a:t>
            </a:r>
          </a:p>
          <a:p>
            <a:pPr lvl="2">
              <a:lnSpc>
                <a:spcPct val="11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600" dirty="0" smtClean="0">
                <a:ea typeface="ＭＳ Ｐゴシック" pitchFamily="-65" charset="-128"/>
              </a:rPr>
              <a:t>Using language is fun and stimulates imagination</a:t>
            </a:r>
          </a:p>
          <a:p>
            <a:pPr lvl="1">
              <a:lnSpc>
                <a:spcPct val="111000"/>
              </a:lnSpc>
              <a:spcAft>
                <a:spcPct val="0"/>
              </a:spcAft>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dirty="0" smtClean="0">
                <a:ea typeface="ＭＳ Ｐゴシック" pitchFamily="-65" charset="-128"/>
              </a:rPr>
              <a:t>A window into semantics</a:t>
            </a:r>
          </a:p>
          <a:p>
            <a:pPr lvl="2">
              <a:lnSpc>
                <a:spcPct val="11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1600" dirty="0" smtClean="0">
                <a:ea typeface="ＭＳ Ｐゴシック" pitchFamily="-65" charset="-128"/>
              </a:rPr>
              <a:t>3D scenes provide an intuitive representation of meaning by making explicit the contextual elements implicit in our mental models. </a:t>
            </a:r>
            <a:endParaRPr lang="en-GB" sz="1600" dirty="0" smtClean="0">
              <a:ea typeface="ＭＳ Ｐゴシック" pitchFamily="-65" charset="-128"/>
            </a:endParaRPr>
          </a:p>
        </p:txBody>
      </p:sp>
      <p:pic>
        <p:nvPicPr>
          <p:cNvPr id="25604" name="Picture 3"/>
          <p:cNvPicPr>
            <a:picLocks noChangeAspect="1" noChangeArrowheads="1"/>
          </p:cNvPicPr>
          <p:nvPr/>
        </p:nvPicPr>
        <p:blipFill>
          <a:blip r:embed="rId3"/>
          <a:srcRect/>
          <a:stretch>
            <a:fillRect/>
          </a:stretch>
        </p:blipFill>
        <p:spPr bwMode="auto">
          <a:xfrm>
            <a:off x="7278688" y="436563"/>
            <a:ext cx="950912" cy="773112"/>
          </a:xfrm>
          <a:prstGeom prst="rect">
            <a:avLst/>
          </a:prstGeom>
          <a:noFill/>
          <a:ln w="9525">
            <a:noFill/>
            <a:miter lim="800000"/>
            <a:headEnd/>
            <a:tailEnd/>
          </a:ln>
        </p:spPr>
      </p:pic>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7</a:t>
            </a:fld>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err="1" smtClean="0">
                <a:solidFill>
                  <a:srgbClr val="000000"/>
                </a:solidFill>
              </a:rPr>
              <a:t>FrameNet</a:t>
            </a:r>
            <a:r>
              <a:rPr lang="en-US" dirty="0" smtClean="0">
                <a:solidFill>
                  <a:srgbClr val="000000"/>
                </a:solidFill>
              </a:rPr>
              <a:t> – Digital lexical resource </a:t>
            </a:r>
            <a:br>
              <a:rPr lang="en-US" dirty="0" smtClean="0">
                <a:solidFill>
                  <a:srgbClr val="000000"/>
                </a:solidFill>
              </a:rPr>
            </a:br>
            <a:r>
              <a:rPr lang="en-GB" sz="2800" dirty="0" smtClean="0">
                <a:solidFill>
                  <a:srgbClr val="000000"/>
                </a:solidFill>
              </a:rPr>
              <a:t>http://</a:t>
            </a:r>
            <a:r>
              <a:rPr lang="en-GB" sz="2800" dirty="0" err="1" smtClean="0">
                <a:solidFill>
                  <a:srgbClr val="000000"/>
                </a:solidFill>
              </a:rPr>
              <a:t>framenet.icsi.berkeley.edu</a:t>
            </a:r>
            <a:r>
              <a:rPr lang="en-GB" sz="2800" dirty="0" smtClean="0">
                <a:solidFill>
                  <a:srgbClr val="000000"/>
                </a:solidFill>
              </a:rPr>
              <a:t>/</a:t>
            </a:r>
            <a:endParaRPr lang="en-US" dirty="0">
              <a:solidFill>
                <a:srgbClr val="000000"/>
              </a:solidFill>
            </a:endParaRPr>
          </a:p>
        </p:txBody>
      </p:sp>
      <p:sp>
        <p:nvSpPr>
          <p:cNvPr id="4" name="Slide Number Placeholder 3"/>
          <p:cNvSpPr>
            <a:spLocks noGrp="1"/>
          </p:cNvSpPr>
          <p:nvPr>
            <p:ph type="sldNum" sz="quarter" idx="12"/>
          </p:nvPr>
        </p:nvSpPr>
        <p:spPr/>
        <p:txBody>
          <a:bodyPr>
            <a:normAutofit/>
          </a:bodyPr>
          <a:lstStyle/>
          <a:p>
            <a:pPr>
              <a:defRPr/>
            </a:pPr>
            <a:fld id="{6AFF6C3E-2EE5-4F07-9427-BFBB1FD76081}" type="slidenum">
              <a:rPr lang="en-US"/>
              <a:pPr>
                <a:defRPr/>
              </a:pPr>
              <a:t>70</a:t>
            </a:fld>
            <a:endParaRPr lang="en-US"/>
          </a:p>
        </p:txBody>
      </p:sp>
      <p:sp>
        <p:nvSpPr>
          <p:cNvPr id="3" name="Content Placeholder 2"/>
          <p:cNvSpPr>
            <a:spLocks noGrp="1"/>
          </p:cNvSpPr>
          <p:nvPr>
            <p:ph sz="quarter" idx="1"/>
          </p:nvPr>
        </p:nvSpPr>
        <p:spPr/>
        <p:txBody>
          <a:bodyPr>
            <a:normAutofit lnSpcReduction="10000"/>
          </a:bodyPr>
          <a:lstStyle/>
          <a:p>
            <a:pPr>
              <a:lnSpc>
                <a:spcPct val="90000"/>
              </a:lnSpc>
            </a:pPr>
            <a:r>
              <a:rPr lang="en-US" sz="2400" dirty="0" smtClean="0">
                <a:solidFill>
                  <a:srgbClr val="FF3300"/>
                </a:solidFill>
              </a:rPr>
              <a:t>Frame</a:t>
            </a:r>
            <a:r>
              <a:rPr lang="en-US" sz="2400" dirty="0" smtClean="0"/>
              <a:t> </a:t>
            </a:r>
          </a:p>
          <a:p>
            <a:pPr lvl="1">
              <a:lnSpc>
                <a:spcPct val="90000"/>
              </a:lnSpc>
            </a:pPr>
            <a:r>
              <a:rPr lang="en-US" sz="2200" dirty="0" smtClean="0"/>
              <a:t>is a structured schematic representation of a situation, object, or event that provides the background and motivation for the existence and everyday use of words in a language. i.e. grouping of words with common semantics.</a:t>
            </a:r>
          </a:p>
          <a:p>
            <a:pPr lvl="1">
              <a:lnSpc>
                <a:spcPct val="90000"/>
              </a:lnSpc>
            </a:pPr>
            <a:r>
              <a:rPr lang="en-US" sz="2200" dirty="0" smtClean="0"/>
              <a:t>947 hierarchically defined frames with associated </a:t>
            </a:r>
            <a:r>
              <a:rPr lang="en-US" sz="2200" dirty="0" smtClean="0">
                <a:solidFill>
                  <a:srgbClr val="FF3300"/>
                </a:solidFill>
              </a:rPr>
              <a:t>lexical units (</a:t>
            </a:r>
            <a:r>
              <a:rPr lang="en-US" sz="2200" dirty="0" err="1" smtClean="0">
                <a:solidFill>
                  <a:srgbClr val="FF3300"/>
                </a:solidFill>
              </a:rPr>
              <a:t>LUs</a:t>
            </a:r>
            <a:r>
              <a:rPr lang="en-US" sz="2200" dirty="0" smtClean="0">
                <a:solidFill>
                  <a:srgbClr val="FF3300"/>
                </a:solidFill>
              </a:rPr>
              <a:t>)</a:t>
            </a:r>
          </a:p>
          <a:p>
            <a:pPr lvl="1">
              <a:lnSpc>
                <a:spcPct val="90000"/>
              </a:lnSpc>
            </a:pPr>
            <a:r>
              <a:rPr lang="en-US" sz="2200" dirty="0" smtClean="0"/>
              <a:t>10,000 </a:t>
            </a:r>
            <a:r>
              <a:rPr lang="en-US" sz="2200" dirty="0" err="1" smtClean="0"/>
              <a:t>LUs</a:t>
            </a:r>
            <a:r>
              <a:rPr lang="en-US" sz="2200" dirty="0" smtClean="0"/>
              <a:t> (Verbs, nouns, adjectives)</a:t>
            </a:r>
          </a:p>
          <a:p>
            <a:pPr>
              <a:lnSpc>
                <a:spcPct val="90000"/>
              </a:lnSpc>
            </a:pPr>
            <a:r>
              <a:rPr lang="en-US" sz="2400" dirty="0" smtClean="0">
                <a:solidFill>
                  <a:srgbClr val="FF3300"/>
                </a:solidFill>
              </a:rPr>
              <a:t>Frame Elements</a:t>
            </a:r>
            <a:r>
              <a:rPr lang="en-US" sz="2400" dirty="0" smtClean="0"/>
              <a:t> (</a:t>
            </a:r>
            <a:r>
              <a:rPr lang="en-US" sz="2400" dirty="0" err="1" smtClean="0"/>
              <a:t>FEs</a:t>
            </a:r>
            <a:r>
              <a:rPr lang="en-US" sz="2400" dirty="0" smtClean="0"/>
              <a:t>): frame-based roles </a:t>
            </a:r>
          </a:p>
          <a:p>
            <a:pPr lvl="1">
              <a:lnSpc>
                <a:spcPct val="90000"/>
              </a:lnSpc>
            </a:pPr>
            <a:r>
              <a:rPr lang="en-US" sz="2200" dirty="0" smtClean="0"/>
              <a:t>E.g. COMMERCE_SELL</a:t>
            </a:r>
          </a:p>
          <a:p>
            <a:pPr lvl="2">
              <a:lnSpc>
                <a:spcPct val="90000"/>
              </a:lnSpc>
            </a:pPr>
            <a:r>
              <a:rPr lang="en-US" sz="1800" dirty="0" smtClean="0">
                <a:solidFill>
                  <a:srgbClr val="FF3300"/>
                </a:solidFill>
              </a:rPr>
              <a:t>Core </a:t>
            </a:r>
            <a:r>
              <a:rPr lang="en-US" sz="1800" dirty="0" err="1" smtClean="0">
                <a:solidFill>
                  <a:srgbClr val="FF3300"/>
                </a:solidFill>
              </a:rPr>
              <a:t>FEs</a:t>
            </a:r>
            <a:r>
              <a:rPr lang="en-US" sz="1800" dirty="0" smtClean="0"/>
              <a:t> (BUYER, GOODS, SELLER) </a:t>
            </a:r>
          </a:p>
          <a:p>
            <a:pPr lvl="2">
              <a:lnSpc>
                <a:spcPct val="90000"/>
              </a:lnSpc>
            </a:pPr>
            <a:r>
              <a:rPr lang="en-US" sz="1800" dirty="0" smtClean="0">
                <a:solidFill>
                  <a:srgbClr val="FF3300"/>
                </a:solidFill>
              </a:rPr>
              <a:t>Peripheral </a:t>
            </a:r>
            <a:r>
              <a:rPr lang="en-US" sz="1800" dirty="0" err="1" smtClean="0">
                <a:solidFill>
                  <a:srgbClr val="FF3300"/>
                </a:solidFill>
              </a:rPr>
              <a:t>FEs</a:t>
            </a:r>
            <a:r>
              <a:rPr lang="en-US" sz="1800" dirty="0" smtClean="0"/>
              <a:t> (TIME, LOCATION, MANNER, …)</a:t>
            </a:r>
          </a:p>
          <a:p>
            <a:pPr>
              <a:lnSpc>
                <a:spcPct val="90000"/>
              </a:lnSpc>
            </a:pPr>
            <a:r>
              <a:rPr lang="en-US" dirty="0" smtClean="0">
                <a:solidFill>
                  <a:srgbClr val="FF3300"/>
                </a:solidFill>
              </a:rPr>
              <a:t>Annotated sentences</a:t>
            </a:r>
            <a:r>
              <a:rPr lang="en-US" dirty="0" smtClean="0"/>
              <a:t> for each LU and corresponding </a:t>
            </a:r>
            <a:r>
              <a:rPr lang="en-US" dirty="0" smtClean="0">
                <a:solidFill>
                  <a:srgbClr val="FF3300"/>
                </a:solidFill>
              </a:rPr>
              <a:t>valence patterns</a:t>
            </a:r>
          </a:p>
          <a:p>
            <a:pPr>
              <a:lnSpc>
                <a:spcPct val="90000"/>
              </a:lnSpc>
            </a:pPr>
            <a:r>
              <a:rPr lang="en-US" sz="2400" dirty="0" smtClean="0">
                <a:solidFill>
                  <a:srgbClr val="FF3300"/>
                </a:solidFill>
              </a:rPr>
              <a:t>Relations</a:t>
            </a:r>
            <a:r>
              <a:rPr lang="en-US" sz="2400" dirty="0" smtClean="0"/>
              <a:t> between frames (perspective-on, </a:t>
            </a:r>
            <a:r>
              <a:rPr lang="en-US" sz="2400" dirty="0" err="1" smtClean="0"/>
              <a:t>subframe</a:t>
            </a:r>
            <a:r>
              <a:rPr lang="en-US" sz="2400" dirty="0" smtClean="0"/>
              <a:t>, using, …)</a:t>
            </a:r>
          </a:p>
          <a:p>
            <a:pPr>
              <a:lnSpc>
                <a:spcPct val="90000"/>
              </a:lnSpc>
            </a:pPr>
            <a:endParaRPr lang="en-US" sz="24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solidFill>
                  <a:srgbClr val="000000"/>
                </a:solidFill>
              </a:rPr>
              <a:t>Lexical Units in REVENGE Frame</a:t>
            </a:r>
          </a:p>
        </p:txBody>
      </p:sp>
      <p:sp>
        <p:nvSpPr>
          <p:cNvPr id="5" name="Slide Number Placeholder 4"/>
          <p:cNvSpPr>
            <a:spLocks noGrp="1"/>
          </p:cNvSpPr>
          <p:nvPr>
            <p:ph type="sldNum" sz="quarter" idx="12"/>
          </p:nvPr>
        </p:nvSpPr>
        <p:spPr/>
        <p:txBody>
          <a:bodyPr>
            <a:normAutofit/>
          </a:bodyPr>
          <a:lstStyle/>
          <a:p>
            <a:pPr>
              <a:defRPr/>
            </a:pPr>
            <a:fld id="{6C677E59-4651-499D-9D9C-3E3F18C12EAA}" type="slidenum">
              <a:rPr lang="en-US"/>
              <a:pPr>
                <a:defRPr/>
              </a:pPr>
              <a:t>71</a:t>
            </a:fld>
            <a:endParaRPr lang="en-US"/>
          </a:p>
        </p:txBody>
      </p:sp>
      <p:graphicFrame>
        <p:nvGraphicFramePr>
          <p:cNvPr id="8" name="Table 7"/>
          <p:cNvGraphicFramePr>
            <a:graphicFrameLocks noGrp="1"/>
          </p:cNvGraphicFramePr>
          <p:nvPr/>
        </p:nvGraphicFramePr>
        <p:xfrm>
          <a:off x="2362200" y="1447800"/>
          <a:ext cx="4038600" cy="4632960"/>
        </p:xfrm>
        <a:graphic>
          <a:graphicData uri="http://schemas.openxmlformats.org/drawingml/2006/table">
            <a:tbl>
              <a:tblPr firstRow="1" bandRow="1">
                <a:tableStyleId>{5C22544A-7EE6-4342-B048-85BDC9FD1C3A}</a:tableStyleId>
              </a:tblPr>
              <a:tblGrid>
                <a:gridCol w="1967523"/>
                <a:gridCol w="2071077"/>
              </a:tblGrid>
              <a:tr h="232833">
                <a:tc>
                  <a:txBody>
                    <a:bodyPr/>
                    <a:lstStyle/>
                    <a:p>
                      <a:r>
                        <a:rPr lang="en-US" sz="1600" dirty="0" smtClean="0"/>
                        <a:t>Lexical</a:t>
                      </a:r>
                      <a:r>
                        <a:rPr lang="en-US" sz="1600" baseline="0" dirty="0" smtClean="0"/>
                        <a:t> Unit</a:t>
                      </a:r>
                      <a:endParaRPr lang="en-US" sz="1600" dirty="0" smtClean="0"/>
                    </a:p>
                  </a:txBody>
                  <a:tcPr marT="0" marB="0"/>
                </a:tc>
                <a:tc>
                  <a:txBody>
                    <a:bodyPr/>
                    <a:lstStyle/>
                    <a:p>
                      <a:r>
                        <a:rPr lang="en-US" sz="1600" dirty="0" smtClean="0"/>
                        <a:t>Annotated sentences</a:t>
                      </a:r>
                      <a:endParaRPr lang="en-US" sz="1600" dirty="0"/>
                    </a:p>
                  </a:txBody>
                  <a:tcPr marT="0" marB="0"/>
                </a:tc>
              </a:tr>
              <a:tr h="232833">
                <a:tc>
                  <a:txBody>
                    <a:bodyPr/>
                    <a:lstStyle/>
                    <a:p>
                      <a:r>
                        <a:rPr lang="en-US" sz="1600" dirty="0" err="1" smtClean="0"/>
                        <a:t>avenge.v</a:t>
                      </a:r>
                      <a:r>
                        <a:rPr lang="en-US" sz="1600" dirty="0" smtClean="0"/>
                        <a:t> </a:t>
                      </a:r>
                    </a:p>
                  </a:txBody>
                  <a:tcPr marT="0" marB="0"/>
                </a:tc>
                <a:tc>
                  <a:txBody>
                    <a:bodyPr/>
                    <a:lstStyle/>
                    <a:p>
                      <a:r>
                        <a:rPr lang="en-US" sz="1600" dirty="0" smtClean="0"/>
                        <a:t>32</a:t>
                      </a:r>
                      <a:endParaRPr lang="en-US" sz="1600" dirty="0"/>
                    </a:p>
                  </a:txBody>
                  <a:tcPr marT="0" marB="0"/>
                </a:tc>
              </a:tr>
              <a:tr h="232833">
                <a:tc>
                  <a:txBody>
                    <a:bodyPr/>
                    <a:lstStyle/>
                    <a:p>
                      <a:r>
                        <a:rPr lang="en-US" sz="1600" dirty="0" err="1" smtClean="0"/>
                        <a:t>avenger.n</a:t>
                      </a:r>
                      <a:endParaRPr lang="en-US" sz="1600" dirty="0"/>
                    </a:p>
                  </a:txBody>
                  <a:tcPr marT="0" marB="0"/>
                </a:tc>
                <a:tc>
                  <a:txBody>
                    <a:bodyPr/>
                    <a:lstStyle/>
                    <a:p>
                      <a:r>
                        <a:rPr lang="en-US" sz="1600" dirty="0" smtClean="0"/>
                        <a:t>4</a:t>
                      </a:r>
                      <a:endParaRPr lang="en-US" sz="1600" dirty="0"/>
                    </a:p>
                  </a:txBody>
                  <a:tcPr marT="0" marB="0"/>
                </a:tc>
              </a:tr>
              <a:tr h="232833">
                <a:tc>
                  <a:txBody>
                    <a:bodyPr/>
                    <a:lstStyle/>
                    <a:p>
                      <a:r>
                        <a:rPr lang="en-US" sz="1600" dirty="0" err="1" smtClean="0"/>
                        <a:t>vengeance.a</a:t>
                      </a:r>
                      <a:endParaRPr lang="en-US" sz="1600" dirty="0"/>
                    </a:p>
                  </a:txBody>
                  <a:tcPr marT="0" marB="0"/>
                </a:tc>
                <a:tc>
                  <a:txBody>
                    <a:bodyPr/>
                    <a:lstStyle/>
                    <a:p>
                      <a:r>
                        <a:rPr lang="en-US" sz="1600" dirty="0" smtClean="0"/>
                        <a:t>28</a:t>
                      </a:r>
                      <a:endParaRPr lang="en-US" sz="1600" dirty="0"/>
                    </a:p>
                  </a:txBody>
                  <a:tcPr marT="0" marB="0"/>
                </a:tc>
              </a:tr>
              <a:tr h="232833">
                <a:tc>
                  <a:txBody>
                    <a:bodyPr/>
                    <a:lstStyle/>
                    <a:p>
                      <a:r>
                        <a:rPr lang="en-US" sz="1600" dirty="0" err="1" smtClean="0"/>
                        <a:t>retaliate.v</a:t>
                      </a:r>
                      <a:r>
                        <a:rPr lang="en-US" sz="1600" dirty="0" smtClean="0"/>
                        <a:t> </a:t>
                      </a:r>
                    </a:p>
                  </a:txBody>
                  <a:tcPr marT="0" marB="0"/>
                </a:tc>
                <a:tc>
                  <a:txBody>
                    <a:bodyPr/>
                    <a:lstStyle/>
                    <a:p>
                      <a:r>
                        <a:rPr lang="en-US" sz="1600" dirty="0" smtClean="0"/>
                        <a:t>31</a:t>
                      </a:r>
                      <a:endParaRPr lang="en-US" sz="1600" dirty="0"/>
                    </a:p>
                  </a:txBody>
                  <a:tcPr marT="0" marB="0"/>
                </a:tc>
              </a:tr>
              <a:tr h="232833">
                <a:tc>
                  <a:txBody>
                    <a:bodyPr/>
                    <a:lstStyle/>
                    <a:p>
                      <a:r>
                        <a:rPr lang="en-US" sz="1600" dirty="0" err="1" smtClean="0"/>
                        <a:t>revenge.v</a:t>
                      </a:r>
                      <a:r>
                        <a:rPr lang="en-US" sz="1600" dirty="0" smtClean="0"/>
                        <a:t> </a:t>
                      </a:r>
                    </a:p>
                  </a:txBody>
                  <a:tcPr marT="0" marB="0"/>
                </a:tc>
                <a:tc>
                  <a:txBody>
                    <a:bodyPr/>
                    <a:lstStyle/>
                    <a:p>
                      <a:r>
                        <a:rPr lang="en-US" sz="1600" dirty="0" smtClean="0"/>
                        <a:t>8</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revenge.n</a:t>
                      </a:r>
                      <a:r>
                        <a:rPr lang="en-US" sz="1600" dirty="0" smtClean="0"/>
                        <a:t> </a:t>
                      </a:r>
                    </a:p>
                  </a:txBody>
                  <a:tcPr marT="0" marB="0"/>
                </a:tc>
                <a:tc>
                  <a:txBody>
                    <a:bodyPr/>
                    <a:lstStyle/>
                    <a:p>
                      <a:r>
                        <a:rPr lang="en-US" sz="1600" dirty="0" smtClean="0"/>
                        <a:t>30</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vengeful.a</a:t>
                      </a:r>
                      <a:r>
                        <a:rPr lang="en-US" sz="1600" dirty="0" smtClean="0"/>
                        <a:t> </a:t>
                      </a:r>
                    </a:p>
                  </a:txBody>
                  <a:tcPr marT="0" marB="0"/>
                </a:tc>
                <a:tc>
                  <a:txBody>
                    <a:bodyPr/>
                    <a:lstStyle/>
                    <a:p>
                      <a:r>
                        <a:rPr lang="en-US" sz="1600" dirty="0" smtClean="0"/>
                        <a:t>9</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vindictive.a</a:t>
                      </a:r>
                      <a:r>
                        <a:rPr lang="en-US" sz="1600" dirty="0" smtClean="0"/>
                        <a:t> </a:t>
                      </a:r>
                    </a:p>
                  </a:txBody>
                  <a:tcPr marT="0" marB="0"/>
                </a:tc>
                <a:tc>
                  <a:txBody>
                    <a:bodyPr/>
                    <a:lstStyle/>
                    <a:p>
                      <a:r>
                        <a:rPr lang="en-US" sz="1600" dirty="0" smtClean="0"/>
                        <a:t>0</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retribution.n</a:t>
                      </a:r>
                      <a:r>
                        <a:rPr lang="en-US" sz="1600" dirty="0" smtClean="0"/>
                        <a:t> </a:t>
                      </a:r>
                    </a:p>
                  </a:txBody>
                  <a:tcPr marT="0" marB="0"/>
                </a:tc>
                <a:tc>
                  <a:txBody>
                    <a:bodyPr/>
                    <a:lstStyle/>
                    <a:p>
                      <a:r>
                        <a:rPr lang="en-US" sz="1600" dirty="0" smtClean="0"/>
                        <a:t>15</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retaliation.n</a:t>
                      </a:r>
                      <a:r>
                        <a:rPr lang="en-US" sz="1600" dirty="0" smtClean="0"/>
                        <a:t> </a:t>
                      </a:r>
                    </a:p>
                  </a:txBody>
                  <a:tcPr marT="0" marB="0"/>
                </a:tc>
                <a:tc>
                  <a:txBody>
                    <a:bodyPr/>
                    <a:lstStyle/>
                    <a:p>
                      <a:r>
                        <a:rPr lang="en-US" sz="1600" dirty="0" smtClean="0"/>
                        <a:t>29</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revenger.n</a:t>
                      </a:r>
                      <a:r>
                        <a:rPr lang="en-US" sz="1600" dirty="0" smtClean="0"/>
                        <a:t> </a:t>
                      </a:r>
                    </a:p>
                  </a:txBody>
                  <a:tcPr marT="0" marB="0"/>
                </a:tc>
                <a:tc>
                  <a:txBody>
                    <a:bodyPr/>
                    <a:lstStyle/>
                    <a:p>
                      <a:r>
                        <a:rPr lang="en-US" sz="1600" dirty="0" smtClean="0"/>
                        <a:t>0</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revengeful.a</a:t>
                      </a:r>
                      <a:r>
                        <a:rPr lang="en-US" sz="1600" dirty="0" smtClean="0"/>
                        <a:t> </a:t>
                      </a:r>
                    </a:p>
                  </a:txBody>
                  <a:tcPr marT="0" marB="0"/>
                </a:tc>
                <a:tc>
                  <a:txBody>
                    <a:bodyPr/>
                    <a:lstStyle/>
                    <a:p>
                      <a:r>
                        <a:rPr lang="en-US" sz="1600" dirty="0" smtClean="0"/>
                        <a:t>3</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retributive.a</a:t>
                      </a:r>
                      <a:r>
                        <a:rPr lang="en-US" sz="1600" dirty="0" smtClean="0"/>
                        <a:t> </a:t>
                      </a:r>
                    </a:p>
                  </a:txBody>
                  <a:tcPr marT="0" marB="0"/>
                </a:tc>
                <a:tc>
                  <a:txBody>
                    <a:bodyPr/>
                    <a:lstStyle/>
                    <a:p>
                      <a:r>
                        <a:rPr lang="en-US" sz="1600" dirty="0" smtClean="0"/>
                        <a:t>0</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get_even.v</a:t>
                      </a:r>
                      <a:r>
                        <a:rPr lang="en-US" sz="1600" dirty="0" smtClean="0"/>
                        <a:t> </a:t>
                      </a:r>
                    </a:p>
                  </a:txBody>
                  <a:tcPr marT="0" marB="0"/>
                </a:tc>
                <a:tc>
                  <a:txBody>
                    <a:bodyPr/>
                    <a:lstStyle/>
                    <a:p>
                      <a:r>
                        <a:rPr lang="en-US" sz="1600" dirty="0" smtClean="0"/>
                        <a:t>10</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retributory.a</a:t>
                      </a:r>
                      <a:r>
                        <a:rPr lang="en-US" sz="1600" dirty="0" smtClean="0"/>
                        <a:t> </a:t>
                      </a:r>
                    </a:p>
                  </a:txBody>
                  <a:tcPr marT="0" marB="0"/>
                </a:tc>
                <a:tc>
                  <a:txBody>
                    <a:bodyPr/>
                    <a:lstStyle/>
                    <a:p>
                      <a:r>
                        <a:rPr lang="en-US" sz="1600" dirty="0" smtClean="0"/>
                        <a:t>0</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get_back.v</a:t>
                      </a:r>
                      <a:r>
                        <a:rPr lang="en-US" sz="1600" dirty="0" smtClean="0"/>
                        <a:t> </a:t>
                      </a:r>
                    </a:p>
                  </a:txBody>
                  <a:tcPr marT="0" marB="0"/>
                </a:tc>
                <a:tc>
                  <a:txBody>
                    <a:bodyPr/>
                    <a:lstStyle/>
                    <a:p>
                      <a:r>
                        <a:rPr lang="en-US" sz="1600" dirty="0" smtClean="0"/>
                        <a:t>6</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payback.n</a:t>
                      </a:r>
                      <a:r>
                        <a:rPr lang="en-US" sz="1600" dirty="0" smtClean="0"/>
                        <a:t> </a:t>
                      </a:r>
                    </a:p>
                  </a:txBody>
                  <a:tcPr marT="0" marB="0"/>
                </a:tc>
                <a:tc>
                  <a:txBody>
                    <a:bodyPr/>
                    <a:lstStyle/>
                    <a:p>
                      <a:r>
                        <a:rPr lang="en-US" sz="1600" dirty="0" smtClean="0"/>
                        <a:t>0</a:t>
                      </a:r>
                      <a:endParaRPr lang="en-US" sz="1600" dirty="0"/>
                    </a:p>
                  </a:txBody>
                  <a:tcPr marT="0" marB="0"/>
                </a:tc>
              </a:tr>
              <a:tr h="2328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sanction.n</a:t>
                      </a:r>
                      <a:endParaRPr lang="en-US" sz="1600" dirty="0" smtClean="0"/>
                    </a:p>
                  </a:txBody>
                  <a:tcPr marT="0" marB="0"/>
                </a:tc>
                <a:tc>
                  <a:txBody>
                    <a:bodyPr/>
                    <a:lstStyle/>
                    <a:p>
                      <a:r>
                        <a:rPr lang="en-US" sz="1600" dirty="0" smtClean="0"/>
                        <a:t>0</a:t>
                      </a:r>
                      <a:endParaRPr lang="en-US" sz="1600" dirty="0"/>
                    </a:p>
                  </a:txBody>
                  <a:tcPr marT="0" marB="0"/>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000000"/>
                </a:solidFill>
              </a:rPr>
              <a:t>Frame Elements for REVENGE Frame</a:t>
            </a:r>
            <a:endParaRPr lang="en-US" dirty="0">
              <a:solidFill>
                <a:srgbClr val="000000"/>
              </a:solidFill>
            </a:endParaRPr>
          </a:p>
        </p:txBody>
      </p:sp>
      <p:sp>
        <p:nvSpPr>
          <p:cNvPr id="6" name="Slide Number Placeholder 5"/>
          <p:cNvSpPr>
            <a:spLocks noGrp="1"/>
          </p:cNvSpPr>
          <p:nvPr>
            <p:ph type="sldNum" sz="quarter" idx="12"/>
          </p:nvPr>
        </p:nvSpPr>
        <p:spPr/>
        <p:txBody>
          <a:bodyPr>
            <a:normAutofit/>
          </a:bodyPr>
          <a:lstStyle/>
          <a:p>
            <a:pPr>
              <a:defRPr/>
            </a:pPr>
            <a:fld id="{1F0778EA-A6C6-4DB0-91A5-52416A7E99F0}" type="slidenum">
              <a:rPr lang="en-US"/>
              <a:pPr>
                <a:defRPr/>
              </a:pPr>
              <a:t>72</a:t>
            </a:fld>
            <a:endParaRPr lang="en-US"/>
          </a:p>
        </p:txBody>
      </p:sp>
      <p:graphicFrame>
        <p:nvGraphicFramePr>
          <p:cNvPr id="4" name="Content Placeholder 3"/>
          <p:cNvGraphicFramePr>
            <a:graphicFrameLocks/>
          </p:cNvGraphicFramePr>
          <p:nvPr/>
        </p:nvGraphicFramePr>
        <p:xfrm>
          <a:off x="603250" y="1524001"/>
          <a:ext cx="4425950" cy="5120640"/>
        </p:xfrm>
        <a:graphic>
          <a:graphicData uri="http://schemas.openxmlformats.org/drawingml/2006/table">
            <a:tbl>
              <a:tblPr/>
              <a:tblGrid>
                <a:gridCol w="2212975"/>
                <a:gridCol w="2212975"/>
              </a:tblGrid>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rebuchet MS" charset="0"/>
                          <a:ea typeface="DejaVu LGC Sans" charset="0"/>
                          <a:cs typeface="DejaVu LGC Sans" charset="0"/>
                        </a:rPr>
                        <a:t>Frame Element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rebuchet MS" charset="0"/>
                          <a:ea typeface="DejaVu LGC Sans" charset="0"/>
                          <a:cs typeface="DejaVu LGC Sans" charset="0"/>
                        </a:rPr>
                        <a:t>Core 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Avenger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Degree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Peripheral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Depictive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rebuchet MS" charset="0"/>
                          <a:ea typeface="DejaVu LGC Sans" charset="0"/>
                          <a:cs typeface="DejaVu LGC Sans" charset="0"/>
                        </a:rPr>
                        <a:t>Extra_thematic</a:t>
                      </a:r>
                      <a:endPar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Offender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Instrument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Peripheral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Manner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Peripheral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Punishment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Place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Purpose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charset="0"/>
                          <a:ea typeface="DejaVu LGC Sans" charset="0"/>
                          <a:cs typeface="DejaVu LGC Sans" charset="0"/>
                        </a:rPr>
                        <a:t>Peripheral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Injury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charset="0"/>
                          <a:ea typeface="DejaVu LGC Sans" charset="0"/>
                          <a:cs typeface="DejaVu LGC Sans" charset="0"/>
                        </a:rPr>
                        <a:t>Result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Trebuchet MS" charset="0"/>
                          <a:ea typeface="DejaVu LGC Sans" charset="0"/>
                          <a:cs typeface="DejaVu LGC Sans" charset="0"/>
                        </a:rPr>
                        <a:t>Extra_thematic</a:t>
                      </a:r>
                      <a:endParaRPr kumimoji="0" lang="en-US" sz="1800" b="0" i="0" u="none" strike="noStrike" cap="none" normalizeH="0" baseline="0" dirty="0" smtClean="0">
                        <a:ln>
                          <a:noFill/>
                        </a:ln>
                        <a:solidFill>
                          <a:srgbClr val="000000"/>
                        </a:solidFill>
                        <a:effectLst/>
                        <a:latin typeface="Trebuchet MS" charset="0"/>
                        <a:ea typeface="DejaVu LGC Sans" charset="0"/>
                        <a:cs typeface="DejaVu LGC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charset="0"/>
                          <a:ea typeface="DejaVu LGC Sans" charset="0"/>
                          <a:cs typeface="DejaVu LGC Sans" charset="0"/>
                        </a:rPr>
                        <a:t>Time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charset="0"/>
                          <a:ea typeface="DejaVu LGC Sans" charset="0"/>
                          <a:cs typeface="DejaVu LGC Sans" charset="0"/>
                        </a:rPr>
                        <a:t>Peripheral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872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FF0000"/>
                          </a:solidFill>
                          <a:effectLst/>
                          <a:latin typeface="Trebuchet MS" charset="0"/>
                          <a:ea typeface="DejaVu LGC Sans" charset="0"/>
                          <a:cs typeface="DejaVu LGC Sans" charset="0"/>
                        </a:rPr>
                        <a:t>Injured_party</a:t>
                      </a:r>
                      <a:endPar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rebuchet MS" charset="0"/>
                          <a:ea typeface="DejaVu LGC Sans" charset="0"/>
                          <a:cs typeface="DejaVu LGC Sans" charset="0"/>
                        </a:rPr>
                        <a:t>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5" name="TextBox 4"/>
          <p:cNvSpPr txBox="1"/>
          <p:nvPr/>
        </p:nvSpPr>
        <p:spPr>
          <a:xfrm>
            <a:off x="5257800" y="1560017"/>
            <a:ext cx="3435539" cy="3323987"/>
          </a:xfrm>
          <a:prstGeom prst="rect">
            <a:avLst/>
          </a:prstGeom>
          <a:noFill/>
        </p:spPr>
        <p:txBody>
          <a:bodyPr wrap="square" rtlCol="0">
            <a:spAutoFit/>
          </a:bodyPr>
          <a:lstStyle/>
          <a:p>
            <a:r>
              <a:rPr lang="en-US" sz="1400" dirty="0" smtClean="0"/>
              <a:t>This frame concerns the infliction of punishment in return for a wrong suffered. An </a:t>
            </a:r>
            <a:r>
              <a:rPr lang="en-US" sz="1400" dirty="0" smtClean="0">
                <a:solidFill>
                  <a:srgbClr val="FF3300"/>
                </a:solidFill>
              </a:rPr>
              <a:t>AVENGER </a:t>
            </a:r>
            <a:r>
              <a:rPr lang="en-US" sz="1400" dirty="0" smtClean="0"/>
              <a:t>performs a </a:t>
            </a:r>
            <a:r>
              <a:rPr lang="en-US" sz="1400" dirty="0" smtClean="0">
                <a:solidFill>
                  <a:srgbClr val="FF3300"/>
                </a:solidFill>
              </a:rPr>
              <a:t>PUNISHMENT </a:t>
            </a:r>
            <a:r>
              <a:rPr lang="en-US" sz="1400" dirty="0" smtClean="0"/>
              <a:t>on a </a:t>
            </a:r>
            <a:r>
              <a:rPr lang="en-US" sz="1400" dirty="0" smtClean="0">
                <a:solidFill>
                  <a:srgbClr val="FF3300"/>
                </a:solidFill>
              </a:rPr>
              <a:t>OFFENDER </a:t>
            </a:r>
            <a:r>
              <a:rPr lang="en-US" sz="1400" dirty="0" smtClean="0"/>
              <a:t>as a consequence of an earlier action by the Offender, the </a:t>
            </a:r>
            <a:r>
              <a:rPr lang="en-US" sz="1400" dirty="0" smtClean="0">
                <a:solidFill>
                  <a:srgbClr val="FF3300"/>
                </a:solidFill>
              </a:rPr>
              <a:t>INJURY</a:t>
            </a:r>
            <a:r>
              <a:rPr lang="en-US" sz="1400" dirty="0" smtClean="0"/>
              <a:t>. The Avenger inflicting the Punishment need not be the same as the </a:t>
            </a:r>
            <a:r>
              <a:rPr lang="en-US" sz="1400" dirty="0" smtClean="0">
                <a:solidFill>
                  <a:srgbClr val="FF3300"/>
                </a:solidFill>
              </a:rPr>
              <a:t>INJURED_PARTY</a:t>
            </a:r>
            <a:r>
              <a:rPr lang="en-US" sz="1400" dirty="0" smtClean="0"/>
              <a:t> who suffered the Injury,  but the Avenger does have to share the judgment that the Offender's action was wrong. The judgment that the Offender had inflicted an Injury  is made without regard to the law.</a:t>
            </a:r>
          </a:p>
          <a:p>
            <a:endParaRPr lang="en-US" sz="14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GB" dirty="0" smtClean="0">
                <a:solidFill>
                  <a:srgbClr val="000000"/>
                </a:solidFill>
              </a:rPr>
              <a:t>Annotations for </a:t>
            </a:r>
            <a:r>
              <a:rPr lang="en-GB" i="1" dirty="0" err="1" smtClean="0">
                <a:solidFill>
                  <a:srgbClr val="000000"/>
                </a:solidFill>
              </a:rPr>
              <a:t>avenge.v</a:t>
            </a:r>
            <a:r>
              <a:rPr lang="en-GB" i="1" dirty="0" smtClean="0">
                <a:solidFill>
                  <a:srgbClr val="000000"/>
                </a:solidFill>
              </a:rPr>
              <a:t> </a:t>
            </a:r>
            <a:r>
              <a:rPr lang="en-GB" sz="1778" dirty="0" smtClean="0">
                <a:solidFill>
                  <a:srgbClr val="000000"/>
                </a:solidFill>
              </a:rPr>
              <a:t>(REVENGE frame)</a:t>
            </a:r>
            <a:endParaRPr lang="en-US" sz="1778" dirty="0">
              <a:solidFill>
                <a:srgbClr val="000000"/>
              </a:solidFill>
            </a:endParaRPr>
          </a:p>
        </p:txBody>
      </p:sp>
      <p:sp>
        <p:nvSpPr>
          <p:cNvPr id="5" name="Slide Number Placeholder 4"/>
          <p:cNvSpPr>
            <a:spLocks noGrp="1"/>
          </p:cNvSpPr>
          <p:nvPr>
            <p:ph type="sldNum" sz="quarter" idx="12"/>
          </p:nvPr>
        </p:nvSpPr>
        <p:spPr/>
        <p:txBody>
          <a:bodyPr>
            <a:normAutofit/>
          </a:bodyPr>
          <a:lstStyle/>
          <a:p>
            <a:pPr>
              <a:defRPr/>
            </a:pPr>
            <a:fld id="{815CE541-5A62-4105-92EF-5372D3D1C641}" type="slidenum">
              <a:rPr lang="en-US"/>
              <a:pPr>
                <a:defRPr/>
              </a:pPr>
              <a:t>73</a:t>
            </a:fld>
            <a:endParaRPr lang="en-US"/>
          </a:p>
        </p:txBody>
      </p:sp>
      <p:pic>
        <p:nvPicPr>
          <p:cNvPr id="21507" name="Picture 3" descr="Picture 3.png"/>
          <p:cNvPicPr>
            <a:picLocks noChangeAspect="1"/>
          </p:cNvPicPr>
          <p:nvPr/>
        </p:nvPicPr>
        <p:blipFill>
          <a:blip r:embed="rId3"/>
          <a:srcRect/>
          <a:stretch>
            <a:fillRect/>
          </a:stretch>
        </p:blipFill>
        <p:spPr bwMode="auto">
          <a:xfrm>
            <a:off x="642938" y="1749425"/>
            <a:ext cx="8424862" cy="449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dirty="0" smtClean="0">
                <a:solidFill>
                  <a:srgbClr val="000000"/>
                </a:solidFill>
              </a:rPr>
              <a:t>Valence patterns for </a:t>
            </a:r>
            <a:r>
              <a:rPr lang="en-US" i="1" dirty="0" smtClean="0">
                <a:solidFill>
                  <a:srgbClr val="000000"/>
                </a:solidFill>
              </a:rPr>
              <a:t>give</a:t>
            </a:r>
          </a:p>
        </p:txBody>
      </p:sp>
      <p:sp>
        <p:nvSpPr>
          <p:cNvPr id="5" name="Slide Number Placeholder 4"/>
          <p:cNvSpPr>
            <a:spLocks noGrp="1"/>
          </p:cNvSpPr>
          <p:nvPr>
            <p:ph type="sldNum" sz="quarter" idx="12"/>
          </p:nvPr>
        </p:nvSpPr>
        <p:spPr/>
        <p:txBody>
          <a:bodyPr>
            <a:normAutofit/>
          </a:bodyPr>
          <a:lstStyle/>
          <a:p>
            <a:pPr>
              <a:defRPr/>
            </a:pPr>
            <a:fld id="{60555CA0-9E05-4954-BA23-58FBDFFC6610}" type="slidenum">
              <a:rPr lang="en-US"/>
              <a:pPr>
                <a:defRPr/>
              </a:pPr>
              <a:t>74</a:t>
            </a:fld>
            <a:endParaRPr lang="en-US"/>
          </a:p>
        </p:txBody>
      </p:sp>
      <p:sp>
        <p:nvSpPr>
          <p:cNvPr id="41987" name="Content Placeholder 2"/>
          <p:cNvSpPr>
            <a:spLocks noGrp="1"/>
          </p:cNvSpPr>
          <p:nvPr>
            <p:ph sz="quarter" idx="1"/>
          </p:nvPr>
        </p:nvSpPr>
        <p:spPr/>
        <p:txBody>
          <a:bodyPr/>
          <a:lstStyle/>
          <a:p>
            <a:endParaRPr lang="en-US" smtClean="0"/>
          </a:p>
          <a:p>
            <a:endParaRPr lang="en-US" smtClean="0"/>
          </a:p>
        </p:txBody>
      </p:sp>
      <p:graphicFrame>
        <p:nvGraphicFramePr>
          <p:cNvPr id="7" name="Table 6"/>
          <p:cNvGraphicFramePr>
            <a:graphicFrameLocks noGrp="1"/>
          </p:cNvGraphicFramePr>
          <p:nvPr/>
        </p:nvGraphicFramePr>
        <p:xfrm>
          <a:off x="457200" y="2362200"/>
          <a:ext cx="8229600" cy="32969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Valence pattern</a:t>
                      </a:r>
                      <a:endParaRPr lang="en-US" dirty="0"/>
                    </a:p>
                  </a:txBody>
                  <a:tcPr/>
                </a:tc>
                <a:tc>
                  <a:txBody>
                    <a:bodyPr/>
                    <a:lstStyle/>
                    <a:p>
                      <a:r>
                        <a:rPr lang="en-US" dirty="0" smtClean="0"/>
                        <a:t>Example</a:t>
                      </a:r>
                      <a:r>
                        <a:rPr lang="en-US" baseline="0" dirty="0" smtClean="0"/>
                        <a:t> sentence</a:t>
                      </a:r>
                      <a:endParaRPr lang="en-US" dirty="0"/>
                    </a:p>
                  </a:txBody>
                  <a:tcPr/>
                </a:tc>
              </a:tr>
              <a:tr h="370840">
                <a:tc>
                  <a:txBody>
                    <a:bodyPr/>
                    <a:lstStyle/>
                    <a:p>
                      <a:r>
                        <a:rPr lang="en-US" sz="2400" dirty="0" smtClean="0"/>
                        <a:t>((donor </a:t>
                      </a:r>
                      <a:r>
                        <a:rPr lang="en-US" sz="2400" dirty="0" err="1" smtClean="0"/>
                        <a:t>subj)(recipient</a:t>
                      </a:r>
                      <a:r>
                        <a:rPr lang="en-US" sz="2400" dirty="0" smtClean="0"/>
                        <a:t> </a:t>
                      </a:r>
                      <a:r>
                        <a:rPr lang="en-US" sz="2400" dirty="0" err="1" smtClean="0"/>
                        <a:t>obj)(theme</a:t>
                      </a:r>
                      <a:r>
                        <a:rPr lang="en-US" sz="2400" baseline="0" dirty="0" smtClean="0"/>
                        <a:t> </a:t>
                      </a:r>
                      <a:r>
                        <a:rPr lang="en-US" sz="2400" baseline="0" dirty="0" err="1" smtClean="0"/>
                        <a:t>Dep</a:t>
                      </a:r>
                      <a:r>
                        <a:rPr lang="en-US" sz="2400" baseline="0" dirty="0" smtClean="0"/>
                        <a:t>/NP))</a:t>
                      </a:r>
                      <a:endParaRPr lang="en-US" sz="2400" dirty="0"/>
                    </a:p>
                  </a:txBody>
                  <a:tcPr/>
                </a:tc>
                <a:tc>
                  <a:txBody>
                    <a:bodyPr/>
                    <a:lstStyle/>
                    <a:p>
                      <a:r>
                        <a:rPr lang="en-US" sz="2400" i="1" dirty="0" smtClean="0"/>
                        <a:t>John</a:t>
                      </a:r>
                      <a:r>
                        <a:rPr lang="en-US" sz="2400" i="1" baseline="0" dirty="0" smtClean="0"/>
                        <a:t> gave Mary the book</a:t>
                      </a:r>
                      <a:endParaRPr lang="en-US" sz="2400" i="1" dirty="0"/>
                    </a:p>
                  </a:txBody>
                  <a:tcPr/>
                </a:tc>
              </a:tr>
              <a:tr h="370840">
                <a:tc>
                  <a:txBody>
                    <a:bodyPr/>
                    <a:lstStyle/>
                    <a:p>
                      <a:r>
                        <a:rPr lang="en-US" sz="2400" dirty="0" smtClean="0"/>
                        <a:t>((donor </a:t>
                      </a:r>
                      <a:r>
                        <a:rPr lang="en-US" sz="2400" dirty="0" err="1" smtClean="0"/>
                        <a:t>subj)(theme</a:t>
                      </a:r>
                      <a:r>
                        <a:rPr lang="en-US" sz="2400" baseline="0" dirty="0" smtClean="0"/>
                        <a:t> </a:t>
                      </a:r>
                      <a:r>
                        <a:rPr lang="en-US" sz="2400" baseline="0" dirty="0" err="1" smtClean="0"/>
                        <a:t>obj)(recipient</a:t>
                      </a:r>
                      <a:r>
                        <a:rPr lang="en-US" sz="2400" baseline="0" dirty="0" smtClean="0"/>
                        <a:t> </a:t>
                      </a:r>
                      <a:r>
                        <a:rPr lang="en-US" sz="2400" baseline="0" dirty="0" err="1" smtClean="0"/>
                        <a:t>dep</a:t>
                      </a:r>
                      <a:r>
                        <a:rPr lang="en-US" sz="2400" baseline="0" dirty="0" smtClean="0"/>
                        <a:t>/to))</a:t>
                      </a:r>
                      <a:endParaRPr lang="en-US" sz="2400" dirty="0"/>
                    </a:p>
                  </a:txBody>
                  <a:tcPr/>
                </a:tc>
                <a:tc>
                  <a:txBody>
                    <a:bodyPr/>
                    <a:lstStyle/>
                    <a:p>
                      <a:r>
                        <a:rPr lang="en-US" sz="2400" i="1" dirty="0" smtClean="0"/>
                        <a:t>John gave the book to Mary</a:t>
                      </a:r>
                      <a:endParaRPr lang="en-US" sz="2400" i="1" dirty="0"/>
                    </a:p>
                  </a:txBody>
                  <a:tcPr/>
                </a:tc>
              </a:tr>
              <a:tr h="370840">
                <a:tc>
                  <a:txBody>
                    <a:bodyPr/>
                    <a:lstStyle/>
                    <a:p>
                      <a:r>
                        <a:rPr lang="en-US" sz="2400" dirty="0" smtClean="0"/>
                        <a:t>((donor</a:t>
                      </a:r>
                      <a:r>
                        <a:rPr lang="en-US" sz="2400" baseline="0" dirty="0" smtClean="0"/>
                        <a:t> </a:t>
                      </a:r>
                      <a:r>
                        <a:rPr lang="en-US" sz="2400" baseline="0" dirty="0" err="1" smtClean="0"/>
                        <a:t>subj)(theme</a:t>
                      </a:r>
                      <a:r>
                        <a:rPr lang="en-US" sz="2400" baseline="0" dirty="0" smtClean="0"/>
                        <a:t> </a:t>
                      </a:r>
                      <a:r>
                        <a:rPr lang="en-US" sz="2400" baseline="0" dirty="0" err="1" smtClean="0"/>
                        <a:t>dep/of)(recipient</a:t>
                      </a:r>
                      <a:r>
                        <a:rPr lang="en-US" sz="2400" baseline="0" dirty="0" smtClean="0"/>
                        <a:t> </a:t>
                      </a:r>
                      <a:r>
                        <a:rPr lang="en-US" sz="2400" baseline="0" dirty="0" err="1" smtClean="0"/>
                        <a:t>dep</a:t>
                      </a:r>
                      <a:r>
                        <a:rPr lang="en-US" sz="2400" baseline="0" dirty="0" smtClean="0"/>
                        <a:t>/to))</a:t>
                      </a:r>
                      <a:endParaRPr lang="en-US" sz="2400" dirty="0"/>
                    </a:p>
                  </a:txBody>
                  <a:tcPr/>
                </a:tc>
                <a:tc>
                  <a:txBody>
                    <a:bodyPr/>
                    <a:lstStyle/>
                    <a:p>
                      <a:r>
                        <a:rPr lang="en-US" sz="2400" i="1" dirty="0" smtClean="0"/>
                        <a:t>John gave</a:t>
                      </a:r>
                      <a:r>
                        <a:rPr lang="en-US" sz="2400" i="1" baseline="0" dirty="0" smtClean="0"/>
                        <a:t> of his time to people like Mary</a:t>
                      </a:r>
                      <a:endParaRPr lang="en-US" sz="2400" i="1" dirty="0"/>
                    </a:p>
                  </a:txBody>
                  <a:tcPr/>
                </a:tc>
              </a:tr>
              <a:tr h="370840">
                <a:tc>
                  <a:txBody>
                    <a:bodyPr/>
                    <a:lstStyle/>
                    <a:p>
                      <a:r>
                        <a:rPr lang="en-US" sz="2400" dirty="0" smtClean="0"/>
                        <a:t>((donor </a:t>
                      </a:r>
                      <a:r>
                        <a:rPr lang="en-US" sz="2400" dirty="0" err="1" smtClean="0"/>
                        <a:t>subj)(recipient</a:t>
                      </a:r>
                      <a:r>
                        <a:rPr lang="en-US" sz="2400" dirty="0" smtClean="0"/>
                        <a:t> </a:t>
                      </a:r>
                      <a:r>
                        <a:rPr lang="en-US" sz="2400" dirty="0" err="1" smtClean="0"/>
                        <a:t>dep</a:t>
                      </a:r>
                      <a:r>
                        <a:rPr lang="en-US" sz="2400" dirty="0" smtClean="0"/>
                        <a:t>/to))</a:t>
                      </a:r>
                      <a:endParaRPr lang="en-US" sz="2400" dirty="0"/>
                    </a:p>
                  </a:txBody>
                  <a:tcPr/>
                </a:tc>
                <a:tc>
                  <a:txBody>
                    <a:bodyPr/>
                    <a:lstStyle/>
                    <a:p>
                      <a:r>
                        <a:rPr lang="en-US" sz="2400" i="1" dirty="0" smtClean="0"/>
                        <a:t>John</a:t>
                      </a:r>
                      <a:r>
                        <a:rPr lang="en-US" sz="2400" i="1" baseline="0" dirty="0" smtClean="0"/>
                        <a:t> gave to the church</a:t>
                      </a:r>
                      <a:endParaRPr lang="en-US" sz="2400" i="1" dirty="0"/>
                    </a:p>
                  </a:txBody>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z="3200" dirty="0" smtClean="0">
                <a:solidFill>
                  <a:srgbClr val="000000"/>
                </a:solidFill>
              </a:rPr>
              <a:t>Valence patterns for </a:t>
            </a:r>
            <a:r>
              <a:rPr lang="en-US" sz="3200" i="1" dirty="0" err="1" smtClean="0">
                <a:solidFill>
                  <a:srgbClr val="000000"/>
                </a:solidFill>
              </a:rPr>
              <a:t>sell</a:t>
            </a:r>
            <a:r>
              <a:rPr lang="en-US" sz="3200" dirty="0" err="1" smtClean="0">
                <a:solidFill>
                  <a:srgbClr val="000000"/>
                </a:solidFill>
              </a:rPr>
              <a:t>.v</a:t>
            </a:r>
            <a:r>
              <a:rPr lang="en-US" sz="3200" dirty="0" smtClean="0">
                <a:solidFill>
                  <a:srgbClr val="000000"/>
                </a:solidFill>
              </a:rPr>
              <a:t>, </a:t>
            </a:r>
            <a:r>
              <a:rPr lang="en-US" sz="3200" i="1" dirty="0" err="1" smtClean="0">
                <a:solidFill>
                  <a:srgbClr val="000000"/>
                </a:solidFill>
              </a:rPr>
              <a:t>buy.v</a:t>
            </a:r>
            <a:r>
              <a:rPr lang="en-US" sz="3200" i="1" dirty="0" smtClean="0">
                <a:solidFill>
                  <a:srgbClr val="000000"/>
                </a:solidFill>
              </a:rPr>
              <a:t>, and </a:t>
            </a:r>
            <a:r>
              <a:rPr lang="en-US" sz="3200" i="1" dirty="0" err="1" smtClean="0">
                <a:solidFill>
                  <a:srgbClr val="000000"/>
                </a:solidFill>
              </a:rPr>
              <a:t>cost.v</a:t>
            </a:r>
            <a:r>
              <a:rPr lang="en-US" sz="3200" dirty="0" smtClean="0">
                <a:solidFill>
                  <a:srgbClr val="000000"/>
                </a:solidFill>
              </a:rPr>
              <a:t> in three related frames</a:t>
            </a:r>
          </a:p>
        </p:txBody>
      </p:sp>
      <p:sp>
        <p:nvSpPr>
          <p:cNvPr id="4" name="Slide Number Placeholder 3"/>
          <p:cNvSpPr>
            <a:spLocks noGrp="1"/>
          </p:cNvSpPr>
          <p:nvPr>
            <p:ph type="sldNum" sz="quarter" idx="12"/>
          </p:nvPr>
        </p:nvSpPr>
        <p:spPr/>
        <p:txBody>
          <a:bodyPr>
            <a:normAutofit/>
          </a:bodyPr>
          <a:lstStyle/>
          <a:p>
            <a:pPr>
              <a:defRPr/>
            </a:pPr>
            <a:fld id="{553612EC-2B1E-499D-AFF2-EA1211BADF21}" type="slidenum">
              <a:rPr lang="en-US"/>
              <a:pPr>
                <a:defRPr/>
              </a:pPr>
              <a:t>75</a:t>
            </a:fld>
            <a:endParaRPr lang="en-US"/>
          </a:p>
        </p:txBody>
      </p:sp>
      <p:sp>
        <p:nvSpPr>
          <p:cNvPr id="3" name="Content Placeholder 2"/>
          <p:cNvSpPr>
            <a:spLocks noGrp="1"/>
          </p:cNvSpPr>
          <p:nvPr>
            <p:ph sz="quarter" idx="1"/>
          </p:nvPr>
        </p:nvSpPr>
        <p:spPr>
          <a:xfrm>
            <a:off x="914400" y="1447800"/>
            <a:ext cx="7772400" cy="4953000"/>
          </a:xfrm>
        </p:spPr>
        <p:txBody>
          <a:bodyPr>
            <a:normAutofit fontScale="32500" lnSpcReduction="20000"/>
          </a:bodyPr>
          <a:lstStyle/>
          <a:p>
            <a:pPr marL="274320" indent="-274320" fontAlgn="auto">
              <a:spcBef>
                <a:spcPts val="0"/>
              </a:spcBef>
              <a:spcAft>
                <a:spcPts val="0"/>
              </a:spcAft>
              <a:buFont typeface="Trebuchet MS" pitchFamily="-65" charset="0"/>
              <a:buNone/>
              <a:defRPr/>
            </a:pPr>
            <a:r>
              <a:rPr lang="en-US" sz="4308" dirty="0" smtClean="0"/>
              <a:t>&lt;LU-2986 "</a:t>
            </a:r>
            <a:r>
              <a:rPr lang="en-US" sz="4308" dirty="0" err="1" smtClean="0"/>
              <a:t>sell.v</a:t>
            </a:r>
            <a:r>
              <a:rPr lang="en-US" sz="4308" dirty="0" smtClean="0"/>
              <a:t>" </a:t>
            </a:r>
            <a:r>
              <a:rPr lang="en-US" sz="4308" dirty="0" err="1" smtClean="0"/>
              <a:t>Commerce_sell</a:t>
            </a:r>
            <a:r>
              <a:rPr lang="en-US" sz="4308" dirty="0" smtClean="0"/>
              <a:t>&gt; patterns:</a:t>
            </a:r>
          </a:p>
          <a:p>
            <a:pPr marL="548640" lvl="1" fontAlgn="auto">
              <a:spcBef>
                <a:spcPts val="0"/>
              </a:spcBef>
              <a:spcAft>
                <a:spcPts val="0"/>
              </a:spcAft>
              <a:buFont typeface="Trebuchet MS" pitchFamily="-65" charset="0"/>
              <a:buNone/>
              <a:defRPr/>
            </a:pPr>
            <a:r>
              <a:rPr lang="en-US" sz="4308" dirty="0" smtClean="0"/>
              <a:t>(15 ((Seller </a:t>
            </a:r>
            <a:r>
              <a:rPr lang="en-US" sz="4308" dirty="0" err="1" smtClean="0"/>
              <a:t>Subj</a:t>
            </a:r>
            <a:r>
              <a:rPr lang="en-US" sz="4308" dirty="0" smtClean="0"/>
              <a:t>) (Goods </a:t>
            </a:r>
            <a:r>
              <a:rPr lang="en-US" sz="4308" dirty="0" err="1" smtClean="0"/>
              <a:t>Obj</a:t>
            </a:r>
            <a:r>
              <a:rPr lang="en-US" sz="4308" dirty="0" smtClean="0"/>
              <a:t>)))</a:t>
            </a:r>
          </a:p>
          <a:p>
            <a:pPr marL="548640" lvl="1" fontAlgn="auto">
              <a:spcBef>
                <a:spcPts val="0"/>
              </a:spcBef>
              <a:spcAft>
                <a:spcPts val="0"/>
              </a:spcAft>
              <a:buFont typeface="Trebuchet MS" pitchFamily="-65" charset="0"/>
              <a:buNone/>
              <a:defRPr/>
            </a:pPr>
            <a:r>
              <a:rPr lang="en-US" sz="4308" dirty="0" smtClean="0"/>
              <a:t> (8 ((Seller </a:t>
            </a:r>
            <a:r>
              <a:rPr lang="en-US" sz="4308" dirty="0" err="1" smtClean="0"/>
              <a:t>Subj</a:t>
            </a:r>
            <a:r>
              <a:rPr lang="en-US" sz="4308" dirty="0" smtClean="0"/>
              <a:t>) (Goods </a:t>
            </a:r>
            <a:r>
              <a:rPr lang="en-US" sz="4308" dirty="0" err="1" smtClean="0"/>
              <a:t>Obj</a:t>
            </a:r>
            <a:r>
              <a:rPr lang="en-US" sz="4308" dirty="0" smtClean="0"/>
              <a:t>) (Buyer </a:t>
            </a:r>
            <a:r>
              <a:rPr lang="en-US" sz="4308" dirty="0" err="1" smtClean="0"/>
              <a:t>Dep</a:t>
            </a:r>
            <a:r>
              <a:rPr lang="en-US" sz="4308" dirty="0" smtClean="0"/>
              <a:t>/to)))</a:t>
            </a:r>
          </a:p>
          <a:p>
            <a:pPr marL="548640" lvl="1" fontAlgn="auto">
              <a:spcBef>
                <a:spcPts val="0"/>
              </a:spcBef>
              <a:spcAft>
                <a:spcPts val="0"/>
              </a:spcAft>
              <a:buFont typeface="Trebuchet MS" pitchFamily="-65" charset="0"/>
              <a:buNone/>
              <a:defRPr/>
            </a:pPr>
            <a:r>
              <a:rPr lang="en-US" sz="4308" dirty="0" smtClean="0"/>
              <a:t> (7 ((Seller </a:t>
            </a:r>
            <a:r>
              <a:rPr lang="en-US" sz="4308" dirty="0" err="1" smtClean="0"/>
              <a:t>Subj</a:t>
            </a:r>
            <a:r>
              <a:rPr lang="en-US" sz="4308" dirty="0" smtClean="0"/>
              <a:t>) (Goods </a:t>
            </a:r>
            <a:r>
              <a:rPr lang="en-US" sz="4308" dirty="0" err="1" smtClean="0"/>
              <a:t>Obj</a:t>
            </a:r>
            <a:r>
              <a:rPr lang="en-US" sz="4308" dirty="0" smtClean="0"/>
              <a:t>) (Money </a:t>
            </a:r>
            <a:r>
              <a:rPr lang="en-US" sz="4308" dirty="0" err="1" smtClean="0"/>
              <a:t>Dep</a:t>
            </a:r>
            <a:r>
              <a:rPr lang="en-US" sz="4308" dirty="0" smtClean="0"/>
              <a:t>/for)))</a:t>
            </a:r>
          </a:p>
          <a:p>
            <a:pPr marL="548640" lvl="1" fontAlgn="auto">
              <a:spcBef>
                <a:spcPts val="0"/>
              </a:spcBef>
              <a:spcAft>
                <a:spcPts val="0"/>
              </a:spcAft>
              <a:buFont typeface="Trebuchet MS" pitchFamily="-65" charset="0"/>
              <a:buNone/>
              <a:defRPr/>
            </a:pPr>
            <a:r>
              <a:rPr lang="en-US" sz="4308" dirty="0" smtClean="0"/>
              <a:t> (3 ((Seller </a:t>
            </a:r>
            <a:r>
              <a:rPr lang="en-US" sz="4308" dirty="0" err="1" smtClean="0"/>
              <a:t>Subj</a:t>
            </a:r>
            <a:r>
              <a:rPr lang="en-US" sz="4308" dirty="0" smtClean="0"/>
              <a:t>)))</a:t>
            </a:r>
          </a:p>
          <a:p>
            <a:pPr marL="548640" lvl="1" fontAlgn="auto">
              <a:spcBef>
                <a:spcPts val="0"/>
              </a:spcBef>
              <a:spcAft>
                <a:spcPts val="0"/>
              </a:spcAft>
              <a:buFont typeface="Trebuchet MS" pitchFamily="-65" charset="0"/>
              <a:buNone/>
              <a:defRPr/>
            </a:pPr>
            <a:r>
              <a:rPr lang="en-US" sz="4308" dirty="0" smtClean="0"/>
              <a:t> (3 ((Goods </a:t>
            </a:r>
            <a:r>
              <a:rPr lang="en-US" sz="4308" dirty="0" err="1" smtClean="0"/>
              <a:t>Subj</a:t>
            </a:r>
            <a:r>
              <a:rPr lang="en-US" sz="4308" dirty="0" smtClean="0"/>
              <a:t>) (Money </a:t>
            </a:r>
            <a:r>
              <a:rPr lang="en-US" sz="4308" dirty="0" err="1" smtClean="0"/>
              <a:t>Dep</a:t>
            </a:r>
            <a:r>
              <a:rPr lang="en-US" sz="4308" dirty="0" smtClean="0"/>
              <a:t>/for)))</a:t>
            </a:r>
          </a:p>
          <a:p>
            <a:pPr marL="548640" lvl="1" fontAlgn="auto">
              <a:spcBef>
                <a:spcPts val="0"/>
              </a:spcBef>
              <a:spcAft>
                <a:spcPts val="0"/>
              </a:spcAft>
              <a:buFont typeface="Trebuchet MS" pitchFamily="-65" charset="0"/>
              <a:buNone/>
              <a:defRPr/>
            </a:pPr>
            <a:r>
              <a:rPr lang="en-US" sz="4308" dirty="0" smtClean="0"/>
              <a:t> (2 ((Seller </a:t>
            </a:r>
            <a:r>
              <a:rPr lang="en-US" sz="4308" dirty="0" err="1" smtClean="0"/>
              <a:t>Subj</a:t>
            </a:r>
            <a:r>
              <a:rPr lang="en-US" sz="4308" dirty="0" smtClean="0"/>
              <a:t>) (Buyer </a:t>
            </a:r>
            <a:r>
              <a:rPr lang="en-US" sz="4308" dirty="0" err="1" smtClean="0"/>
              <a:t>Obj</a:t>
            </a:r>
            <a:r>
              <a:rPr lang="en-US" sz="4308" dirty="0" smtClean="0"/>
              <a:t>) (Goods </a:t>
            </a:r>
            <a:r>
              <a:rPr lang="en-US" sz="4308" dirty="0" err="1" smtClean="0"/>
              <a:t>Dep</a:t>
            </a:r>
            <a:r>
              <a:rPr lang="en-US" sz="4308" dirty="0" smtClean="0"/>
              <a:t>/NP)))</a:t>
            </a:r>
          </a:p>
          <a:p>
            <a:pPr marL="548640" lvl="1" fontAlgn="auto">
              <a:spcBef>
                <a:spcPts val="0"/>
              </a:spcBef>
              <a:spcAft>
                <a:spcPts val="0"/>
              </a:spcAft>
              <a:buFont typeface="Trebuchet MS" pitchFamily="-65" charset="0"/>
              <a:buNone/>
              <a:defRPr/>
            </a:pPr>
            <a:r>
              <a:rPr lang="en-US" sz="4308" dirty="0" smtClean="0"/>
              <a:t> (2 ((Seller </a:t>
            </a:r>
            <a:r>
              <a:rPr lang="en-US" sz="4308" dirty="0" err="1" smtClean="0"/>
              <a:t>Subj</a:t>
            </a:r>
            <a:r>
              <a:rPr lang="en-US" sz="4308" dirty="0" smtClean="0"/>
              <a:t>) (Goods </a:t>
            </a:r>
            <a:r>
              <a:rPr lang="en-US" sz="4308" dirty="0" err="1" smtClean="0"/>
              <a:t>Obj</a:t>
            </a:r>
            <a:r>
              <a:rPr lang="en-US" sz="4308" dirty="0" smtClean="0"/>
              <a:t>) (Manner </a:t>
            </a:r>
            <a:r>
              <a:rPr lang="en-US" sz="4308" dirty="0" err="1" smtClean="0"/>
              <a:t>Dep</a:t>
            </a:r>
            <a:r>
              <a:rPr lang="en-US" sz="4308" dirty="0" smtClean="0"/>
              <a:t>/by)))</a:t>
            </a:r>
          </a:p>
          <a:p>
            <a:pPr marL="548640" lvl="1" fontAlgn="auto">
              <a:spcBef>
                <a:spcPts val="0"/>
              </a:spcBef>
              <a:spcAft>
                <a:spcPts val="0"/>
              </a:spcAft>
              <a:buFont typeface="Trebuchet MS" pitchFamily="-65" charset="0"/>
              <a:buNone/>
              <a:defRPr/>
            </a:pPr>
            <a:r>
              <a:rPr lang="en-US" sz="4308" dirty="0" smtClean="0"/>
              <a:t> (2 ((Goods </a:t>
            </a:r>
            <a:r>
              <a:rPr lang="en-US" sz="4308" dirty="0" err="1" smtClean="0"/>
              <a:t>Subj</a:t>
            </a:r>
            <a:r>
              <a:rPr lang="en-US" sz="4308" dirty="0" smtClean="0"/>
              <a:t>) (Money </a:t>
            </a:r>
            <a:r>
              <a:rPr lang="en-US" sz="4308" dirty="0" err="1" smtClean="0"/>
              <a:t>Dep</a:t>
            </a:r>
            <a:r>
              <a:rPr lang="en-US" sz="4308" dirty="0" smtClean="0"/>
              <a:t>/at)))</a:t>
            </a:r>
          </a:p>
          <a:p>
            <a:pPr marL="548640" lvl="1" fontAlgn="auto">
              <a:spcBef>
                <a:spcPts val="0"/>
              </a:spcBef>
              <a:spcAft>
                <a:spcPts val="0"/>
              </a:spcAft>
              <a:buFont typeface="Trebuchet MS" pitchFamily="-65" charset="0"/>
              <a:buNone/>
              <a:defRPr/>
            </a:pPr>
            <a:r>
              <a:rPr lang="en-US" sz="4308" dirty="0" smtClean="0"/>
              <a:t> (2 ((Goods </a:t>
            </a:r>
            <a:r>
              <a:rPr lang="en-US" sz="4308" dirty="0" err="1" smtClean="0"/>
              <a:t>Subj</a:t>
            </a:r>
            <a:r>
              <a:rPr lang="en-US" sz="4308" dirty="0" smtClean="0"/>
              <a:t>) (Manner </a:t>
            </a:r>
            <a:r>
              <a:rPr lang="en-US" sz="4308" dirty="0" err="1" smtClean="0"/>
              <a:t>Dep</a:t>
            </a:r>
            <a:r>
              <a:rPr lang="en-US" sz="4308" dirty="0" smtClean="0"/>
              <a:t>/AVP))</a:t>
            </a:r>
          </a:p>
          <a:p>
            <a:pPr marL="274320" indent="-274320" fontAlgn="auto">
              <a:spcBef>
                <a:spcPts val="580"/>
              </a:spcBef>
              <a:spcAft>
                <a:spcPts val="0"/>
              </a:spcAft>
              <a:buFont typeface="Trebuchet MS" pitchFamily="-65" charset="0"/>
              <a:buNone/>
              <a:defRPr/>
            </a:pPr>
            <a:r>
              <a:rPr lang="en-US" sz="4308" dirty="0" smtClean="0"/>
              <a:t>&lt;LU-2966 "</a:t>
            </a:r>
            <a:r>
              <a:rPr lang="en-US" sz="4308" dirty="0" err="1" smtClean="0"/>
              <a:t>buy.v</a:t>
            </a:r>
            <a:r>
              <a:rPr lang="en-US" sz="4308" dirty="0" smtClean="0"/>
              <a:t>" </a:t>
            </a:r>
            <a:r>
              <a:rPr lang="en-US" sz="4308" dirty="0" err="1" smtClean="0"/>
              <a:t>Commerce_buy</a:t>
            </a:r>
            <a:r>
              <a:rPr lang="en-US" sz="4308" dirty="0" smtClean="0"/>
              <a:t> &gt; patterns: </a:t>
            </a:r>
          </a:p>
          <a:p>
            <a:pPr marL="548640" lvl="1" fontAlgn="auto">
              <a:spcBef>
                <a:spcPts val="0"/>
              </a:spcBef>
              <a:spcAft>
                <a:spcPts val="0"/>
              </a:spcAft>
              <a:buFont typeface="Trebuchet MS" pitchFamily="-65" charset="0"/>
              <a:buNone/>
              <a:defRPr/>
            </a:pPr>
            <a:r>
              <a:rPr lang="en-US" sz="4308" dirty="0" smtClean="0"/>
              <a:t>(19 ((Buyer </a:t>
            </a:r>
            <a:r>
              <a:rPr lang="en-US" sz="4308" dirty="0" err="1" smtClean="0"/>
              <a:t>Subj</a:t>
            </a:r>
            <a:r>
              <a:rPr lang="en-US" sz="4308" dirty="0" smtClean="0"/>
              <a:t>) (Goods </a:t>
            </a:r>
            <a:r>
              <a:rPr lang="en-US" sz="4308" dirty="0" err="1" smtClean="0"/>
              <a:t>Obj</a:t>
            </a:r>
            <a:r>
              <a:rPr lang="en-US" sz="4308" dirty="0" smtClean="0"/>
              <a:t>)))</a:t>
            </a:r>
          </a:p>
          <a:p>
            <a:pPr marL="548640" lvl="1" fontAlgn="auto">
              <a:spcBef>
                <a:spcPts val="0"/>
              </a:spcBef>
              <a:spcAft>
                <a:spcPts val="0"/>
              </a:spcAft>
              <a:buFont typeface="Trebuchet MS" pitchFamily="-65" charset="0"/>
              <a:buNone/>
              <a:defRPr/>
            </a:pPr>
            <a:r>
              <a:rPr lang="en-US" sz="4308" dirty="0" smtClean="0"/>
              <a:t> (9 ((Buyer </a:t>
            </a:r>
            <a:r>
              <a:rPr lang="en-US" sz="4308" dirty="0" err="1" smtClean="0"/>
              <a:t>Subj</a:t>
            </a:r>
            <a:r>
              <a:rPr lang="en-US" sz="4308" dirty="0" smtClean="0"/>
              <a:t>) (Goods </a:t>
            </a:r>
            <a:r>
              <a:rPr lang="en-US" sz="4308" dirty="0" err="1" smtClean="0"/>
              <a:t>Obj</a:t>
            </a:r>
            <a:r>
              <a:rPr lang="en-US" sz="4308" dirty="0" smtClean="0"/>
              <a:t>) (Seller </a:t>
            </a:r>
            <a:r>
              <a:rPr lang="en-US" sz="4308" dirty="0" err="1" smtClean="0"/>
              <a:t>Dep</a:t>
            </a:r>
            <a:r>
              <a:rPr lang="en-US" sz="4308" dirty="0" smtClean="0"/>
              <a:t>/from)))</a:t>
            </a:r>
          </a:p>
          <a:p>
            <a:pPr marL="548640" lvl="1" fontAlgn="auto">
              <a:spcBef>
                <a:spcPts val="0"/>
              </a:spcBef>
              <a:spcAft>
                <a:spcPts val="0"/>
              </a:spcAft>
              <a:buFont typeface="Trebuchet MS" pitchFamily="-65" charset="0"/>
              <a:buNone/>
              <a:defRPr/>
            </a:pPr>
            <a:r>
              <a:rPr lang="en-US" sz="4308" dirty="0" smtClean="0"/>
              <a:t> (8 ((Buyer </a:t>
            </a:r>
            <a:r>
              <a:rPr lang="en-US" sz="4308" dirty="0" err="1" smtClean="0"/>
              <a:t>Subj</a:t>
            </a:r>
            <a:r>
              <a:rPr lang="en-US" sz="4308" dirty="0" smtClean="0"/>
              <a:t>) (Goods </a:t>
            </a:r>
            <a:r>
              <a:rPr lang="en-US" sz="4308" dirty="0" err="1" smtClean="0"/>
              <a:t>Obj</a:t>
            </a:r>
            <a:r>
              <a:rPr lang="en-US" sz="4308" dirty="0" smtClean="0"/>
              <a:t>) (Recipient </a:t>
            </a:r>
            <a:r>
              <a:rPr lang="en-US" sz="4308" dirty="0" err="1" smtClean="0"/>
              <a:t>Dep</a:t>
            </a:r>
            <a:r>
              <a:rPr lang="en-US" sz="4308" dirty="0" smtClean="0"/>
              <a:t>/for)))</a:t>
            </a:r>
          </a:p>
          <a:p>
            <a:pPr marL="548640" lvl="1" fontAlgn="auto">
              <a:spcBef>
                <a:spcPts val="0"/>
              </a:spcBef>
              <a:spcAft>
                <a:spcPts val="0"/>
              </a:spcAft>
              <a:buFont typeface="Trebuchet MS" pitchFamily="-65" charset="0"/>
              <a:buNone/>
              <a:defRPr/>
            </a:pPr>
            <a:r>
              <a:rPr lang="en-US" sz="4308" dirty="0" smtClean="0"/>
              <a:t> (7 ((Buyer </a:t>
            </a:r>
            <a:r>
              <a:rPr lang="en-US" sz="4308" dirty="0" err="1" smtClean="0"/>
              <a:t>Subj</a:t>
            </a:r>
            <a:r>
              <a:rPr lang="en-US" sz="4308" dirty="0" smtClean="0"/>
              <a:t>) (Goods </a:t>
            </a:r>
            <a:r>
              <a:rPr lang="en-US" sz="4308" dirty="0" err="1" smtClean="0"/>
              <a:t>Obj</a:t>
            </a:r>
            <a:r>
              <a:rPr lang="en-US" sz="4308" dirty="0" smtClean="0"/>
              <a:t>) (Money </a:t>
            </a:r>
            <a:r>
              <a:rPr lang="en-US" sz="4308" dirty="0" err="1" smtClean="0"/>
              <a:t>Dep</a:t>
            </a:r>
            <a:r>
              <a:rPr lang="en-US" sz="4308" dirty="0" smtClean="0"/>
              <a:t>/for)))</a:t>
            </a:r>
          </a:p>
          <a:p>
            <a:pPr marL="548640" lvl="1" fontAlgn="auto">
              <a:spcBef>
                <a:spcPts val="0"/>
              </a:spcBef>
              <a:spcAft>
                <a:spcPts val="0"/>
              </a:spcAft>
              <a:buFont typeface="Trebuchet MS" pitchFamily="-65" charset="0"/>
              <a:buNone/>
              <a:defRPr/>
            </a:pPr>
            <a:r>
              <a:rPr lang="en-US" sz="4308" dirty="0" smtClean="0"/>
              <a:t> (5 ((Buyer </a:t>
            </a:r>
            <a:r>
              <a:rPr lang="en-US" sz="4308" dirty="0" err="1" smtClean="0"/>
              <a:t>Subj</a:t>
            </a:r>
            <a:r>
              <a:rPr lang="en-US" sz="4308" dirty="0" smtClean="0"/>
              <a:t>) (Money </a:t>
            </a:r>
            <a:r>
              <a:rPr lang="en-US" sz="4308" dirty="0" err="1" smtClean="0"/>
              <a:t>Dep</a:t>
            </a:r>
            <a:r>
              <a:rPr lang="en-US" sz="4308" dirty="0" smtClean="0"/>
              <a:t>/at)))</a:t>
            </a:r>
          </a:p>
          <a:p>
            <a:pPr marL="548640" lvl="1" fontAlgn="auto">
              <a:spcBef>
                <a:spcPts val="0"/>
              </a:spcBef>
              <a:spcAft>
                <a:spcPts val="0"/>
              </a:spcAft>
              <a:buFont typeface="Trebuchet MS" pitchFamily="-65" charset="0"/>
              <a:buNone/>
              <a:defRPr/>
            </a:pPr>
            <a:r>
              <a:rPr lang="en-US" sz="4308" dirty="0" smtClean="0"/>
              <a:t> (4 ((Buyer </a:t>
            </a:r>
            <a:r>
              <a:rPr lang="en-US" sz="4308" dirty="0" err="1" smtClean="0"/>
              <a:t>Subj</a:t>
            </a:r>
            <a:r>
              <a:rPr lang="en-US" sz="4308" dirty="0" smtClean="0"/>
              <a:t>) (Goods </a:t>
            </a:r>
            <a:r>
              <a:rPr lang="en-US" sz="4308" dirty="0" err="1" smtClean="0"/>
              <a:t>Obj</a:t>
            </a:r>
            <a:r>
              <a:rPr lang="en-US" sz="4308" dirty="0" smtClean="0"/>
              <a:t>) (Money </a:t>
            </a:r>
            <a:r>
              <a:rPr lang="en-US" sz="4308" dirty="0" err="1" smtClean="0"/>
              <a:t>Dep</a:t>
            </a:r>
            <a:r>
              <a:rPr lang="en-US" sz="4308" dirty="0" smtClean="0"/>
              <a:t>/with))</a:t>
            </a:r>
          </a:p>
          <a:p>
            <a:pPr marL="548640" lvl="1" fontAlgn="auto">
              <a:spcBef>
                <a:spcPts val="0"/>
              </a:spcBef>
              <a:spcAft>
                <a:spcPts val="0"/>
              </a:spcAft>
              <a:buFont typeface="Trebuchet MS" pitchFamily="-65" charset="0"/>
              <a:buNone/>
              <a:defRPr/>
            </a:pPr>
            <a:endParaRPr lang="en-US" sz="4308" dirty="0" smtClean="0"/>
          </a:p>
          <a:p>
            <a:pPr marL="274320" indent="-274320" fontAlgn="auto">
              <a:spcBef>
                <a:spcPts val="0"/>
              </a:spcBef>
              <a:spcAft>
                <a:spcPts val="0"/>
              </a:spcAft>
              <a:buFont typeface="Trebuchet MS" pitchFamily="-65" charset="0"/>
              <a:buNone/>
              <a:defRPr/>
            </a:pPr>
            <a:r>
              <a:rPr lang="en-US" sz="4308" dirty="0" smtClean="0"/>
              <a:t>&lt;LU-9190 "</a:t>
            </a:r>
            <a:r>
              <a:rPr lang="en-US" sz="4308" dirty="0" err="1" smtClean="0"/>
              <a:t>cost.v</a:t>
            </a:r>
            <a:r>
              <a:rPr lang="en-US" sz="4308" dirty="0" smtClean="0"/>
              <a:t>" Expensiveness&gt;</a:t>
            </a:r>
          </a:p>
          <a:p>
            <a:pPr marL="548640" lvl="1" fontAlgn="auto">
              <a:spcBef>
                <a:spcPts val="0"/>
              </a:spcBef>
              <a:spcAft>
                <a:spcPts val="0"/>
              </a:spcAft>
              <a:buFont typeface="Trebuchet MS" pitchFamily="-65" charset="0"/>
              <a:buNone/>
              <a:defRPr/>
            </a:pPr>
            <a:r>
              <a:rPr lang="en-US" sz="4308" dirty="0" smtClean="0"/>
              <a:t>(17 ((Goods </a:t>
            </a:r>
            <a:r>
              <a:rPr lang="en-US" sz="4308" dirty="0" err="1" smtClean="0"/>
              <a:t>Subj</a:t>
            </a:r>
            <a:r>
              <a:rPr lang="en-US" sz="4308" dirty="0" smtClean="0"/>
              <a:t>) (Asset </a:t>
            </a:r>
            <a:r>
              <a:rPr lang="en-US" sz="4308" dirty="0" err="1" smtClean="0"/>
              <a:t>Dep</a:t>
            </a:r>
            <a:r>
              <a:rPr lang="en-US" sz="4308" dirty="0" smtClean="0"/>
              <a:t>/NP)))</a:t>
            </a:r>
          </a:p>
          <a:p>
            <a:pPr marL="548640" lvl="1" fontAlgn="auto">
              <a:spcBef>
                <a:spcPts val="0"/>
              </a:spcBef>
              <a:spcAft>
                <a:spcPts val="0"/>
              </a:spcAft>
              <a:buFont typeface="Trebuchet MS" pitchFamily="-65" charset="0"/>
              <a:buNone/>
              <a:defRPr/>
            </a:pPr>
            <a:r>
              <a:rPr lang="en-US" sz="4308" dirty="0" smtClean="0"/>
              <a:t> (7 ((Goods </a:t>
            </a:r>
            <a:r>
              <a:rPr lang="en-US" sz="4308" dirty="0" err="1" smtClean="0"/>
              <a:t>Subj</a:t>
            </a:r>
            <a:r>
              <a:rPr lang="en-US" sz="4308" dirty="0" smtClean="0"/>
              <a:t>) (Rate </a:t>
            </a:r>
            <a:r>
              <a:rPr lang="en-US" sz="4308" dirty="0" err="1" smtClean="0"/>
              <a:t>Dep</a:t>
            </a:r>
            <a:r>
              <a:rPr lang="en-US" sz="4308" dirty="0" smtClean="0"/>
              <a:t>/NP)))</a:t>
            </a:r>
          </a:p>
          <a:p>
            <a:pPr marL="548640" lvl="1" fontAlgn="auto">
              <a:spcBef>
                <a:spcPts val="0"/>
              </a:spcBef>
              <a:spcAft>
                <a:spcPts val="0"/>
              </a:spcAft>
              <a:buFont typeface="Trebuchet MS" pitchFamily="-65" charset="0"/>
              <a:buNone/>
              <a:defRPr/>
            </a:pPr>
            <a:r>
              <a:rPr lang="en-US" sz="4308" dirty="0" smtClean="0"/>
              <a:t> (4 ((Goods </a:t>
            </a:r>
            <a:r>
              <a:rPr lang="en-US" sz="4308" dirty="0" err="1" smtClean="0"/>
              <a:t>Subj</a:t>
            </a:r>
            <a:r>
              <a:rPr lang="en-US" sz="4308" dirty="0" smtClean="0"/>
              <a:t>) (Payer </a:t>
            </a:r>
            <a:r>
              <a:rPr lang="en-US" sz="4308" dirty="0" err="1" smtClean="0"/>
              <a:t>Obj</a:t>
            </a:r>
            <a:r>
              <a:rPr lang="en-US" sz="4308" dirty="0" smtClean="0"/>
              <a:t>) (Asset </a:t>
            </a:r>
            <a:r>
              <a:rPr lang="en-US" sz="4308" dirty="0" err="1" smtClean="0"/>
              <a:t>Dep</a:t>
            </a:r>
            <a:r>
              <a:rPr lang="en-US" sz="4308" dirty="0" smtClean="0"/>
              <a:t>/NP)))</a:t>
            </a:r>
          </a:p>
          <a:p>
            <a:pPr marL="548640" lvl="1" fontAlgn="auto">
              <a:spcBef>
                <a:spcPts val="0"/>
              </a:spcBef>
              <a:spcAft>
                <a:spcPts val="0"/>
              </a:spcAft>
              <a:buFont typeface="Trebuchet MS" pitchFamily="-65" charset="0"/>
              <a:buNone/>
              <a:defRPr/>
            </a:pPr>
            <a:r>
              <a:rPr lang="en-US" sz="4308" dirty="0" smtClean="0"/>
              <a:t> (4 ((Goods </a:t>
            </a:r>
            <a:r>
              <a:rPr lang="en-US" sz="4308" dirty="0" err="1" smtClean="0"/>
              <a:t>Subj</a:t>
            </a:r>
            <a:r>
              <a:rPr lang="en-US" sz="4308" dirty="0" smtClean="0"/>
              <a:t>) (Asset </a:t>
            </a:r>
            <a:r>
              <a:rPr lang="en-US" sz="4308" dirty="0" err="1" smtClean="0"/>
              <a:t>Dep</a:t>
            </a:r>
            <a:r>
              <a:rPr lang="en-US" sz="4308" dirty="0" smtClean="0"/>
              <a:t>/between)))</a:t>
            </a:r>
          </a:p>
          <a:p>
            <a:pPr marL="548640" lvl="1" fontAlgn="auto">
              <a:spcBef>
                <a:spcPts val="0"/>
              </a:spcBef>
              <a:spcAft>
                <a:spcPts val="0"/>
              </a:spcAft>
              <a:buFont typeface="Trebuchet MS" pitchFamily="-65" charset="0"/>
              <a:buNone/>
              <a:defRPr/>
            </a:pPr>
            <a:r>
              <a:rPr lang="en-US" sz="4308" dirty="0" smtClean="0"/>
              <a:t> (4 ((Goods </a:t>
            </a:r>
            <a:r>
              <a:rPr lang="en-US" sz="4308" dirty="0" err="1" smtClean="0"/>
              <a:t>Subj</a:t>
            </a:r>
            <a:r>
              <a:rPr lang="en-US" sz="4308" dirty="0" smtClean="0"/>
              <a:t>) (Asset </a:t>
            </a:r>
            <a:r>
              <a:rPr lang="en-US" sz="4308" dirty="0" err="1" smtClean="0"/>
              <a:t>Dep</a:t>
            </a:r>
            <a:r>
              <a:rPr lang="en-US" sz="4308" dirty="0" smtClean="0"/>
              <a:t>/from)))</a:t>
            </a:r>
          </a:p>
          <a:p>
            <a:pPr marL="548640" lvl="1" fontAlgn="auto">
              <a:spcBef>
                <a:spcPts val="0"/>
              </a:spcBef>
              <a:spcAft>
                <a:spcPts val="0"/>
              </a:spcAft>
              <a:buFont typeface="Trebuchet MS" pitchFamily="-65" charset="0"/>
              <a:buNone/>
              <a:defRPr/>
            </a:pPr>
            <a:r>
              <a:rPr lang="en-US" sz="4308" dirty="0" smtClean="0"/>
              <a:t> (2 ((Goods </a:t>
            </a:r>
            <a:r>
              <a:rPr lang="en-US" sz="4308" dirty="0" err="1" smtClean="0"/>
              <a:t>Subj</a:t>
            </a:r>
            <a:r>
              <a:rPr lang="en-US" sz="4308" dirty="0" smtClean="0"/>
              <a:t>) (Payer </a:t>
            </a:r>
            <a:r>
              <a:rPr lang="en-US" sz="4308" dirty="0" err="1" smtClean="0"/>
              <a:t>Obj</a:t>
            </a:r>
            <a:r>
              <a:rPr lang="en-US" sz="4308" dirty="0" smtClean="0"/>
              <a:t>) (Rate </a:t>
            </a:r>
            <a:r>
              <a:rPr lang="en-US" sz="4308" dirty="0" err="1" smtClean="0"/>
              <a:t>Dep</a:t>
            </a:r>
            <a:r>
              <a:rPr lang="en-US" sz="4308" dirty="0" smtClean="0"/>
              <a:t>/NP)))</a:t>
            </a:r>
          </a:p>
          <a:p>
            <a:pPr marL="548640" lvl="1" fontAlgn="auto">
              <a:spcBef>
                <a:spcPts val="0"/>
              </a:spcBef>
              <a:spcAft>
                <a:spcPts val="0"/>
              </a:spcAft>
              <a:buFont typeface="Trebuchet MS" pitchFamily="-65" charset="0"/>
              <a:buNone/>
              <a:defRPr/>
            </a:pPr>
            <a:r>
              <a:rPr lang="en-US" sz="4308" dirty="0" smtClean="0"/>
              <a:t> (2 ((Goods </a:t>
            </a:r>
            <a:r>
              <a:rPr lang="en-US" sz="4308" dirty="0" err="1" smtClean="0"/>
              <a:t>Subj</a:t>
            </a:r>
            <a:r>
              <a:rPr lang="en-US" sz="4308" dirty="0" smtClean="0"/>
              <a:t>) (Asset </a:t>
            </a:r>
            <a:r>
              <a:rPr lang="en-US" sz="4308" dirty="0" err="1" smtClean="0"/>
              <a:t>Dep</a:t>
            </a:r>
            <a:r>
              <a:rPr lang="en-US" sz="4308" dirty="0" smtClean="0"/>
              <a:t>/under))</a:t>
            </a:r>
          </a:p>
          <a:p>
            <a:pPr marL="274320" indent="-274320" fontAlgn="auto">
              <a:spcBef>
                <a:spcPts val="58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76</a:t>
            </a:fld>
            <a:endParaRPr lang="en-US" dirty="0"/>
          </a:p>
        </p:txBody>
      </p:sp>
      <p:sp>
        <p:nvSpPr>
          <p:cNvPr id="7" name="Title 1"/>
          <p:cNvSpPr>
            <a:spLocks noGrp="1"/>
          </p:cNvSpPr>
          <p:nvPr>
            <p:ph type="title"/>
          </p:nvPr>
        </p:nvSpPr>
        <p:spPr>
          <a:xfrm>
            <a:off x="914400" y="274638"/>
            <a:ext cx="7772400" cy="1143000"/>
          </a:xfrm>
        </p:spPr>
        <p:txBody>
          <a:bodyPr/>
          <a:lstStyle/>
          <a:p>
            <a:r>
              <a:rPr lang="en-US" dirty="0" smtClean="0">
                <a:solidFill>
                  <a:srgbClr val="000000"/>
                </a:solidFill>
              </a:rPr>
              <a:t>Frame Relations</a:t>
            </a:r>
          </a:p>
        </p:txBody>
      </p:sp>
      <p:sp>
        <p:nvSpPr>
          <p:cNvPr id="9" name="Rectangle 8"/>
          <p:cNvSpPr/>
          <p:nvPr/>
        </p:nvSpPr>
        <p:spPr>
          <a:xfrm>
            <a:off x="1067094" y="5977235"/>
            <a:ext cx="1970223" cy="461665"/>
          </a:xfrm>
          <a:prstGeom prst="rect">
            <a:avLst/>
          </a:prstGeom>
        </p:spPr>
        <p:txBody>
          <a:bodyPr wrap="none">
            <a:spAutoFit/>
          </a:bodyPr>
          <a:lstStyle/>
          <a:p>
            <a:r>
              <a:rPr lang="en-US" sz="1200" b="1" i="1" dirty="0" smtClean="0"/>
              <a:t>pay, payment, disburse, </a:t>
            </a:r>
          </a:p>
          <a:p>
            <a:r>
              <a:rPr lang="en-US" sz="1200" b="1" i="1" dirty="0" smtClean="0"/>
              <a:t>disbursement</a:t>
            </a:r>
            <a:endParaRPr lang="en-US" sz="1200" b="1" i="1" dirty="0"/>
          </a:p>
        </p:txBody>
      </p:sp>
      <p:sp>
        <p:nvSpPr>
          <p:cNvPr id="10" name="Rectangle 9"/>
          <p:cNvSpPr/>
          <p:nvPr/>
        </p:nvSpPr>
        <p:spPr>
          <a:xfrm>
            <a:off x="3124200" y="6005036"/>
            <a:ext cx="1590987" cy="276999"/>
          </a:xfrm>
          <a:prstGeom prst="rect">
            <a:avLst/>
          </a:prstGeom>
        </p:spPr>
        <p:txBody>
          <a:bodyPr wrap="none">
            <a:spAutoFit/>
          </a:bodyPr>
          <a:lstStyle/>
          <a:p>
            <a:r>
              <a:rPr lang="en-US" sz="1200" b="1" i="1" dirty="0" smtClean="0"/>
              <a:t>Collect, charge bill</a:t>
            </a:r>
            <a:endParaRPr lang="en-US" sz="1200" b="1" i="1" dirty="0"/>
          </a:p>
        </p:txBody>
      </p:sp>
      <p:sp>
        <p:nvSpPr>
          <p:cNvPr id="11" name="Rectangle 10"/>
          <p:cNvSpPr/>
          <p:nvPr/>
        </p:nvSpPr>
        <p:spPr>
          <a:xfrm>
            <a:off x="4959548" y="6005036"/>
            <a:ext cx="1277500" cy="276999"/>
          </a:xfrm>
          <a:prstGeom prst="rect">
            <a:avLst/>
          </a:prstGeom>
        </p:spPr>
        <p:txBody>
          <a:bodyPr wrap="none">
            <a:spAutoFit/>
          </a:bodyPr>
          <a:lstStyle/>
          <a:p>
            <a:r>
              <a:rPr lang="en-US" sz="1200" b="1" i="1" dirty="0" smtClean="0"/>
              <a:t>Buy, purchase</a:t>
            </a:r>
            <a:endParaRPr lang="en-US" sz="1200" b="1" i="1" dirty="0"/>
          </a:p>
        </p:txBody>
      </p:sp>
      <p:sp>
        <p:nvSpPr>
          <p:cNvPr id="12" name="Rectangle 11"/>
          <p:cNvSpPr/>
          <p:nvPr/>
        </p:nvSpPr>
        <p:spPr>
          <a:xfrm>
            <a:off x="6929130" y="6001529"/>
            <a:ext cx="2061744" cy="461665"/>
          </a:xfrm>
          <a:prstGeom prst="rect">
            <a:avLst/>
          </a:prstGeom>
        </p:spPr>
        <p:txBody>
          <a:bodyPr wrap="none">
            <a:spAutoFit/>
          </a:bodyPr>
          <a:lstStyle/>
          <a:p>
            <a:r>
              <a:rPr lang="en-US" sz="1200" b="1" i="1" dirty="0" smtClean="0"/>
              <a:t>Retail, retailer, sell, vend, </a:t>
            </a:r>
          </a:p>
          <a:p>
            <a:r>
              <a:rPr lang="en-US" sz="1200" b="1" i="1" dirty="0" smtClean="0"/>
              <a:t>Vendor, sale</a:t>
            </a:r>
            <a:endParaRPr lang="en-US" sz="1200" b="1" i="1" dirty="0"/>
          </a:p>
        </p:txBody>
      </p:sp>
      <p:pic>
        <p:nvPicPr>
          <p:cNvPr id="22" name="Picture 21" descr="buySellCost-extra-no-lex-red.jpg"/>
          <p:cNvPicPr>
            <a:picLocks noChangeAspect="1"/>
          </p:cNvPicPr>
          <p:nvPr/>
        </p:nvPicPr>
        <p:blipFill>
          <a:blip r:embed="rId3"/>
          <a:stretch>
            <a:fillRect/>
          </a:stretch>
        </p:blipFill>
        <p:spPr>
          <a:xfrm>
            <a:off x="1066800" y="1448095"/>
            <a:ext cx="7543800" cy="4606487"/>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dirty="0" smtClean="0">
                <a:solidFill>
                  <a:srgbClr val="000000"/>
                </a:solidFill>
              </a:rPr>
              <a:t>Frame element mappings between frames</a:t>
            </a:r>
            <a:endParaRPr lang="en-US" dirty="0">
              <a:solidFill>
                <a:srgbClr val="000000"/>
              </a:solidFill>
            </a:endParaRPr>
          </a:p>
        </p:txBody>
      </p:sp>
      <p:sp>
        <p:nvSpPr>
          <p:cNvPr id="6" name="Slide Number Placeholder 5"/>
          <p:cNvSpPr>
            <a:spLocks noGrp="1"/>
          </p:cNvSpPr>
          <p:nvPr>
            <p:ph type="sldNum" sz="quarter" idx="12"/>
          </p:nvPr>
        </p:nvSpPr>
        <p:spPr/>
        <p:txBody>
          <a:bodyPr>
            <a:normAutofit/>
          </a:bodyPr>
          <a:lstStyle/>
          <a:p>
            <a:pPr>
              <a:defRPr/>
            </a:pPr>
            <a:fld id="{B1A431AF-B1B9-4CA9-BD2F-F2796DC3CF1A}" type="slidenum">
              <a:rPr lang="en-US"/>
              <a:pPr>
                <a:defRPr/>
              </a:pPr>
              <a:t>77</a:t>
            </a:fld>
            <a:endParaRPr lang="en-US"/>
          </a:p>
        </p:txBody>
      </p:sp>
      <p:pic>
        <p:nvPicPr>
          <p:cNvPr id="26627" name="Picture 2"/>
          <p:cNvPicPr>
            <a:picLocks noGrp="1" noChangeAspect="1" noChangeArrowheads="1"/>
          </p:cNvPicPr>
          <p:nvPr>
            <p:ph sz="quarter" idx="1"/>
          </p:nvPr>
        </p:nvPicPr>
        <p:blipFill>
          <a:blip r:embed="rId3"/>
          <a:srcRect l="-63068" r="-63068"/>
          <a:stretch>
            <a:fillRect/>
          </a:stretch>
        </p:blipFill>
        <p:spPr/>
      </p:pic>
      <p:sp>
        <p:nvSpPr>
          <p:cNvPr id="10" name="Cloud 9"/>
          <p:cNvSpPr/>
          <p:nvPr/>
        </p:nvSpPr>
        <p:spPr>
          <a:xfrm>
            <a:off x="457200" y="3505200"/>
            <a:ext cx="2427288" cy="1295400"/>
          </a:xfrm>
          <a:prstGeom prst="cloud">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29" name="TextBox 6"/>
          <p:cNvSpPr txBox="1">
            <a:spLocks noChangeArrowheads="1"/>
          </p:cNvSpPr>
          <p:nvPr/>
        </p:nvSpPr>
        <p:spPr bwMode="auto">
          <a:xfrm>
            <a:off x="762000" y="1981200"/>
            <a:ext cx="3589338" cy="646113"/>
          </a:xfrm>
          <a:prstGeom prst="rect">
            <a:avLst/>
          </a:prstGeom>
          <a:noFill/>
          <a:ln w="9525">
            <a:noFill/>
            <a:miter lim="800000"/>
            <a:headEnd/>
            <a:tailEnd/>
          </a:ln>
        </p:spPr>
        <p:txBody>
          <a:bodyPr wrap="none">
            <a:spAutoFit/>
          </a:bodyPr>
          <a:lstStyle/>
          <a:p>
            <a:r>
              <a:rPr lang="en-US">
                <a:latin typeface="Perpetua" pitchFamily="18" charset="0"/>
              </a:rPr>
              <a:t>Related via INHERITANCE and USING</a:t>
            </a:r>
          </a:p>
          <a:p>
            <a:r>
              <a:rPr lang="en-US">
                <a:latin typeface="Perpetua" pitchFamily="18" charset="0"/>
              </a:rPr>
              <a:t>frame relations</a:t>
            </a:r>
          </a:p>
        </p:txBody>
      </p:sp>
      <p:sp>
        <p:nvSpPr>
          <p:cNvPr id="26630" name="TextBox 7"/>
          <p:cNvSpPr txBox="1">
            <a:spLocks noChangeArrowheads="1"/>
          </p:cNvSpPr>
          <p:nvPr/>
        </p:nvSpPr>
        <p:spPr bwMode="auto">
          <a:xfrm>
            <a:off x="701675" y="3773488"/>
            <a:ext cx="2193925" cy="646112"/>
          </a:xfrm>
          <a:prstGeom prst="rect">
            <a:avLst/>
          </a:prstGeom>
          <a:noFill/>
          <a:ln w="9525">
            <a:noFill/>
            <a:miter lim="800000"/>
            <a:headEnd/>
            <a:tailEnd/>
          </a:ln>
        </p:spPr>
        <p:txBody>
          <a:bodyPr wrap="none">
            <a:spAutoFit/>
          </a:bodyPr>
          <a:lstStyle/>
          <a:p>
            <a:r>
              <a:rPr lang="en-US" i="1">
                <a:latin typeface="Perpetua" pitchFamily="18" charset="0"/>
              </a:rPr>
              <a:t>Do, act, perform, </a:t>
            </a:r>
          </a:p>
          <a:p>
            <a:r>
              <a:rPr lang="en-US" i="1">
                <a:latin typeface="Perpetua" pitchFamily="18" charset="0"/>
              </a:rPr>
              <a:t>Carry out, conduct,…</a:t>
            </a:r>
          </a:p>
        </p:txBody>
      </p:sp>
      <p:sp>
        <p:nvSpPr>
          <p:cNvPr id="14" name="Cloud 13"/>
          <p:cNvSpPr/>
          <p:nvPr/>
        </p:nvSpPr>
        <p:spPr>
          <a:xfrm>
            <a:off x="6488113" y="3125788"/>
            <a:ext cx="2427287" cy="1295400"/>
          </a:xfrm>
          <a:prstGeom prst="cloud">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32" name="TextBox 8"/>
          <p:cNvSpPr txBox="1">
            <a:spLocks noChangeArrowheads="1"/>
          </p:cNvSpPr>
          <p:nvPr/>
        </p:nvSpPr>
        <p:spPr bwMode="auto">
          <a:xfrm>
            <a:off x="6781800" y="3429000"/>
            <a:ext cx="1739900" cy="646113"/>
          </a:xfrm>
          <a:prstGeom prst="rect">
            <a:avLst/>
          </a:prstGeom>
          <a:noFill/>
          <a:ln w="9525">
            <a:noFill/>
            <a:miter lim="800000"/>
            <a:headEnd/>
            <a:tailEnd/>
          </a:ln>
        </p:spPr>
        <p:txBody>
          <a:bodyPr wrap="none">
            <a:spAutoFit/>
          </a:bodyPr>
          <a:lstStyle/>
          <a:p>
            <a:r>
              <a:rPr lang="en-US" i="1">
                <a:latin typeface="Perpetua" pitchFamily="18" charset="0"/>
              </a:rPr>
              <a:t>Assist, help, aid,</a:t>
            </a:r>
          </a:p>
          <a:p>
            <a:r>
              <a:rPr lang="en-US" i="1">
                <a:latin typeface="Perpetua" pitchFamily="18" charset="0"/>
              </a:rPr>
              <a:t>Cater, abet, . .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rPr>
              <a:t>Use frame semantics in dependency tree</a:t>
            </a:r>
            <a:endParaRPr lang="en-US" sz="3200" dirty="0">
              <a:solidFill>
                <a:schemeClr val="tx1"/>
              </a:solidFill>
            </a:endParaRPr>
          </a:p>
        </p:txBody>
      </p:sp>
      <p:sp>
        <p:nvSpPr>
          <p:cNvPr id="3" name="Content Placeholder 2"/>
          <p:cNvSpPr>
            <a:spLocks noGrp="1"/>
          </p:cNvSpPr>
          <p:nvPr>
            <p:ph sz="quarter" idx="1"/>
          </p:nvPr>
        </p:nvSpPr>
        <p:spPr/>
        <p:txBody>
          <a:bodyPr/>
          <a:lstStyle/>
          <a:p>
            <a:pPr>
              <a:spcBef>
                <a:spcPts val="0"/>
              </a:spcBef>
            </a:pPr>
            <a:r>
              <a:rPr lang="en-US" sz="1800" b="1" dirty="0" smtClean="0"/>
              <a:t>Input</a:t>
            </a:r>
            <a:r>
              <a:rPr lang="en-US" sz="1800" i="1" dirty="0" smtClean="0"/>
              <a:t>: The cat swam to the dangerous island.</a:t>
            </a:r>
          </a:p>
          <a:p>
            <a:pPr>
              <a:spcBef>
                <a:spcPts val="0"/>
              </a:spcBef>
              <a:buNone/>
            </a:pPr>
            <a:endParaRPr lang="en-US" sz="1800" dirty="0" smtClean="0"/>
          </a:p>
          <a:p>
            <a:pPr>
              <a:spcBef>
                <a:spcPts val="0"/>
              </a:spcBef>
            </a:pPr>
            <a:r>
              <a:rPr lang="en-US" sz="1800" b="1" dirty="0" smtClean="0"/>
              <a:t>Parse</a:t>
            </a:r>
          </a:p>
          <a:p>
            <a:pPr>
              <a:spcBef>
                <a:spcPts val="0"/>
              </a:spcBef>
              <a:buNone/>
            </a:pPr>
            <a:r>
              <a:rPr lang="en-US" sz="1800" dirty="0" smtClean="0"/>
              <a:t>(S (NP (DT "the") (NN2 (NN "cat")))</a:t>
            </a:r>
          </a:p>
          <a:p>
            <a:pPr>
              <a:spcBef>
                <a:spcPts val="0"/>
              </a:spcBef>
              <a:buNone/>
            </a:pPr>
            <a:r>
              <a:rPr lang="en-US" sz="1800" dirty="0" smtClean="0"/>
              <a:t>  (VP (VP1 (VBD "swam"))</a:t>
            </a:r>
          </a:p>
          <a:p>
            <a:pPr>
              <a:spcBef>
                <a:spcPts val="0"/>
              </a:spcBef>
              <a:buNone/>
            </a:pPr>
            <a:r>
              <a:rPr lang="en-US" sz="1800" dirty="0" smtClean="0"/>
              <a:t>    (PREPP (TO "to")</a:t>
            </a:r>
          </a:p>
          <a:p>
            <a:pPr>
              <a:spcBef>
                <a:spcPts val="0"/>
              </a:spcBef>
              <a:buNone/>
            </a:pPr>
            <a:r>
              <a:rPr lang="en-US" sz="1800" dirty="0" smtClean="0"/>
              <a:t>     (NP (DT "the") (ADJP (JJ "dangerous")) (NN2 (NN "island"))))))</a:t>
            </a:r>
          </a:p>
          <a:p>
            <a:pPr>
              <a:spcBef>
                <a:spcPts val="0"/>
              </a:spcBef>
            </a:pPr>
            <a:endParaRPr lang="en-US" sz="1800" dirty="0" smtClean="0"/>
          </a:p>
          <a:p>
            <a:pPr>
              <a:spcBef>
                <a:spcPts val="0"/>
              </a:spcBef>
            </a:pPr>
            <a:r>
              <a:rPr lang="en-US" sz="1800" b="1" dirty="0" smtClean="0"/>
              <a:t>Lexical-based dependency representation</a:t>
            </a:r>
          </a:p>
          <a:p>
            <a:pPr>
              <a:spcBef>
                <a:spcPts val="0"/>
              </a:spcBef>
              <a:buNone/>
            </a:pPr>
            <a:r>
              <a:rPr lang="en-US" sz="1800" dirty="0" smtClean="0"/>
              <a:t>((&lt;verb: "swim"&gt; (:SUBJECT &lt;noun: "cat"&gt;) (:DEP &lt;preposition: "to"&gt;))</a:t>
            </a:r>
          </a:p>
          <a:p>
            <a:pPr>
              <a:spcBef>
                <a:spcPts val="0"/>
              </a:spcBef>
              <a:buNone/>
            </a:pPr>
            <a:r>
              <a:rPr lang="en-US" sz="1800" dirty="0" smtClean="0"/>
              <a:t> (&lt;preposition: "to"&gt; (:DEP &lt;noun: "island"&gt;))</a:t>
            </a:r>
          </a:p>
          <a:p>
            <a:pPr>
              <a:spcBef>
                <a:spcPts val="0"/>
              </a:spcBef>
              <a:buNone/>
            </a:pPr>
            <a:r>
              <a:rPr lang="en-US" sz="1800" dirty="0" smtClean="0"/>
              <a:t> (&lt;noun: "island"&gt; (:ATTRIBUTE &lt;adjective: "dangerous"&gt;)))</a:t>
            </a:r>
          </a:p>
          <a:p>
            <a:pPr>
              <a:spcBef>
                <a:spcPts val="0"/>
              </a:spcBef>
              <a:buNone/>
            </a:pPr>
            <a:endParaRPr lang="en-US" sz="1800" dirty="0" smtClean="0"/>
          </a:p>
          <a:p>
            <a:pPr>
              <a:spcBef>
                <a:spcPts val="0"/>
              </a:spcBef>
            </a:pPr>
            <a:r>
              <a:rPr lang="en-US" sz="1800" b="1" dirty="0" smtClean="0"/>
              <a:t>Frame-based dependency representation</a:t>
            </a:r>
          </a:p>
          <a:p>
            <a:pPr>
              <a:spcBef>
                <a:spcPts val="0"/>
              </a:spcBef>
              <a:buNone/>
            </a:pPr>
            <a:r>
              <a:rPr lang="en-US" sz="1800" dirty="0" smtClean="0"/>
              <a:t>((&lt;</a:t>
            </a:r>
            <a:r>
              <a:rPr lang="en-US" sz="1800" dirty="0" err="1" smtClean="0">
                <a:solidFill>
                  <a:srgbClr val="FF0000"/>
                </a:solidFill>
              </a:rPr>
              <a:t>frame:SelfMotion</a:t>
            </a:r>
            <a:r>
              <a:rPr lang="en-US" sz="1800" dirty="0" smtClean="0">
                <a:solidFill>
                  <a:srgbClr val="FF0000"/>
                </a:solidFill>
              </a:rPr>
              <a:t>/swim</a:t>
            </a:r>
            <a:r>
              <a:rPr lang="en-US" sz="1800" dirty="0" smtClean="0"/>
              <a:t>&gt; (</a:t>
            </a:r>
            <a:r>
              <a:rPr lang="en-US" sz="1800" dirty="0" smtClean="0">
                <a:solidFill>
                  <a:srgbClr val="FF0000"/>
                </a:solidFill>
              </a:rPr>
              <a:t>:self-mover </a:t>
            </a:r>
            <a:r>
              <a:rPr lang="en-US" sz="1800" dirty="0" smtClean="0"/>
              <a:t>&lt;noun: "cat"&gt;) (</a:t>
            </a:r>
            <a:r>
              <a:rPr lang="en-US" sz="1800" dirty="0" smtClean="0">
                <a:solidFill>
                  <a:srgbClr val="FF0000"/>
                </a:solidFill>
              </a:rPr>
              <a:t>:goal </a:t>
            </a:r>
            <a:r>
              <a:rPr lang="en-US" sz="1800" dirty="0" smtClean="0"/>
              <a:t>&lt;preposition: "to"&gt;))</a:t>
            </a:r>
          </a:p>
          <a:p>
            <a:pPr>
              <a:spcBef>
                <a:spcPts val="0"/>
              </a:spcBef>
              <a:buNone/>
            </a:pPr>
            <a:r>
              <a:rPr lang="en-US" sz="1800" dirty="0" smtClean="0"/>
              <a:t> (&lt;preposition: "to"&gt; (:DEP &lt;noun-7: "island"&gt;))</a:t>
            </a:r>
          </a:p>
          <a:p>
            <a:pPr>
              <a:spcBef>
                <a:spcPts val="0"/>
              </a:spcBef>
              <a:buNone/>
            </a:pPr>
            <a:r>
              <a:rPr lang="en-US" sz="1800" dirty="0" smtClean="0"/>
              <a:t> (&lt;noun: "island"&gt; (:ATTRIBUTE &lt;adjective: "dangerous"&gt;)))</a:t>
            </a:r>
          </a:p>
          <a:p>
            <a:pPr>
              <a:spcBef>
                <a:spcPts val="0"/>
              </a:spcBef>
            </a:pPr>
            <a:endParaRPr lang="en-US" sz="1800" dirty="0"/>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78</a:t>
            </a:fld>
            <a:endParaRPr lang="en-US"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solidFill>
                  <a:srgbClr val="000000"/>
                </a:solidFill>
              </a:rPr>
              <a:t>Outline</a:t>
            </a:r>
          </a:p>
        </p:txBody>
      </p:sp>
      <p:sp>
        <p:nvSpPr>
          <p:cNvPr id="4" name="Slide Number Placeholder 3"/>
          <p:cNvSpPr>
            <a:spLocks noGrp="1"/>
          </p:cNvSpPr>
          <p:nvPr>
            <p:ph type="sldNum" sz="quarter" idx="12"/>
          </p:nvPr>
        </p:nvSpPr>
        <p:spPr/>
        <p:txBody>
          <a:bodyPr>
            <a:normAutofit/>
          </a:bodyPr>
          <a:lstStyle/>
          <a:p>
            <a:pPr>
              <a:defRPr/>
            </a:pPr>
            <a:fld id="{38B99BEF-3467-4DD1-8C22-2165E6A833B7}" type="slidenum">
              <a:rPr lang="en-US"/>
              <a:pPr>
                <a:defRPr/>
              </a:pPr>
              <a:t>79</a:t>
            </a:fld>
            <a:endParaRPr lang="en-US" dirty="0"/>
          </a:p>
        </p:txBody>
      </p:sp>
      <p:sp>
        <p:nvSpPr>
          <p:cNvPr id="16387" name="Content Placeholder 2"/>
          <p:cNvSpPr>
            <a:spLocks noGrp="1"/>
          </p:cNvSpPr>
          <p:nvPr>
            <p:ph sz="quarter" idx="1"/>
          </p:nvPr>
        </p:nvSpPr>
        <p:spPr/>
        <p:txBody>
          <a:bodyPr/>
          <a:lstStyle/>
          <a:p>
            <a:r>
              <a:rPr lang="en-US" dirty="0" smtClean="0"/>
              <a:t>Introduction</a:t>
            </a:r>
          </a:p>
          <a:p>
            <a:pPr lvl="1"/>
            <a:r>
              <a:rPr lang="en-US" dirty="0" smtClean="0"/>
              <a:t>Motivation</a:t>
            </a:r>
          </a:p>
          <a:p>
            <a:pPr lvl="1"/>
            <a:r>
              <a:rPr lang="en-US" dirty="0" smtClean="0"/>
              <a:t>Project Overview/History/Examples</a:t>
            </a:r>
          </a:p>
          <a:p>
            <a:r>
              <a:rPr lang="en-US" dirty="0" smtClean="0"/>
              <a:t>How it works</a:t>
            </a:r>
          </a:p>
          <a:p>
            <a:pPr lvl="1"/>
            <a:r>
              <a:rPr lang="en-US" dirty="0" smtClean="0"/>
              <a:t>Linguistic analysis</a:t>
            </a:r>
          </a:p>
          <a:p>
            <a:pPr lvl="1"/>
            <a:r>
              <a:rPr lang="en-US" dirty="0" smtClean="0"/>
              <a:t>Semantic interpretation</a:t>
            </a:r>
          </a:p>
          <a:p>
            <a:pPr lvl="1"/>
            <a:r>
              <a:rPr lang="en-US" dirty="0" smtClean="0"/>
              <a:t>Depiction and graphics</a:t>
            </a:r>
          </a:p>
          <a:p>
            <a:r>
              <a:rPr lang="en-US" dirty="0" smtClean="0">
                <a:solidFill>
                  <a:srgbClr val="000000"/>
                </a:solidFill>
              </a:rPr>
              <a:t>New directions</a:t>
            </a:r>
          </a:p>
          <a:p>
            <a:pPr lvl="1"/>
            <a:r>
              <a:rPr lang="en-US" dirty="0" smtClean="0"/>
              <a:t>Lexical Semantics and </a:t>
            </a:r>
            <a:r>
              <a:rPr lang="en-US" dirty="0" err="1" smtClean="0"/>
              <a:t>FrameNet</a:t>
            </a:r>
            <a:endParaRPr lang="en-US" dirty="0" smtClean="0"/>
          </a:p>
          <a:p>
            <a:pPr lvl="1"/>
            <a:r>
              <a:rPr lang="en-US" dirty="0" smtClean="0">
                <a:solidFill>
                  <a:srgbClr val="FF0000"/>
                </a:solidFill>
              </a:rPr>
              <a:t>Other issues (ambiguity, 3D, . . .)</a:t>
            </a:r>
          </a:p>
          <a:p>
            <a:pPr lvl="1"/>
            <a:r>
              <a:rPr lang="en-US" dirty="0" smtClean="0"/>
              <a:t>Demo</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419100" y="295275"/>
            <a:ext cx="7435850" cy="1384300"/>
          </a:xfrm>
        </p:spPr>
        <p:txBody>
          <a:bodyPr/>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smtClean="0">
                <a:solidFill>
                  <a:srgbClr val="000000"/>
                </a:solidFill>
              </a:rPr>
              <a:t>WordsEye</a:t>
            </a:r>
            <a:r>
              <a:rPr lang="en-GB" dirty="0" smtClean="0">
                <a:solidFill>
                  <a:srgbClr val="000000"/>
                </a:solidFill>
              </a:rPr>
              <a:t> Initial Version </a:t>
            </a:r>
            <a:r>
              <a:rPr lang="en-GB" sz="1400" dirty="0" smtClean="0">
                <a:solidFill>
                  <a:srgbClr val="000000"/>
                </a:solidFill>
              </a:rPr>
              <a:t>(with Richard </a:t>
            </a:r>
            <a:r>
              <a:rPr lang="en-GB" sz="1400" dirty="0" err="1" smtClean="0">
                <a:solidFill>
                  <a:srgbClr val="000000"/>
                </a:solidFill>
              </a:rPr>
              <a:t>Sproat</a:t>
            </a:r>
            <a:r>
              <a:rPr lang="en-GB" sz="1400" dirty="0" smtClean="0">
                <a:solidFill>
                  <a:srgbClr val="000000"/>
                </a:solidFill>
              </a:rPr>
              <a:t>)</a:t>
            </a:r>
          </a:p>
        </p:txBody>
      </p:sp>
      <p:sp>
        <p:nvSpPr>
          <p:cNvPr id="27651" name="Rectangle 2"/>
          <p:cNvSpPr>
            <a:spLocks noGrp="1" noChangeArrowheads="1"/>
          </p:cNvSpPr>
          <p:nvPr>
            <p:ph type="body" idx="1"/>
          </p:nvPr>
        </p:nvSpPr>
        <p:spPr>
          <a:xfrm>
            <a:off x="415925" y="1981200"/>
            <a:ext cx="8561388" cy="4114800"/>
          </a:xfrm>
        </p:spPr>
        <p:txBody>
          <a:bodyPr/>
          <a:lstStyle/>
          <a:p>
            <a:pPr lvl="1">
              <a:lnSpc>
                <a:spcPts val="3475"/>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3200" dirty="0">
                <a:ea typeface="ＭＳ Ｐゴシック" pitchFamily="-65" charset="-128"/>
              </a:rPr>
              <a:t>Developed at AT&amp;T</a:t>
            </a:r>
            <a:r>
              <a:rPr lang="en-GB" sz="3200" dirty="0" smtClean="0">
                <a:ea typeface="ＭＳ Ｐゴシック" pitchFamily="-65" charset="-128"/>
              </a:rPr>
              <a:t> Research Labs</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smtClean="0">
                <a:ea typeface="ＭＳ Ｐゴシック" pitchFamily="-65" charset="-128"/>
              </a:rPr>
              <a:t>Church </a:t>
            </a:r>
            <a:r>
              <a:rPr lang="en-GB" sz="2000" dirty="0">
                <a:ea typeface="ＭＳ Ｐゴシック" pitchFamily="-65" charset="-128"/>
              </a:rPr>
              <a:t>Tagger, Collins Parser on Linux</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err="1">
                <a:ea typeface="ＭＳ Ｐゴシック" pitchFamily="-65" charset="-128"/>
              </a:rPr>
              <a:t>WordNet</a:t>
            </a:r>
            <a:r>
              <a:rPr lang="en-GB" sz="2000" dirty="0">
                <a:ea typeface="ＭＳ Ｐゴシック" pitchFamily="-65" charset="-128"/>
              </a:rPr>
              <a:t> </a:t>
            </a:r>
            <a:r>
              <a:rPr lang="en-GB" sz="1400" dirty="0">
                <a:ea typeface="ＭＳ Ｐゴシック" pitchFamily="-65" charset="-128"/>
              </a:rPr>
              <a:t> (http://</a:t>
            </a:r>
            <a:r>
              <a:rPr lang="en-GB" sz="1400" dirty="0" err="1">
                <a:ea typeface="ＭＳ Ｐゴシック" pitchFamily="-65" charset="-128"/>
              </a:rPr>
              <a:t>wordnet.princeton.edu</a:t>
            </a:r>
            <a:r>
              <a:rPr lang="en-GB" sz="1400" dirty="0">
                <a:ea typeface="ＭＳ Ｐゴシック" pitchFamily="-65" charset="-128"/>
              </a:rPr>
              <a:t>/)</a:t>
            </a:r>
          </a:p>
          <a:p>
            <a:pPr lvl="2">
              <a:lnSpc>
                <a:spcPct val="101000"/>
              </a:lnSpc>
              <a:spcBef>
                <a:spcPts val="65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a:ea typeface="ＭＳ Ｐゴシック" pitchFamily="-65" charset="-128"/>
              </a:rPr>
              <a:t>Viewpoint 3D model </a:t>
            </a:r>
            <a:r>
              <a:rPr lang="en-GB" sz="2000" dirty="0" smtClean="0">
                <a:ea typeface="ＭＳ Ｐゴシック" pitchFamily="-65" charset="-128"/>
              </a:rPr>
              <a:t>library</a:t>
            </a:r>
          </a:p>
          <a:p>
            <a:pPr lvl="2">
              <a:lnSpc>
                <a:spcPct val="101000"/>
              </a:lnSpc>
              <a:spcBef>
                <a:spcPts val="65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smtClean="0">
                <a:ea typeface="ＭＳ Ｐゴシック" pitchFamily="-65" charset="-128"/>
              </a:rPr>
              <a:t>Graphics: </a:t>
            </a:r>
            <a:r>
              <a:rPr lang="en-GB" dirty="0" err="1" smtClean="0">
                <a:ea typeface="ＭＳ Ｐゴシック" pitchFamily="-65" charset="-128"/>
              </a:rPr>
              <a:t>Mirai</a:t>
            </a:r>
            <a:r>
              <a:rPr lang="en-GB" dirty="0" smtClean="0">
                <a:ea typeface="ＭＳ Ｐゴシック" pitchFamily="-65" charset="-128"/>
              </a:rPr>
              <a:t> 3D animation system on Windows NT</a:t>
            </a:r>
            <a:endParaRPr lang="en-GB" sz="2000" b="1" dirty="0" smtClean="0">
              <a:ea typeface="ＭＳ Ｐゴシック" pitchFamily="-65" charset="-128"/>
            </a:endParaRPr>
          </a:p>
          <a:p>
            <a:pPr lvl="2">
              <a:lnSpc>
                <a:spcPct val="101000"/>
              </a:lnSpc>
              <a:spcBef>
                <a:spcPts val="65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a:ea typeface="ＭＳ Ｐゴシック" pitchFamily="-65" charset="-128"/>
              </a:rPr>
              <a:t>NLP (</a:t>
            </a:r>
            <a:r>
              <a:rPr lang="en-GB" sz="2000" dirty="0" err="1">
                <a:ea typeface="ＭＳ Ｐゴシック" pitchFamily="-65" charset="-128"/>
              </a:rPr>
              <a:t>linux</a:t>
            </a:r>
            <a:r>
              <a:rPr lang="en-GB" sz="2000" dirty="0">
                <a:ea typeface="ＭＳ Ｐゴシック" pitchFamily="-65" charset="-128"/>
              </a:rPr>
              <a:t>) and depiction/graphics (Linux) communicate via sockets</a:t>
            </a:r>
          </a:p>
          <a:p>
            <a:pPr lvl="2">
              <a:lnSpc>
                <a:spcPct val="101000"/>
              </a:lnSpc>
              <a:spcBef>
                <a:spcPts val="65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err="1">
                <a:ea typeface="ＭＳ Ｐゴシック" pitchFamily="-65" charset="-128"/>
              </a:rPr>
              <a:t>WordsEye</a:t>
            </a:r>
            <a:r>
              <a:rPr lang="en-GB" sz="2000" dirty="0">
                <a:ea typeface="ＭＳ Ｐゴシック" pitchFamily="-65" charset="-128"/>
              </a:rPr>
              <a:t> code in Common Lisp</a:t>
            </a: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3200" dirty="0" err="1">
                <a:ea typeface="ＭＳ Ｐゴシック" pitchFamily="-65" charset="-128"/>
              </a:rPr>
              <a:t>Siggraph</a:t>
            </a:r>
            <a:r>
              <a:rPr lang="en-GB" sz="3200" dirty="0">
                <a:ea typeface="ＭＳ Ｐゴシック" pitchFamily="-65" charset="-128"/>
              </a:rPr>
              <a:t> paper </a:t>
            </a:r>
            <a:r>
              <a:rPr lang="en-GB" sz="1600" dirty="0">
                <a:ea typeface="ＭＳ Ｐゴシック" pitchFamily="-65" charset="-128"/>
              </a:rPr>
              <a:t>(August 2001</a:t>
            </a:r>
            <a:r>
              <a:rPr lang="en-GB" sz="1600" dirty="0" smtClean="0">
                <a:ea typeface="ＭＳ Ｐゴシック" pitchFamily="-65" charset="-128"/>
              </a:rPr>
              <a:t>)</a:t>
            </a:r>
          </a:p>
          <a:p>
            <a:pPr lvl="2">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1800" dirty="0" smtClean="0">
                <a:ea typeface="ＭＳ Ｐゴシック" pitchFamily="-65" charset="-128"/>
              </a:rPr>
              <a:t>http://www1.cs.columbia.edu/~coyne/images/wordseye_siggraph.pdf</a:t>
            </a:r>
            <a:endParaRPr lang="en-GB" sz="1800" dirty="0">
              <a:ea typeface="ＭＳ Ｐゴシック" pitchFamily="-65" charset="-128"/>
            </a:endParaRPr>
          </a:p>
        </p:txBody>
      </p:sp>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8</a:t>
            </a:fld>
            <a:endParaRPr lang="en-US"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
          <p:cNvSpPr>
            <a:spLocks noGrp="1" noChangeArrowheads="1"/>
          </p:cNvSpPr>
          <p:nvPr>
            <p:ph type="title"/>
          </p:nvPr>
        </p:nvSpPr>
        <p:spPr>
          <a:xfrm>
            <a:off x="1022350" y="0"/>
            <a:ext cx="7435850" cy="1384300"/>
          </a:xfrm>
        </p:spPr>
        <p:txBody>
          <a:bodyPr/>
          <a:lstStyle/>
          <a:p>
            <a:pPr>
              <a:lnSpc>
                <a:spcPts val="19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rPr>
              <a:t>Pragmatic </a:t>
            </a:r>
            <a:r>
              <a:rPr lang="en-GB" dirty="0" smtClean="0">
                <a:solidFill>
                  <a:srgbClr val="000000"/>
                </a:solidFill>
              </a:rPr>
              <a:t>Ambiguity</a:t>
            </a:r>
            <a:endParaRPr lang="en-GB" b="0" i="1" dirty="0">
              <a:solidFill>
                <a:srgbClr val="000000"/>
              </a:solidFill>
            </a:endParaRPr>
          </a:p>
        </p:txBody>
      </p:sp>
      <p:pic>
        <p:nvPicPr>
          <p:cNvPr id="165891" name="Picture 2"/>
          <p:cNvPicPr>
            <a:picLocks noChangeAspect="1" noChangeArrowheads="1"/>
          </p:cNvPicPr>
          <p:nvPr/>
        </p:nvPicPr>
        <p:blipFill>
          <a:blip r:embed="rId3"/>
          <a:srcRect/>
          <a:stretch>
            <a:fillRect/>
          </a:stretch>
        </p:blipFill>
        <p:spPr bwMode="auto">
          <a:xfrm>
            <a:off x="1218961" y="1610281"/>
            <a:ext cx="5845812" cy="4421187"/>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80</a:t>
            </a:fld>
            <a:endParaRPr lang="en-US" dirty="0"/>
          </a:p>
        </p:txBody>
      </p:sp>
      <p:sp>
        <p:nvSpPr>
          <p:cNvPr id="5" name="TextBox 4"/>
          <p:cNvSpPr txBox="1"/>
          <p:nvPr/>
        </p:nvSpPr>
        <p:spPr>
          <a:xfrm>
            <a:off x="1219200" y="6031468"/>
            <a:ext cx="5302489" cy="369332"/>
          </a:xfrm>
          <a:prstGeom prst="rect">
            <a:avLst/>
          </a:prstGeom>
          <a:noFill/>
        </p:spPr>
        <p:txBody>
          <a:bodyPr wrap="none" rtlCol="0">
            <a:spAutoFit/>
          </a:bodyPr>
          <a:lstStyle/>
          <a:p>
            <a:r>
              <a:rPr lang="en-GB" i="1" dirty="0" smtClean="0">
                <a:solidFill>
                  <a:srgbClr val="000000"/>
                </a:solidFill>
              </a:rPr>
              <a:t>The lamp is next to the vase on the nightstand . . .</a:t>
            </a:r>
            <a:endParaRPr 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
          <p:cNvSpPr>
            <a:spLocks noGrp="1" noChangeArrowheads="1"/>
          </p:cNvSpPr>
          <p:nvPr>
            <p:ph type="title"/>
          </p:nvPr>
        </p:nvSpPr>
        <p:spPr>
          <a:xfrm>
            <a:off x="428625" y="522288"/>
            <a:ext cx="8366125" cy="736600"/>
          </a:xfrm>
        </p:spPr>
        <p:txBody>
          <a:bodyPr/>
          <a:lstStyle/>
          <a:p>
            <a:pPr>
              <a:lnSpc>
                <a:spcPts val="2075"/>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rPr>
              <a:t>Syntactic Ambiguity: </a:t>
            </a:r>
            <a:r>
              <a:rPr lang="en-GB" sz="2800" b="0" dirty="0">
                <a:solidFill>
                  <a:srgbClr val="000000"/>
                </a:solidFill>
              </a:rPr>
              <a:t>Prepositional phrase attachment</a:t>
            </a:r>
          </a:p>
        </p:txBody>
      </p:sp>
      <p:pic>
        <p:nvPicPr>
          <p:cNvPr id="167939" name="Picture 2"/>
          <p:cNvPicPr>
            <a:picLocks noChangeAspect="1" noChangeArrowheads="1"/>
          </p:cNvPicPr>
          <p:nvPr/>
        </p:nvPicPr>
        <p:blipFill>
          <a:blip r:embed="rId3"/>
          <a:srcRect/>
          <a:stretch>
            <a:fillRect/>
          </a:stretch>
        </p:blipFill>
        <p:spPr bwMode="auto">
          <a:xfrm>
            <a:off x="312738" y="1576388"/>
            <a:ext cx="4181475" cy="3162300"/>
          </a:xfrm>
          <a:prstGeom prst="rect">
            <a:avLst/>
          </a:prstGeom>
          <a:noFill/>
          <a:ln w="9525">
            <a:noFill/>
            <a:miter lim="800000"/>
            <a:headEnd/>
            <a:tailEnd/>
          </a:ln>
        </p:spPr>
      </p:pic>
      <p:pic>
        <p:nvPicPr>
          <p:cNvPr id="167940" name="Picture 3"/>
          <p:cNvPicPr>
            <a:picLocks noChangeAspect="1" noChangeArrowheads="1"/>
          </p:cNvPicPr>
          <p:nvPr/>
        </p:nvPicPr>
        <p:blipFill>
          <a:blip r:embed="rId4"/>
          <a:srcRect/>
          <a:stretch>
            <a:fillRect/>
          </a:stretch>
        </p:blipFill>
        <p:spPr bwMode="auto">
          <a:xfrm>
            <a:off x="4660900" y="1563688"/>
            <a:ext cx="4133850" cy="3125787"/>
          </a:xfrm>
          <a:prstGeom prst="rect">
            <a:avLst/>
          </a:prstGeom>
          <a:noFill/>
          <a:ln w="9525">
            <a:noFill/>
            <a:miter lim="800000"/>
            <a:headEnd/>
            <a:tailEnd/>
          </a:ln>
        </p:spPr>
      </p:pic>
      <p:sp>
        <p:nvSpPr>
          <p:cNvPr id="167941" name="Text Box 4"/>
          <p:cNvSpPr txBox="1">
            <a:spLocks noChangeArrowheads="1"/>
          </p:cNvSpPr>
          <p:nvPr/>
        </p:nvSpPr>
        <p:spPr bwMode="auto">
          <a:xfrm>
            <a:off x="241300" y="4829175"/>
            <a:ext cx="4079875" cy="616024"/>
          </a:xfrm>
          <a:prstGeom prst="rect">
            <a:avLst/>
          </a:prstGeom>
          <a:noFill/>
          <a:ln w="9525">
            <a:noFill/>
            <a:miter lim="800000"/>
            <a:headEnd/>
            <a:tailEnd/>
          </a:ln>
        </p:spPr>
        <p:txBody>
          <a:bodyPr lIns="90000" tIns="46800" rIns="90000" bIns="46800">
            <a:prstTxWarp prst="textNoShape">
              <a:avLst/>
            </a:prstTxWarp>
            <a:spAutoFit/>
          </a:bodyPr>
          <a:lstStyle/>
          <a:p>
            <a:pPr>
              <a:lnSpc>
                <a:spcPts val="2013"/>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i="1" dirty="0">
                <a:solidFill>
                  <a:srgbClr val="FF3300"/>
                </a:solidFill>
                <a:latin typeface="Trebuchet MS" pitchFamily="-65" charset="0"/>
              </a:rPr>
              <a:t>John looks at the cat </a:t>
            </a:r>
            <a:r>
              <a:rPr lang="en-GB" sz="2000" i="1" dirty="0">
                <a:solidFill>
                  <a:srgbClr val="0000FF"/>
                </a:solidFill>
                <a:latin typeface="Trebuchet MS" pitchFamily="-65" charset="0"/>
              </a:rPr>
              <a:t>on the skateboard.</a:t>
            </a:r>
          </a:p>
        </p:txBody>
      </p:sp>
      <p:grpSp>
        <p:nvGrpSpPr>
          <p:cNvPr id="2" name="Group 5"/>
          <p:cNvGrpSpPr>
            <a:grpSpLocks/>
          </p:cNvGrpSpPr>
          <p:nvPr/>
        </p:nvGrpSpPr>
        <p:grpSpPr bwMode="auto">
          <a:xfrm>
            <a:off x="4364038" y="4883156"/>
            <a:ext cx="4416424" cy="398463"/>
            <a:chOff x="2749" y="3076"/>
            <a:chExt cx="2782" cy="251"/>
          </a:xfrm>
        </p:grpSpPr>
        <p:sp>
          <p:nvSpPr>
            <p:cNvPr id="167943" name="AutoShape 6"/>
            <p:cNvSpPr>
              <a:spLocks noChangeArrowheads="1"/>
            </p:cNvSpPr>
            <p:nvPr/>
          </p:nvSpPr>
          <p:spPr bwMode="auto">
            <a:xfrm>
              <a:off x="2749" y="3076"/>
              <a:ext cx="2782" cy="251"/>
            </a:xfrm>
            <a:prstGeom prst="roundRect">
              <a:avLst>
                <a:gd name="adj" fmla="val 398"/>
              </a:avLst>
            </a:prstGeom>
            <a:noFill/>
            <a:ln w="9525">
              <a:noFill/>
              <a:round/>
              <a:headEnd/>
              <a:tailEnd/>
            </a:ln>
          </p:spPr>
          <p:txBody>
            <a:bodyPr wrap="none" anchor="ctr">
              <a:prstTxWarp prst="textNoShape">
                <a:avLst/>
              </a:prstTxWarp>
            </a:bodyPr>
            <a:lstStyle/>
            <a:p>
              <a:endParaRPr lang="en-US"/>
            </a:p>
          </p:txBody>
        </p:sp>
        <p:sp>
          <p:nvSpPr>
            <p:cNvPr id="167944" name="AutoShape 7"/>
            <p:cNvSpPr>
              <a:spLocks noChangeArrowheads="1"/>
            </p:cNvSpPr>
            <p:nvPr/>
          </p:nvSpPr>
          <p:spPr bwMode="auto">
            <a:xfrm>
              <a:off x="2749" y="3076"/>
              <a:ext cx="2599" cy="226"/>
            </a:xfrm>
            <a:prstGeom prst="roundRect">
              <a:avLst>
                <a:gd name="adj" fmla="val 398"/>
              </a:avLst>
            </a:prstGeom>
            <a:noFill/>
            <a:ln w="9525">
              <a:noFill/>
              <a:round/>
              <a:headEnd/>
              <a:tailEnd/>
            </a:ln>
          </p:spPr>
          <p:txBody>
            <a:bodyPr wrap="none" lIns="90000" tIns="46800" rIns="90000" bIns="46800">
              <a:prstTxWarp prst="textNoShape">
                <a:avLst/>
              </a:prstTxWarp>
              <a:spAutoFit/>
            </a:bodyPr>
            <a:lstStyle/>
            <a:p>
              <a:pPr>
                <a:lnSpc>
                  <a:spcPts val="2013"/>
                </a:lnSpc>
                <a:buClr>
                  <a:srgbClr val="EAEAEA"/>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i="1" dirty="0">
                  <a:solidFill>
                    <a:srgbClr val="FF3300"/>
                  </a:solidFill>
                  <a:latin typeface="Trebuchet MS" pitchFamily="-65" charset="0"/>
                </a:rPr>
                <a:t>John draws the man </a:t>
              </a:r>
              <a:r>
                <a:rPr lang="en-GB" sz="2000" i="1" dirty="0">
                  <a:solidFill>
                    <a:srgbClr val="0000FF"/>
                  </a:solidFill>
                  <a:latin typeface="Trebuchet MS" pitchFamily="-65" charset="0"/>
                </a:rPr>
                <a:t>in the moon</a:t>
              </a:r>
              <a:r>
                <a:rPr lang="en-GB" sz="2000" i="1" dirty="0">
                  <a:solidFill>
                    <a:srgbClr val="EF741D"/>
                  </a:solidFill>
                  <a:latin typeface="Trebuchet MS" pitchFamily="-65" charset="0"/>
                </a:rPr>
                <a:t>.</a:t>
              </a:r>
            </a:p>
          </p:txBody>
        </p:sp>
      </p:grpSp>
      <p:sp>
        <p:nvSpPr>
          <p:cNvPr id="9"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81</a:t>
            </a:fld>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82</a:t>
            </a:fld>
            <a:endParaRPr lang="en-US" dirty="0"/>
          </a:p>
        </p:txBody>
      </p:sp>
      <p:pic>
        <p:nvPicPr>
          <p:cNvPr id="5" name="Picture 4" descr="facegen-screen-capture.JPG"/>
          <p:cNvPicPr>
            <a:picLocks noChangeAspect="1"/>
          </p:cNvPicPr>
          <p:nvPr/>
        </p:nvPicPr>
        <p:blipFill>
          <a:blip r:embed="rId2"/>
          <a:stretch>
            <a:fillRect/>
          </a:stretch>
        </p:blipFill>
        <p:spPr>
          <a:xfrm>
            <a:off x="902970" y="998220"/>
            <a:ext cx="7338060" cy="5707380"/>
          </a:xfrm>
          <a:prstGeom prst="rect">
            <a:avLst/>
          </a:prstGeom>
        </p:spPr>
      </p:pic>
      <p:sp>
        <p:nvSpPr>
          <p:cNvPr id="6" name="Title 1"/>
          <p:cNvSpPr>
            <a:spLocks noGrp="1"/>
          </p:cNvSpPr>
          <p:nvPr>
            <p:ph type="title"/>
          </p:nvPr>
        </p:nvSpPr>
        <p:spPr>
          <a:xfrm>
            <a:off x="914400" y="274638"/>
            <a:ext cx="7772400" cy="715962"/>
          </a:xfrm>
        </p:spPr>
        <p:txBody>
          <a:bodyPr/>
          <a:lstStyle/>
          <a:p>
            <a:r>
              <a:rPr lang="en-US" sz="2800" dirty="0" smtClean="0">
                <a:solidFill>
                  <a:schemeClr val="tx1"/>
                </a:solidFill>
              </a:rPr>
              <a:t>Expand 3D library with facial expressions - angry</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lstStyle/>
          <a:p>
            <a:r>
              <a:rPr lang="en-US" sz="2800" dirty="0" smtClean="0">
                <a:solidFill>
                  <a:schemeClr val="tx1"/>
                </a:solidFill>
              </a:rPr>
              <a:t>Expand 3D library with facial expressions - happy</a:t>
            </a: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83</a:t>
            </a:fld>
            <a:endParaRPr lang="en-US" dirty="0"/>
          </a:p>
        </p:txBody>
      </p:sp>
      <p:pic>
        <p:nvPicPr>
          <p:cNvPr id="5" name="Picture 4" descr="facegen-screen-capture2.JPG"/>
          <p:cNvPicPr>
            <a:picLocks noChangeAspect="1"/>
          </p:cNvPicPr>
          <p:nvPr/>
        </p:nvPicPr>
        <p:blipFill>
          <a:blip r:embed="rId2"/>
          <a:stretch>
            <a:fillRect/>
          </a:stretch>
        </p:blipFill>
        <p:spPr>
          <a:xfrm>
            <a:off x="902970" y="990600"/>
            <a:ext cx="7338060" cy="5707380"/>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
          <p:cNvSpPr>
            <a:spLocks noGrp="1" noChangeArrowheads="1"/>
          </p:cNvSpPr>
          <p:nvPr>
            <p:ph type="title"/>
          </p:nvPr>
        </p:nvSpPr>
        <p:spPr>
          <a:xfrm>
            <a:off x="419100" y="295275"/>
            <a:ext cx="7435850" cy="1384300"/>
          </a:xfrm>
        </p:spPr>
        <p:txBody>
          <a:bodyPr/>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000000"/>
                </a:solidFill>
              </a:rPr>
              <a:t>Potential Applications</a:t>
            </a:r>
          </a:p>
        </p:txBody>
      </p:sp>
      <p:sp>
        <p:nvSpPr>
          <p:cNvPr id="77826" name="Rectangle 2"/>
          <p:cNvSpPr>
            <a:spLocks noGrp="1" noChangeArrowheads="1"/>
          </p:cNvSpPr>
          <p:nvPr>
            <p:ph type="body" idx="1"/>
          </p:nvPr>
        </p:nvSpPr>
        <p:spPr>
          <a:xfrm>
            <a:off x="415925" y="1981200"/>
            <a:ext cx="8561388" cy="4114800"/>
          </a:xfrm>
        </p:spPr>
        <p:txBody>
          <a:bodyPr/>
          <a:lstStyle/>
          <a:p>
            <a:pPr lvl="1">
              <a:lnSpc>
                <a:spcPts val="25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sz="2000" dirty="0">
                <a:ea typeface="+mn-ea"/>
              </a:rPr>
              <a:t>Online communications: Electronic postcards, visual chat/IM, social networks</a:t>
            </a:r>
          </a:p>
          <a:p>
            <a:pPr lvl="1">
              <a:lnSpc>
                <a:spcPct val="125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sz="2000" dirty="0">
                <a:ea typeface="+mn-ea"/>
              </a:rPr>
              <a:t>Gaming, virtual environments</a:t>
            </a:r>
            <a:endParaRPr lang="en-GB" sz="2000" dirty="0" smtClean="0">
              <a:ea typeface="+mn-ea"/>
            </a:endParaRPr>
          </a:p>
          <a:p>
            <a:pPr lvl="1">
              <a:lnSpc>
                <a:spcPct val="125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sz="2000" dirty="0" smtClean="0">
                <a:ea typeface="+mn-ea"/>
              </a:rPr>
              <a:t>Storytelling</a:t>
            </a:r>
            <a:r>
              <a:rPr lang="en-GB" sz="2000" dirty="0">
                <a:ea typeface="+mn-ea"/>
              </a:rPr>
              <a:t>/comic books/art</a:t>
            </a:r>
          </a:p>
          <a:p>
            <a:pPr lvl="1">
              <a:lnSpc>
                <a:spcPct val="125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sz="2000" dirty="0">
                <a:ea typeface="+mn-ea"/>
              </a:rPr>
              <a:t>Education (ESL, reading, disabled learning, graphics arts)</a:t>
            </a:r>
          </a:p>
          <a:p>
            <a:pPr lvl="1">
              <a:lnSpc>
                <a:spcPct val="125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sz="2000" dirty="0">
                <a:ea typeface="+mn-ea"/>
              </a:rPr>
              <a:t>Graphics</a:t>
            </a:r>
            <a:r>
              <a:rPr lang="en-GB" sz="2000" dirty="0" smtClean="0">
                <a:ea typeface="+mn-ea"/>
              </a:rPr>
              <a:t> authoring/prototyping tool</a:t>
            </a:r>
          </a:p>
          <a:p>
            <a:pPr lvl="1">
              <a:lnSpc>
                <a:spcPct val="125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US" sz="2000" dirty="0" smtClean="0">
                <a:ea typeface="+mn-ea"/>
              </a:rPr>
              <a:t>Visual summarization and/or “translation” of text</a:t>
            </a:r>
            <a:endParaRPr lang="en-GB" sz="2000" dirty="0" smtClean="0">
              <a:ea typeface="+mn-ea"/>
            </a:endParaRPr>
          </a:p>
          <a:p>
            <a:pPr lvl="1">
              <a:lnSpc>
                <a:spcPct val="125000"/>
              </a:lnSpc>
              <a:buFont typeface="Trebuchet MS"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r>
              <a:rPr lang="en-GB" sz="2000" dirty="0">
                <a:ea typeface="+mn-ea"/>
              </a:rPr>
              <a:t>Embedded in toys</a:t>
            </a:r>
          </a:p>
          <a:p>
            <a:pPr>
              <a:lnSpc>
                <a:spcPct val="101000"/>
              </a:lnSpc>
              <a:spcBef>
                <a:spcPts val="50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pPr>
            <a:endParaRPr lang="en-GB" sz="2000" dirty="0"/>
          </a:p>
        </p:txBody>
      </p:sp>
      <p:pic>
        <p:nvPicPr>
          <p:cNvPr id="169988" name="Picture 3"/>
          <p:cNvPicPr>
            <a:picLocks noChangeAspect="1" noChangeArrowheads="1"/>
          </p:cNvPicPr>
          <p:nvPr/>
        </p:nvPicPr>
        <p:blipFill>
          <a:blip r:embed="rId3"/>
          <a:srcRect/>
          <a:stretch>
            <a:fillRect/>
          </a:stretch>
        </p:blipFill>
        <p:spPr bwMode="auto">
          <a:xfrm>
            <a:off x="6821488" y="827087"/>
            <a:ext cx="950912" cy="773113"/>
          </a:xfrm>
          <a:prstGeom prst="rect">
            <a:avLst/>
          </a:prstGeom>
          <a:noFill/>
          <a:ln w="9525">
            <a:noFill/>
            <a:miter lim="800000"/>
            <a:headEnd/>
            <a:tailEnd/>
          </a:ln>
        </p:spPr>
      </p:pic>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84</a:t>
            </a:fld>
            <a:endParaRPr lang="en-US"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1"/>
          <p:cNvSpPr>
            <a:spLocks noGrp="1" noChangeArrowheads="1"/>
          </p:cNvSpPr>
          <p:nvPr>
            <p:ph type="title"/>
          </p:nvPr>
        </p:nvSpPr>
        <p:spPr>
          <a:xfrm>
            <a:off x="869950" y="42862"/>
            <a:ext cx="7435850" cy="1100138"/>
          </a:xfrm>
        </p:spPr>
        <p:txBody>
          <a:bodyPr/>
          <a:lstStyle/>
          <a:p>
            <a:pP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000000"/>
                </a:solidFill>
              </a:rPr>
              <a:t>Education: 1st </a:t>
            </a:r>
            <a:r>
              <a:rPr lang="en-GB" dirty="0">
                <a:solidFill>
                  <a:srgbClr val="000000"/>
                </a:solidFill>
              </a:rPr>
              <a:t>grade homework</a:t>
            </a:r>
            <a:r>
              <a:rPr lang="en-GB" dirty="0" smtClean="0">
                <a:solidFill>
                  <a:srgbClr val="000000"/>
                </a:solidFill>
              </a:rPr>
              <a:t>:</a:t>
            </a:r>
            <a:endParaRPr lang="en-GB" b="0" i="1" dirty="0">
              <a:solidFill>
                <a:srgbClr val="000000"/>
              </a:solidFill>
            </a:endParaRPr>
          </a:p>
        </p:txBody>
      </p:sp>
      <p:pic>
        <p:nvPicPr>
          <p:cNvPr id="176132" name="Picture 2"/>
          <p:cNvPicPr>
            <a:picLocks noChangeAspect="1" noChangeArrowheads="1"/>
          </p:cNvPicPr>
          <p:nvPr/>
        </p:nvPicPr>
        <p:blipFill>
          <a:blip r:embed="rId4"/>
          <a:srcRect/>
          <a:stretch>
            <a:fillRect/>
          </a:stretch>
        </p:blipFill>
        <p:spPr bwMode="auto">
          <a:xfrm>
            <a:off x="282575" y="1398588"/>
            <a:ext cx="3775075" cy="4630737"/>
          </a:xfrm>
          <a:prstGeom prst="rect">
            <a:avLst/>
          </a:prstGeom>
          <a:noFill/>
          <a:ln w="9525">
            <a:noFill/>
            <a:miter lim="800000"/>
            <a:headEnd/>
            <a:tailEnd/>
          </a:ln>
        </p:spPr>
      </p:pic>
      <p:graphicFrame>
        <p:nvGraphicFramePr>
          <p:cNvPr id="176130" name="Object 2"/>
          <p:cNvGraphicFramePr>
            <a:graphicFrameLocks noChangeAspect="1"/>
          </p:cNvGraphicFramePr>
          <p:nvPr/>
        </p:nvGraphicFramePr>
        <p:xfrm>
          <a:off x="4641850" y="1400175"/>
          <a:ext cx="4194175" cy="4394200"/>
        </p:xfrm>
        <a:graphic>
          <a:graphicData uri="http://schemas.openxmlformats.org/presentationml/2006/ole">
            <p:oleObj spid="_x0000_s228354" r:id="rId5" imgW="4385593" imgH="4590476" progId="">
              <p:embed/>
            </p:oleObj>
          </a:graphicData>
        </a:graphic>
      </p:graphicFrame>
      <p:sp>
        <p:nvSpPr>
          <p:cNvPr id="5"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85</a:t>
            </a:fld>
            <a:endParaRPr lang="en-US" dirty="0"/>
          </a:p>
        </p:txBody>
      </p:sp>
      <p:sp>
        <p:nvSpPr>
          <p:cNvPr id="6" name="TextBox 5"/>
          <p:cNvSpPr txBox="1"/>
          <p:nvPr/>
        </p:nvSpPr>
        <p:spPr>
          <a:xfrm>
            <a:off x="4641850" y="6025634"/>
            <a:ext cx="4114643" cy="646331"/>
          </a:xfrm>
          <a:prstGeom prst="rect">
            <a:avLst/>
          </a:prstGeom>
          <a:noFill/>
        </p:spPr>
        <p:txBody>
          <a:bodyPr wrap="none" rtlCol="0">
            <a:spAutoFit/>
          </a:bodyPr>
          <a:lstStyle/>
          <a:p>
            <a:r>
              <a:rPr lang="en-GB" i="1" dirty="0" smtClean="0">
                <a:solidFill>
                  <a:srgbClr val="000000"/>
                </a:solidFill>
              </a:rPr>
              <a:t>The duck sat on a hen; the hen sat on </a:t>
            </a:r>
          </a:p>
          <a:p>
            <a:r>
              <a:rPr lang="en-GB" i="1" dirty="0" smtClean="0">
                <a:solidFill>
                  <a:srgbClr val="000000"/>
                </a:solidFill>
              </a:rPr>
              <a:t>a pig;...</a:t>
            </a:r>
            <a:endParaRPr lang="en-US"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7" name="Picture 3"/>
          <p:cNvPicPr>
            <a:picLocks noChangeAspect="1"/>
          </p:cNvPicPr>
          <p:nvPr/>
        </p:nvPicPr>
        <p:blipFill>
          <a:blip r:embed="rId2"/>
          <a:srcRect/>
          <a:stretch>
            <a:fillRect/>
          </a:stretch>
        </p:blipFill>
        <p:spPr bwMode="auto">
          <a:xfrm>
            <a:off x="990600" y="1219200"/>
            <a:ext cx="6692399" cy="4838700"/>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86</a:t>
            </a:fld>
            <a:endParaRPr lang="en-US" dirty="0"/>
          </a:p>
        </p:txBody>
      </p:sp>
      <p:sp>
        <p:nvSpPr>
          <p:cNvPr id="7" name="Title 1"/>
          <p:cNvSpPr>
            <a:spLocks noGrp="1"/>
          </p:cNvSpPr>
          <p:nvPr>
            <p:ph type="title"/>
          </p:nvPr>
        </p:nvSpPr>
        <p:spPr>
          <a:xfrm>
            <a:off x="914400" y="427038"/>
            <a:ext cx="7772400" cy="715962"/>
          </a:xfrm>
        </p:spPr>
        <p:txBody>
          <a:bodyPr/>
          <a:lstStyle/>
          <a:p>
            <a:r>
              <a:rPr lang="en-US" dirty="0" smtClean="0">
                <a:solidFill>
                  <a:schemeClr val="tx1"/>
                </a:solidFill>
              </a:rPr>
              <a:t>Greeting cards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7038"/>
            <a:ext cx="7772400" cy="715962"/>
          </a:xfrm>
        </p:spPr>
        <p:txBody>
          <a:bodyPr/>
          <a:lstStyle/>
          <a:p>
            <a:r>
              <a:rPr lang="en-US" dirty="0" smtClean="0">
                <a:solidFill>
                  <a:schemeClr val="tx1"/>
                </a:solidFill>
              </a:rPr>
              <a:t>Greeting cards</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87</a:t>
            </a:fld>
            <a:endParaRPr lang="en-US" dirty="0"/>
          </a:p>
        </p:txBody>
      </p:sp>
      <p:pic>
        <p:nvPicPr>
          <p:cNvPr id="5" name="Picture 4"/>
          <p:cNvPicPr>
            <a:picLocks noChangeAspect="1"/>
          </p:cNvPicPr>
          <p:nvPr/>
        </p:nvPicPr>
        <p:blipFill>
          <a:blip r:embed="rId2"/>
          <a:stretch>
            <a:fillRect/>
          </a:stretch>
        </p:blipFill>
        <p:spPr>
          <a:xfrm>
            <a:off x="990600" y="1219200"/>
            <a:ext cx="6718300" cy="5334000"/>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a:xfrm>
            <a:off x="914400" y="0"/>
            <a:ext cx="7772400" cy="1143000"/>
          </a:xfrm>
        </p:spPr>
        <p:txBody>
          <a:bodyPr/>
          <a:lstStyle/>
          <a:p>
            <a:r>
              <a:rPr lang="en-US" dirty="0" smtClean="0">
                <a:solidFill>
                  <a:srgbClr val="000000"/>
                </a:solidFill>
              </a:rPr>
              <a:t>Scenes within scenes . . .</a:t>
            </a:r>
          </a:p>
        </p:txBody>
      </p:sp>
      <p:pic>
        <p:nvPicPr>
          <p:cNvPr id="174083" name="Picture 3"/>
          <p:cNvPicPr>
            <a:picLocks noChangeAspect="1"/>
          </p:cNvPicPr>
          <p:nvPr/>
        </p:nvPicPr>
        <p:blipFill>
          <a:blip r:embed="rId2"/>
          <a:srcRect/>
          <a:stretch>
            <a:fillRect/>
          </a:stretch>
        </p:blipFill>
        <p:spPr bwMode="auto">
          <a:xfrm>
            <a:off x="1066800" y="1219200"/>
            <a:ext cx="6639703" cy="4800600"/>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88</a:t>
            </a:fld>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772400" cy="1143000"/>
          </a:xfrm>
        </p:spPr>
        <p:txBody>
          <a:bodyPr/>
          <a:lstStyle/>
          <a:p>
            <a:pPr algn="ctr"/>
            <a:r>
              <a:rPr lang="en-US" dirty="0" smtClean="0">
                <a:solidFill>
                  <a:srgbClr val="000000"/>
                </a:solidFill>
              </a:rPr>
              <a:t>Bloopers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89</a:t>
            </a:fld>
            <a:endParaRPr lang="en-US" dirty="0"/>
          </a:p>
        </p:txBody>
      </p:sp>
      <p:sp>
        <p:nvSpPr>
          <p:cNvPr id="6" name="TextBox 5"/>
          <p:cNvSpPr txBox="1"/>
          <p:nvPr/>
        </p:nvSpPr>
        <p:spPr>
          <a:xfrm>
            <a:off x="1676400" y="4800600"/>
            <a:ext cx="7010400" cy="1200329"/>
          </a:xfrm>
          <a:prstGeom prst="rect">
            <a:avLst/>
          </a:prstGeom>
          <a:noFill/>
        </p:spPr>
        <p:txBody>
          <a:bodyPr wrap="square" rtlCol="0">
            <a:spAutoFit/>
          </a:bodyPr>
          <a:lstStyle/>
          <a:p>
            <a:r>
              <a:rPr lang="en-US" dirty="0" smtClean="0"/>
              <a:t>These images are clearly not “what is meant” although they’re often literally compatible with the textual input . . . Illustrating how strongly meaning depends on context and other implicit assumptions.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9100" y="295275"/>
            <a:ext cx="7435850" cy="1384300"/>
          </a:xfrm>
        </p:spPr>
        <p:txBody>
          <a:bodyPr/>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000000"/>
                </a:solidFill>
              </a:rPr>
              <a:t>Web </a:t>
            </a:r>
            <a:r>
              <a:rPr lang="en-GB" dirty="0">
                <a:solidFill>
                  <a:srgbClr val="000000"/>
                </a:solidFill>
              </a:rPr>
              <a:t>Version</a:t>
            </a:r>
            <a:r>
              <a:rPr lang="en-GB" dirty="0" smtClean="0">
                <a:solidFill>
                  <a:srgbClr val="000000"/>
                </a:solidFill>
              </a:rPr>
              <a:t> </a:t>
            </a:r>
            <a:r>
              <a:rPr lang="en-US" sz="1800" dirty="0" smtClean="0">
                <a:solidFill>
                  <a:srgbClr val="000000"/>
                </a:solidFill>
              </a:rPr>
              <a:t>(</a:t>
            </a:r>
            <a:r>
              <a:rPr lang="en-GB" sz="1800" dirty="0" smtClean="0">
                <a:solidFill>
                  <a:srgbClr val="000000"/>
                </a:solidFill>
              </a:rPr>
              <a:t>with </a:t>
            </a:r>
            <a:r>
              <a:rPr lang="en-GB" sz="1800" dirty="0">
                <a:solidFill>
                  <a:srgbClr val="000000"/>
                </a:solidFill>
              </a:rPr>
              <a:t>Richard </a:t>
            </a:r>
            <a:r>
              <a:rPr lang="en-GB" sz="1800" dirty="0" err="1">
                <a:solidFill>
                  <a:srgbClr val="000000"/>
                </a:solidFill>
              </a:rPr>
              <a:t>Sproat</a:t>
            </a:r>
            <a:r>
              <a:rPr lang="en-GB" sz="1800" dirty="0">
                <a:solidFill>
                  <a:srgbClr val="000000"/>
                </a:solidFill>
              </a:rPr>
              <a:t>)</a:t>
            </a:r>
          </a:p>
        </p:txBody>
      </p:sp>
      <p:sp>
        <p:nvSpPr>
          <p:cNvPr id="29699" name="Rectangle 2"/>
          <p:cNvSpPr>
            <a:spLocks noGrp="1" noChangeArrowheads="1"/>
          </p:cNvSpPr>
          <p:nvPr>
            <p:ph type="body" idx="1"/>
          </p:nvPr>
        </p:nvSpPr>
        <p:spPr>
          <a:xfrm>
            <a:off x="419100" y="1676400"/>
            <a:ext cx="8534400" cy="4281488"/>
          </a:xfrm>
        </p:spPr>
        <p:txBody>
          <a:bodyPr/>
          <a:lstStyle/>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400" dirty="0" smtClean="0">
                <a:ea typeface="ＭＳ Ｐゴシック" pitchFamily="-65" charset="-128"/>
              </a:rPr>
              <a:t>Rewrote </a:t>
            </a:r>
            <a:r>
              <a:rPr lang="en-GB" sz="2400" dirty="0">
                <a:ea typeface="ＭＳ Ｐゴシック" pitchFamily="-65" charset="-128"/>
              </a:rPr>
              <a:t>software from scratch</a:t>
            </a:r>
            <a:endParaRPr lang="en-GB" sz="2400" dirty="0" smtClean="0">
              <a:ea typeface="ＭＳ Ｐゴシック" pitchFamily="-65" charset="-128"/>
            </a:endParaRP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dirty="0" smtClean="0">
                <a:ea typeface="ＭＳ Ｐゴシック" pitchFamily="-65" charset="-128"/>
              </a:rPr>
              <a:t>Runs on Linux in CMUCL</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dirty="0">
                <a:ea typeface="ＭＳ Ｐゴシック" pitchFamily="-65" charset="-128"/>
              </a:rPr>
              <a:t>Custom Parser/Tagger</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dirty="0">
                <a:ea typeface="ＭＳ Ｐゴシック" pitchFamily="-65" charset="-128"/>
              </a:rPr>
              <a:t>OpenGL for 3D preview display</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dirty="0">
                <a:ea typeface="ＭＳ Ｐゴシック" pitchFamily="-65" charset="-128"/>
              </a:rPr>
              <a:t>Radiance Renderer</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dirty="0" err="1">
                <a:ea typeface="ＭＳ Ｐゴシック" pitchFamily="-65" charset="-128"/>
              </a:rPr>
              <a:t>ImageMagic</a:t>
            </a:r>
            <a:r>
              <a:rPr lang="en-GB" sz="1800" dirty="0">
                <a:ea typeface="ＭＳ Ｐゴシック" pitchFamily="-65" charset="-128"/>
              </a:rPr>
              <a:t>, Gimp for </a:t>
            </a:r>
            <a:r>
              <a:rPr lang="en-GB" sz="1800" dirty="0" smtClean="0">
                <a:ea typeface="ＭＳ Ｐゴシック" pitchFamily="-65" charset="-128"/>
              </a:rPr>
              <a:t>2D post-effects</a:t>
            </a:r>
          </a:p>
          <a:p>
            <a:pPr lvl="1">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400" dirty="0" smtClean="0">
                <a:ea typeface="ＭＳ Ｐゴシック" pitchFamily="-65" charset="-128"/>
              </a:rPr>
              <a:t>Different subset of functionality</a:t>
            </a:r>
          </a:p>
          <a:p>
            <a:pPr lvl="2">
              <a:lnSpc>
                <a:spcPct val="101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dirty="0" smtClean="0">
                <a:ea typeface="ＭＳ Ｐゴシック" pitchFamily="-65" charset="-128"/>
              </a:rPr>
              <a:t>Minimal verbs/poses</a:t>
            </a: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400" dirty="0">
                <a:ea typeface="ＭＳ Ｐゴシック" pitchFamily="-65" charset="-128"/>
              </a:rPr>
              <a:t>Web</a:t>
            </a:r>
            <a:r>
              <a:rPr lang="en-GB" sz="2400" dirty="0" smtClean="0">
                <a:ea typeface="ＭＳ Ｐゴシック" pitchFamily="-65" charset="-128"/>
              </a:rPr>
              <a:t> interface </a:t>
            </a:r>
            <a:r>
              <a:rPr lang="en-GB" sz="1200" b="1" dirty="0" smtClean="0">
                <a:ea typeface="ＭＳ Ｐゴシック" pitchFamily="-65" charset="-128"/>
              </a:rPr>
              <a:t>(</a:t>
            </a:r>
            <a:r>
              <a:rPr lang="en-GB" sz="1200" b="1" dirty="0">
                <a:ea typeface="ＭＳ Ｐゴシック" pitchFamily="-65" charset="-128"/>
                <a:hlinkClick r:id="rId3"/>
              </a:rPr>
              <a:t>www.wordseye.com</a:t>
            </a:r>
            <a:r>
              <a:rPr lang="en-GB" sz="1200" b="1" dirty="0" smtClean="0">
                <a:ea typeface="ＭＳ Ｐゴシック" pitchFamily="-65" charset="-128"/>
              </a:rPr>
              <a:t>)</a:t>
            </a:r>
          </a:p>
          <a:p>
            <a:pPr lvl="2">
              <a:lnSpc>
                <a:spcPct val="125000"/>
              </a:lnSpc>
              <a:buFont typeface="Arial" pitchFamily="-65" charset="0"/>
              <a:buChar char="•"/>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dirty="0" err="1" smtClean="0">
                <a:ea typeface="ＭＳ Ｐゴシック" pitchFamily="-65" charset="-128"/>
              </a:rPr>
              <a:t>Webserver</a:t>
            </a:r>
            <a:r>
              <a:rPr lang="en-GB" sz="1800" dirty="0" smtClean="0">
                <a:ea typeface="ＭＳ Ｐゴシック" pitchFamily="-65" charset="-128"/>
              </a:rPr>
              <a:t> and multiple backend text-to-scene servers</a:t>
            </a:r>
          </a:p>
          <a:p>
            <a:pPr lvl="2">
              <a:lnSpc>
                <a:spcPct val="97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dirty="0">
                <a:ea typeface="ＭＳ Ｐゴシック" pitchFamily="-65" charset="-128"/>
              </a:rPr>
              <a:t>Gallery/Forum/E-Cards/PIctureBooks/2D </a:t>
            </a:r>
            <a:r>
              <a:rPr lang="en-GB" sz="1800" dirty="0" smtClean="0">
                <a:ea typeface="ＭＳ Ｐゴシック" pitchFamily="-65" charset="-128"/>
              </a:rPr>
              <a:t>effects</a:t>
            </a:r>
          </a:p>
          <a:p>
            <a:pPr lvl="2">
              <a:lnSpc>
                <a:spcPct val="97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1800" dirty="0" smtClean="0">
                <a:ea typeface="ＭＳ Ｐゴシック" pitchFamily="-65" charset="-128"/>
              </a:rPr>
              <a:t>S</a:t>
            </a:r>
            <a:r>
              <a:rPr lang="en-GB" sz="1800" dirty="0" err="1" smtClean="0">
                <a:ea typeface="ＭＳ Ｐゴシック" pitchFamily="-65" charset="-128"/>
              </a:rPr>
              <a:t>everal</a:t>
            </a:r>
            <a:r>
              <a:rPr lang="en-GB" sz="1800" dirty="0" smtClean="0">
                <a:ea typeface="ＭＳ Ｐゴシック" pitchFamily="-65" charset="-128"/>
              </a:rPr>
              <a:t> thousand users have tried it</a:t>
            </a:r>
          </a:p>
        </p:txBody>
      </p:sp>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9</a:t>
            </a:fld>
            <a:endParaRPr lang="en-US"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
          <p:cNvSpPr>
            <a:spLocks noGrp="1" noChangeArrowheads="1"/>
          </p:cNvSpPr>
          <p:nvPr>
            <p:ph type="title"/>
          </p:nvPr>
        </p:nvSpPr>
        <p:spPr>
          <a:xfrm>
            <a:off x="419100" y="600075"/>
            <a:ext cx="8267700" cy="923925"/>
          </a:xfrm>
        </p:spPr>
        <p:txBody>
          <a:bodyPr/>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a:solidFill>
                  <a:srgbClr val="000000"/>
                </a:solidFill>
              </a:rPr>
              <a:t>Bloopers – </a:t>
            </a:r>
            <a:r>
              <a:rPr lang="en-GB" sz="3200" b="0" i="1" dirty="0">
                <a:solidFill>
                  <a:srgbClr val="000000"/>
                </a:solidFill>
              </a:rPr>
              <a:t>John said the cat is on the table</a:t>
            </a:r>
          </a:p>
        </p:txBody>
      </p:sp>
      <p:pic>
        <p:nvPicPr>
          <p:cNvPr id="182275" name="Picture 2"/>
          <p:cNvPicPr>
            <a:picLocks noChangeAspect="1" noChangeArrowheads="1"/>
          </p:cNvPicPr>
          <p:nvPr/>
        </p:nvPicPr>
        <p:blipFill>
          <a:blip r:embed="rId3"/>
          <a:srcRect/>
          <a:stretch>
            <a:fillRect/>
          </a:stretch>
        </p:blipFill>
        <p:spPr bwMode="auto">
          <a:xfrm>
            <a:off x="1363663" y="1636713"/>
            <a:ext cx="6299200" cy="4764087"/>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90</a:t>
            </a:fld>
            <a:endParaRPr lang="en-US"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
          <p:cNvSpPr>
            <a:spLocks noGrp="1" noChangeArrowheads="1"/>
          </p:cNvSpPr>
          <p:nvPr>
            <p:ph type="title"/>
          </p:nvPr>
        </p:nvSpPr>
        <p:spPr>
          <a:xfrm>
            <a:off x="419100" y="523875"/>
            <a:ext cx="7435850" cy="1000125"/>
          </a:xfrm>
        </p:spPr>
        <p:txBody>
          <a:bodyPr/>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0" i="1" dirty="0" smtClean="0">
                <a:solidFill>
                  <a:srgbClr val="000000"/>
                </a:solidFill>
              </a:rPr>
              <a:t>Mary </a:t>
            </a:r>
            <a:r>
              <a:rPr lang="en-GB" sz="3200" b="0" i="1" dirty="0">
                <a:solidFill>
                  <a:srgbClr val="000000"/>
                </a:solidFill>
              </a:rPr>
              <a:t>says the cat is blue.</a:t>
            </a:r>
          </a:p>
        </p:txBody>
      </p:sp>
      <p:pic>
        <p:nvPicPr>
          <p:cNvPr id="184323" name="Picture 2"/>
          <p:cNvPicPr>
            <a:picLocks noChangeAspect="1" noChangeArrowheads="1"/>
          </p:cNvPicPr>
          <p:nvPr/>
        </p:nvPicPr>
        <p:blipFill>
          <a:blip r:embed="rId3"/>
          <a:srcRect/>
          <a:stretch>
            <a:fillRect/>
          </a:stretch>
        </p:blipFill>
        <p:spPr bwMode="auto">
          <a:xfrm>
            <a:off x="1374775" y="1658937"/>
            <a:ext cx="6169025" cy="4665663"/>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91</a:t>
            </a:fld>
            <a:endParaRPr lang="en-US"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
          <p:cNvSpPr>
            <a:spLocks noGrp="1" noChangeArrowheads="1"/>
          </p:cNvSpPr>
          <p:nvPr>
            <p:ph type="title"/>
          </p:nvPr>
        </p:nvSpPr>
        <p:spPr>
          <a:xfrm>
            <a:off x="419100" y="139700"/>
            <a:ext cx="8039100" cy="1384300"/>
          </a:xfrm>
        </p:spPr>
        <p:txBody>
          <a:bodyPr/>
          <a:lstStyle/>
          <a:p>
            <a:pPr>
              <a:lnSpc>
                <a:spcPts val="25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0" i="1" dirty="0" smtClean="0">
                <a:solidFill>
                  <a:srgbClr val="000000"/>
                </a:solidFill>
              </a:rPr>
              <a:t>John </a:t>
            </a:r>
            <a:r>
              <a:rPr lang="en-GB" sz="3200" b="0" i="1" dirty="0">
                <a:solidFill>
                  <a:srgbClr val="000000"/>
                </a:solidFill>
              </a:rPr>
              <a:t>wears the axe. He plays the violin.</a:t>
            </a:r>
          </a:p>
        </p:txBody>
      </p:sp>
      <p:pic>
        <p:nvPicPr>
          <p:cNvPr id="186371" name="Picture 2"/>
          <p:cNvPicPr>
            <a:picLocks noChangeAspect="1" noChangeArrowheads="1"/>
          </p:cNvPicPr>
          <p:nvPr/>
        </p:nvPicPr>
        <p:blipFill>
          <a:blip r:embed="rId3"/>
          <a:srcRect/>
          <a:stretch>
            <a:fillRect/>
          </a:stretch>
        </p:blipFill>
        <p:spPr bwMode="auto">
          <a:xfrm>
            <a:off x="1371600" y="1676400"/>
            <a:ext cx="6172200" cy="4667749"/>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92</a:t>
            </a:fld>
            <a:endParaRPr lang="en-US"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
          <p:cNvSpPr>
            <a:spLocks noGrp="1" noChangeArrowheads="1"/>
          </p:cNvSpPr>
          <p:nvPr>
            <p:ph type="title"/>
          </p:nvPr>
        </p:nvSpPr>
        <p:spPr>
          <a:xfrm>
            <a:off x="419100" y="152400"/>
            <a:ext cx="7435850" cy="1384300"/>
          </a:xfrm>
        </p:spPr>
        <p:txBody>
          <a:bodyPr/>
          <a:lstStyle/>
          <a:p>
            <a:pPr>
              <a:lnSpc>
                <a:spcPts val="25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0" i="1" dirty="0" smtClean="0">
                <a:solidFill>
                  <a:srgbClr val="000000"/>
                </a:solidFill>
              </a:rPr>
              <a:t>Happy </a:t>
            </a:r>
            <a:r>
              <a:rPr lang="en-GB" sz="3200" b="0" i="1" dirty="0">
                <a:solidFill>
                  <a:srgbClr val="000000"/>
                </a:solidFill>
              </a:rPr>
              <a:t>John holds the red shark</a:t>
            </a:r>
          </a:p>
        </p:txBody>
      </p:sp>
      <p:pic>
        <p:nvPicPr>
          <p:cNvPr id="188419" name="Picture 2"/>
          <p:cNvPicPr>
            <a:picLocks noChangeAspect="1" noChangeArrowheads="1"/>
          </p:cNvPicPr>
          <p:nvPr/>
        </p:nvPicPr>
        <p:blipFill>
          <a:blip r:embed="rId3"/>
          <a:srcRect/>
          <a:stretch>
            <a:fillRect/>
          </a:stretch>
        </p:blipFill>
        <p:spPr bwMode="auto">
          <a:xfrm>
            <a:off x="1349352" y="1676400"/>
            <a:ext cx="6346848" cy="4800600"/>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93</a:t>
            </a:fld>
            <a:endParaRPr lang="en-US"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
          <p:cNvSpPr>
            <a:spLocks noGrp="1" noChangeArrowheads="1"/>
          </p:cNvSpPr>
          <p:nvPr>
            <p:ph type="title"/>
          </p:nvPr>
        </p:nvSpPr>
        <p:spPr>
          <a:xfrm>
            <a:off x="419100" y="523875"/>
            <a:ext cx="8724900" cy="1000125"/>
          </a:xfrm>
        </p:spPr>
        <p:txBody>
          <a:bodyPr/>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0" i="1" dirty="0" smtClean="0">
                <a:solidFill>
                  <a:srgbClr val="000000"/>
                </a:solidFill>
              </a:rPr>
              <a:t>Jack </a:t>
            </a:r>
            <a:r>
              <a:rPr lang="en-GB" sz="3200" b="0" i="1" dirty="0">
                <a:solidFill>
                  <a:srgbClr val="000000"/>
                </a:solidFill>
              </a:rPr>
              <a:t>carried the television</a:t>
            </a:r>
          </a:p>
        </p:txBody>
      </p:sp>
      <p:pic>
        <p:nvPicPr>
          <p:cNvPr id="190467" name="Picture 2"/>
          <p:cNvPicPr>
            <a:picLocks noChangeAspect="1" noChangeArrowheads="1"/>
          </p:cNvPicPr>
          <p:nvPr/>
        </p:nvPicPr>
        <p:blipFill>
          <a:blip r:embed="rId3"/>
          <a:srcRect/>
          <a:stretch>
            <a:fillRect/>
          </a:stretch>
        </p:blipFill>
        <p:spPr bwMode="auto">
          <a:xfrm>
            <a:off x="1371600" y="1655762"/>
            <a:ext cx="6383301" cy="5011738"/>
          </a:xfrm>
          <a:prstGeom prst="rect">
            <a:avLst/>
          </a:prstGeom>
          <a:noFill/>
          <a:ln w="9525">
            <a:noFill/>
            <a:miter lim="800000"/>
            <a:headEnd/>
            <a:tailEnd/>
          </a:ln>
        </p:spPr>
      </p:pic>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94</a:t>
            </a:fld>
            <a:endParaRPr lang="en-US" dirty="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
          <p:cNvSpPr>
            <a:spLocks noGrp="1" noChangeArrowheads="1"/>
          </p:cNvSpPr>
          <p:nvPr>
            <p:ph type="title"/>
          </p:nvPr>
        </p:nvSpPr>
        <p:spPr>
          <a:xfrm>
            <a:off x="419100" y="295275"/>
            <a:ext cx="7435850" cy="1384300"/>
          </a:xfrm>
        </p:spPr>
        <p:txBody>
          <a:bodyPr/>
          <a:lstStyle/>
          <a:p>
            <a:pPr>
              <a:lnSpc>
                <a:spcPts val="291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rPr>
              <a:t>Conclusion</a:t>
            </a:r>
          </a:p>
        </p:txBody>
      </p:sp>
      <p:sp>
        <p:nvSpPr>
          <p:cNvPr id="178179" name="Rectangle 2"/>
          <p:cNvSpPr>
            <a:spLocks noGrp="1" noChangeArrowheads="1"/>
          </p:cNvSpPr>
          <p:nvPr>
            <p:ph type="body" idx="1"/>
          </p:nvPr>
        </p:nvSpPr>
        <p:spPr>
          <a:xfrm>
            <a:off x="301625" y="1698625"/>
            <a:ext cx="8561388" cy="4397375"/>
          </a:xfrm>
        </p:spPr>
        <p:txBody>
          <a:bodyPr/>
          <a:lstStyle/>
          <a:p>
            <a:pPr lvl="1">
              <a:lnSpc>
                <a:spcPts val="3225"/>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ea typeface="ＭＳ Ｐゴシック" pitchFamily="-65" charset="-128"/>
              </a:rPr>
              <a:t>New approach to scene generation</a:t>
            </a:r>
          </a:p>
          <a:p>
            <a:pPr lvl="2">
              <a:lnSpc>
                <a:spcPct val="101000"/>
              </a:lnSpc>
              <a:spcBef>
                <a:spcPts val="55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dirty="0">
                <a:ea typeface="ＭＳ Ｐゴシック" pitchFamily="-65" charset="-128"/>
              </a:rPr>
              <a:t>Low overhead (skill, training . . .)</a:t>
            </a:r>
          </a:p>
          <a:p>
            <a:pPr lvl="2">
              <a:lnSpc>
                <a:spcPct val="101000"/>
              </a:lnSpc>
              <a:spcBef>
                <a:spcPts val="55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dirty="0">
                <a:ea typeface="ＭＳ Ｐゴシック" pitchFamily="-65" charset="-128"/>
              </a:rPr>
              <a:t>Immediacy</a:t>
            </a:r>
          </a:p>
          <a:p>
            <a:pPr lvl="2">
              <a:lnSpc>
                <a:spcPct val="101000"/>
              </a:lnSpc>
              <a:spcBef>
                <a:spcPts val="70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dirty="0">
                <a:ea typeface="ＭＳ Ｐゴシック" pitchFamily="-65" charset="-128"/>
              </a:rPr>
              <a:t>Usable with minimal hardware: text or speech input device and display screen.</a:t>
            </a:r>
            <a:r>
              <a:rPr lang="en-GB" sz="2800" dirty="0" smtClean="0">
                <a:ea typeface="ＭＳ Ｐゴシック" pitchFamily="-65" charset="-128"/>
              </a:rPr>
              <a:t> </a:t>
            </a:r>
          </a:p>
          <a:p>
            <a:pPr lvl="2">
              <a:lnSpc>
                <a:spcPct val="101000"/>
              </a:lnSpc>
              <a:spcBef>
                <a:spcPts val="70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dirty="0" smtClean="0">
                <a:ea typeface="ＭＳ Ｐゴシック" pitchFamily="-65" charset="-128"/>
              </a:rPr>
              <a:t>Opens up new applications areas</a:t>
            </a:r>
          </a:p>
          <a:p>
            <a:pPr lvl="1">
              <a:lnSpc>
                <a:spcPct val="125000"/>
              </a:lnSpc>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ea typeface="ＭＳ Ｐゴシック" pitchFamily="-65" charset="-128"/>
              </a:rPr>
              <a:t>Work is </a:t>
            </a:r>
            <a:r>
              <a:rPr lang="en-GB" dirty="0" smtClean="0">
                <a:ea typeface="ＭＳ Ｐゴシック" pitchFamily="-65" charset="-128"/>
              </a:rPr>
              <a:t>ongoing</a:t>
            </a:r>
          </a:p>
          <a:p>
            <a:pPr lvl="2">
              <a:lnSpc>
                <a:spcPct val="101000"/>
              </a:lnSpc>
              <a:spcBef>
                <a:spcPts val="55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200" dirty="0" smtClean="0">
                <a:ea typeface="ＭＳ Ｐゴシック" pitchFamily="-65" charset="-128"/>
              </a:rPr>
              <a:t>N</a:t>
            </a:r>
            <a:r>
              <a:rPr lang="en-GB" sz="2200" dirty="0" err="1" smtClean="0">
                <a:ea typeface="ＭＳ Ｐゴシック" pitchFamily="-65" charset="-128"/>
              </a:rPr>
              <a:t>ew</a:t>
            </a:r>
            <a:r>
              <a:rPr lang="en-GB" sz="2200" dirty="0" smtClean="0">
                <a:ea typeface="ＭＳ Ｐゴシック" pitchFamily="-65" charset="-128"/>
              </a:rPr>
              <a:t> functionality in the works</a:t>
            </a:r>
          </a:p>
          <a:p>
            <a:pPr lvl="2">
              <a:lnSpc>
                <a:spcPct val="101000"/>
              </a:lnSpc>
              <a:spcBef>
                <a:spcPts val="550"/>
              </a:spcBef>
              <a:tabLst>
                <a:tab pos="73501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dirty="0" smtClean="0">
                <a:ea typeface="ＭＳ Ｐゴシック" pitchFamily="-65" charset="-128"/>
              </a:rPr>
              <a:t>Will be testing in middle-school classroom environment</a:t>
            </a:r>
            <a:endParaRPr lang="en-GB" sz="2200" dirty="0">
              <a:ea typeface="ＭＳ Ｐゴシック" pitchFamily="-65" charset="-128"/>
            </a:endParaRPr>
          </a:p>
        </p:txBody>
      </p:sp>
      <p:sp>
        <p:nvSpPr>
          <p:cNvPr id="4" name="Slide Number Placeholder 22"/>
          <p:cNvSpPr>
            <a:spLocks noGrp="1"/>
          </p:cNvSpPr>
          <p:nvPr>
            <p:ph type="sldNum" sz="quarter" idx="4294967295"/>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2C7F59A2-15C2-4B1F-9F2D-2B75D7545179}" type="slidenum">
              <a:rPr lang="en-US" smtClean="0"/>
              <a:pPr>
                <a:defRPr/>
              </a:pPr>
              <a:t>95</a:t>
            </a:fld>
            <a:endParaRPr lang="en-US"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772400" cy="1143000"/>
          </a:xfrm>
        </p:spPr>
        <p:txBody>
          <a:bodyPr/>
          <a:lstStyle/>
          <a:p>
            <a:pPr algn="ctr"/>
            <a:r>
              <a:rPr lang="en-US" dirty="0" smtClean="0">
                <a:solidFill>
                  <a:srgbClr val="000000"/>
                </a:solidFill>
              </a:rPr>
              <a:t>Demo</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8F780220-87E9-424C-BD71-04528C24FCC9}" type="slidenum">
              <a:rPr lang="en-US" smtClean="0"/>
              <a:pPr>
                <a:defRPr/>
              </a:pPr>
              <a:t>96</a:t>
            </a:fld>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smtClean="0">
                <a:solidFill>
                  <a:srgbClr val="000000"/>
                </a:solidFill>
              </a:rPr>
              <a:t>Thank You</a:t>
            </a:r>
          </a:p>
        </p:txBody>
      </p:sp>
      <p:sp>
        <p:nvSpPr>
          <p:cNvPr id="4" name="Slide Number Placeholder 3"/>
          <p:cNvSpPr>
            <a:spLocks noGrp="1"/>
          </p:cNvSpPr>
          <p:nvPr>
            <p:ph type="sldNum" sz="quarter" idx="12"/>
          </p:nvPr>
        </p:nvSpPr>
        <p:spPr/>
        <p:txBody>
          <a:bodyPr>
            <a:normAutofit/>
          </a:bodyPr>
          <a:lstStyle/>
          <a:p>
            <a:pPr>
              <a:defRPr/>
            </a:pPr>
            <a:fld id="{8D6EC4FF-4AAD-46A4-B6F4-9DEF462F8FB9}" type="slidenum">
              <a:rPr lang="en-US">
                <a:solidFill>
                  <a:srgbClr val="000000"/>
                </a:solidFill>
              </a:rPr>
              <a:pPr>
                <a:defRPr/>
              </a:pPr>
              <a:t>97</a:t>
            </a:fld>
            <a:endParaRPr lang="en-US">
              <a:solidFill>
                <a:srgbClr val="000000"/>
              </a:solidFill>
            </a:endParaRPr>
          </a:p>
        </p:txBody>
      </p:sp>
      <p:sp>
        <p:nvSpPr>
          <p:cNvPr id="5" name="Subtitle 2"/>
          <p:cNvSpPr txBox="1">
            <a:spLocks/>
          </p:cNvSpPr>
          <p:nvPr/>
        </p:nvSpPr>
        <p:spPr>
          <a:xfrm>
            <a:off x="1371600" y="3886200"/>
            <a:ext cx="6400800" cy="1752600"/>
          </a:xfrm>
          <a:prstGeom prst="rect">
            <a:avLst/>
          </a:prstGeom>
        </p:spPr>
        <p:txBody>
          <a:bodyPr>
            <a:normAutofit/>
          </a:bodyPr>
          <a:lstStyle/>
          <a:p>
            <a:pPr algn="ctr" fontAlgn="auto">
              <a:spcBef>
                <a:spcPct val="20000"/>
              </a:spcBef>
              <a:spcAft>
                <a:spcPts val="0"/>
              </a:spcAft>
              <a:buFont typeface="Arial"/>
              <a:buNone/>
              <a:defRPr/>
            </a:pPr>
            <a:r>
              <a:rPr lang="en-US" sz="2000" dirty="0" smtClean="0">
                <a:solidFill>
                  <a:srgbClr val="000000"/>
                </a:solidFill>
                <a:latin typeface="+mn-lt"/>
              </a:rPr>
              <a:t>Bob Coyne</a:t>
            </a:r>
          </a:p>
          <a:p>
            <a:pPr algn="ctr" fontAlgn="auto">
              <a:spcBef>
                <a:spcPct val="20000"/>
              </a:spcBef>
              <a:spcAft>
                <a:spcPts val="0"/>
              </a:spcAft>
              <a:buFont typeface="Arial"/>
              <a:buNone/>
              <a:defRPr/>
            </a:pPr>
            <a:r>
              <a:rPr lang="en-US" sz="2000" dirty="0" smtClean="0">
                <a:solidFill>
                  <a:srgbClr val="000000"/>
                </a:solidFill>
                <a:latin typeface="+mn-lt"/>
              </a:rPr>
              <a:t>Columbia University</a:t>
            </a:r>
          </a:p>
          <a:p>
            <a:pPr algn="ctr" fontAlgn="auto">
              <a:spcBef>
                <a:spcPct val="20000"/>
              </a:spcBef>
              <a:spcAft>
                <a:spcPts val="0"/>
              </a:spcAft>
              <a:buFont typeface="Arial"/>
              <a:buNone/>
              <a:defRPr/>
            </a:pPr>
            <a:r>
              <a:rPr lang="en-US" sz="2000" dirty="0" smtClean="0">
                <a:solidFill>
                  <a:srgbClr val="000000"/>
                </a:solidFill>
                <a:latin typeface="+mn-lt"/>
              </a:rPr>
              <a:t>New York City</a:t>
            </a:r>
          </a:p>
          <a:p>
            <a:pPr algn="ctr" fontAlgn="auto">
              <a:spcBef>
                <a:spcPct val="20000"/>
              </a:spcBef>
              <a:spcAft>
                <a:spcPts val="0"/>
              </a:spcAft>
              <a:buFont typeface="Arial"/>
              <a:buNone/>
              <a:defRPr/>
            </a:pPr>
            <a:r>
              <a:rPr lang="en-US" sz="2000" dirty="0" err="1" smtClean="0">
                <a:solidFill>
                  <a:srgbClr val="000000"/>
                </a:solidFill>
                <a:latin typeface="+mn-lt"/>
              </a:rPr>
              <a:t>coyne</a:t>
            </a:r>
            <a:r>
              <a:rPr lang="en-US" sz="2000" dirty="0" smtClean="0">
                <a:solidFill>
                  <a:srgbClr val="000000"/>
                </a:solidFill>
                <a:latin typeface="+mn-lt"/>
              </a:rPr>
              <a:t> at </a:t>
            </a:r>
            <a:r>
              <a:rPr lang="en-US" sz="2000" dirty="0" err="1" smtClean="0">
                <a:solidFill>
                  <a:srgbClr val="000000"/>
                </a:solidFill>
                <a:latin typeface="+mn-lt"/>
              </a:rPr>
              <a:t>cs</a:t>
            </a:r>
            <a:r>
              <a:rPr lang="en-US" sz="2000" dirty="0" smtClean="0">
                <a:solidFill>
                  <a:srgbClr val="000000"/>
                </a:solidFill>
                <a:latin typeface="+mn-lt"/>
              </a:rPr>
              <a:t> dot </a:t>
            </a:r>
            <a:r>
              <a:rPr lang="en-US" sz="2000" dirty="0" err="1" smtClean="0">
                <a:solidFill>
                  <a:srgbClr val="000000"/>
                </a:solidFill>
                <a:latin typeface="+mn-lt"/>
              </a:rPr>
              <a:t>columbia</a:t>
            </a:r>
            <a:r>
              <a:rPr lang="en-US" sz="2000" dirty="0" smtClean="0">
                <a:solidFill>
                  <a:srgbClr val="000000"/>
                </a:solidFill>
                <a:latin typeface="+mn-lt"/>
              </a:rPr>
              <a:t> dot </a:t>
            </a:r>
            <a:r>
              <a:rPr lang="en-US" sz="2000" dirty="0" err="1" smtClean="0">
                <a:solidFill>
                  <a:srgbClr val="000000"/>
                </a:solidFill>
                <a:latin typeface="+mn-lt"/>
              </a:rPr>
              <a:t>edu</a:t>
            </a:r>
            <a:endParaRPr lang="en-US" sz="2000" dirty="0">
              <a:solidFill>
                <a:srgbClr val="000000"/>
              </a:solidFill>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12337</TotalTime>
  <Words>3732</Words>
  <Application>Microsoft Office PowerPoint</Application>
  <PresentationFormat>On-screen Show (4:3)</PresentationFormat>
  <Paragraphs>655</Paragraphs>
  <Slides>97</Slides>
  <Notes>85</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97</vt:i4>
      </vt:variant>
    </vt:vector>
  </HeadingPairs>
  <TitlesOfParts>
    <vt:vector size="98" baseType="lpstr">
      <vt:lpstr>Equity</vt:lpstr>
      <vt:lpstr>WordsEye – An automatic text-to-scene conversion system</vt:lpstr>
      <vt:lpstr>Outline</vt:lpstr>
      <vt:lpstr>Why is it hard to create 3D graphics? </vt:lpstr>
      <vt:lpstr>The tools are complex</vt:lpstr>
      <vt:lpstr>Too much detail</vt:lpstr>
      <vt:lpstr>Involves training, artistic skill, and expense</vt:lpstr>
      <vt:lpstr>Why Pictures from Language?</vt:lpstr>
      <vt:lpstr>WordsEye Initial Version (with Richard Sproat)</vt:lpstr>
      <vt:lpstr>Web Version (with Richard Sproat)</vt:lpstr>
      <vt:lpstr>New Version (with Richard Sproat, Owen Rambow, Julia Hirschberg, …)</vt:lpstr>
      <vt:lpstr>Related Work</vt:lpstr>
      <vt:lpstr>A tiny grey manatee is in the aquarium. It is facing right. The manatee is six inches below the top of the aquarium. The ground is tile. There is a large brick wall behind the aquarium.</vt:lpstr>
      <vt:lpstr>A silver head of time is on the grassy ground. The blossom is next to the head. the blossom is in the ground. the green light is three feet above the blossom. the yellow light is 3 feet above the head. The large wasp is behind the blossom. the wasp is facing the head.</vt:lpstr>
      <vt:lpstr>The humongous white shiny bear is on the American mountain range. The mountain range is 100 feet tall. The ground is water. The sky is partly cloudy. The airplane is 90 feet in front of the nose of the bear. The airplane is facing right.</vt:lpstr>
      <vt:lpstr>A microphone is in front of a  clown. The microphone is three feet above the ground. The microphone is facing the clown. A brick wall is behind the clown. The light is on the ground and in front of the clown.</vt:lpstr>
      <vt:lpstr>Slide 16</vt:lpstr>
      <vt:lpstr>Outline</vt:lpstr>
      <vt:lpstr>Linguistic Analysis </vt:lpstr>
      <vt:lpstr>John said that the cat is on the table.</vt:lpstr>
      <vt:lpstr>Parse tree for: John said that the cat was on the table.</vt:lpstr>
      <vt:lpstr>Nouns: Hierarchical Dictionary</vt:lpstr>
      <vt:lpstr>WordNet problems</vt:lpstr>
      <vt:lpstr>Semantic Representation for: John said that the blue cat was on the table.</vt:lpstr>
      <vt:lpstr>Anaphora resolution: The duck is in the sea. It is upside down. The sea is shiny and transparent. The apple is 3 inches below the duck. It is in front of the duck. It is partly cloudy.</vt:lpstr>
      <vt:lpstr>Implicit objects &amp; references</vt:lpstr>
      <vt:lpstr>Implicit Reference: Mary rode by the store. Her motorcycle was red.</vt:lpstr>
      <vt:lpstr>Indexical Reference: Three dogs are on the table. The first dog is blue. The first dog is 5 feet tall. The second dog is red. The third dog is purple.</vt:lpstr>
      <vt:lpstr>Interpretation</vt:lpstr>
      <vt:lpstr>Object Selection: When object is missing or doesn't exist . . .</vt:lpstr>
      <vt:lpstr>Object attribute interpretation (modify versus selection)</vt:lpstr>
      <vt:lpstr>Semantic Interpretation of “Of”</vt:lpstr>
      <vt:lpstr>Depiction</vt:lpstr>
      <vt:lpstr>2000+ 3D Objects</vt:lpstr>
      <vt:lpstr>10,000 images and textures</vt:lpstr>
      <vt:lpstr>Semantics on Objects</vt:lpstr>
      <vt:lpstr>3D Object Database</vt:lpstr>
      <vt:lpstr>Spatial Tags</vt:lpstr>
      <vt:lpstr>Spatial Tags</vt:lpstr>
      <vt:lpstr>Spatial Tags</vt:lpstr>
      <vt:lpstr>Spatial Tags</vt:lpstr>
      <vt:lpstr>Using stem and cup tags: The daisy is in the test tube.</vt:lpstr>
      <vt:lpstr>Using enclosure and top surface tags: The bird is in the bird cage.  The bird cage is on the chair.</vt:lpstr>
      <vt:lpstr>Spatial Relations</vt:lpstr>
      <vt:lpstr>Vertical vs Horizontal “on”, distances, directions: The couch is against the wood wall. The window is on the wall. The window is next to the couch. the door is 2 feet to the right of the window. the man is next to the couch. The animal wall is to the right of the wood wall. The animal wall is in front of the wood wall. The animal wall is facing left. The walls are on the huge floor. The zebra skin coffee table is two feet in front of the couch. The lamp is on the table. The floor is shiny.</vt:lpstr>
      <vt:lpstr>Attributes</vt:lpstr>
      <vt:lpstr>Attributes: The orange battleship is on the brick cow. The battleship is 3 feet long.</vt:lpstr>
      <vt:lpstr>Transparency and color</vt:lpstr>
      <vt:lpstr>Time of day &amp; cloudiness</vt:lpstr>
      <vt:lpstr>Time of day &amp; lighting</vt:lpstr>
      <vt:lpstr>Poses (original version only -- not yet implemented in newer versions)</vt:lpstr>
      <vt:lpstr>Poses</vt:lpstr>
      <vt:lpstr>Poses</vt:lpstr>
      <vt:lpstr>Combined poses</vt:lpstr>
      <vt:lpstr>The Broadway Boogie Woogie vase is on the Richard Sproat coffee table. The table is in front of the brick wall. The van Gogh picture is on the wall. The Matisse sofa is next to the table. Mary is sitting on the sofa. She is playing the violin. She is wearing a straw hat.</vt:lpstr>
      <vt:lpstr>Mary pushes the lawn mower. The lawnmower is 5 feet tall. The cat is 5 feet behind Mary. The cat is 10 feet tall.</vt:lpstr>
      <vt:lpstr>Shape Changes (not implemented yet in newer versions)</vt:lpstr>
      <vt:lpstr>Facial Expressions</vt:lpstr>
      <vt:lpstr>Topological Changes</vt:lpstr>
      <vt:lpstr>Depiction Process</vt:lpstr>
      <vt:lpstr>Example: cases of kick</vt:lpstr>
      <vt:lpstr>Generate constraints for kick</vt:lpstr>
      <vt:lpstr>Implicit Constraint: objects must be on a surface.  </vt:lpstr>
      <vt:lpstr>Figurative &amp; Metaphorical Depiction (not yet implemented in newer versions)</vt:lpstr>
      <vt:lpstr>Textualization: The cat is facing the wall.</vt:lpstr>
      <vt:lpstr>Conventional Icons: The blue daisy is not in the army boot.</vt:lpstr>
      <vt:lpstr>Literalization: Life is a bowl of cherries.</vt:lpstr>
      <vt:lpstr>Characterization: The policeman ran by the parking meter</vt:lpstr>
      <vt:lpstr>Functionalization: The hippo flies over the church</vt:lpstr>
      <vt:lpstr>Outline</vt:lpstr>
      <vt:lpstr>FrameNet – Digital lexical resource  http://framenet.icsi.berkeley.edu/</vt:lpstr>
      <vt:lpstr>Lexical Units in REVENGE Frame</vt:lpstr>
      <vt:lpstr>Frame Elements for REVENGE Frame</vt:lpstr>
      <vt:lpstr>Annotations for avenge.v (REVENGE frame)</vt:lpstr>
      <vt:lpstr>Valence patterns for give</vt:lpstr>
      <vt:lpstr>Valence patterns for sell.v, buy.v, and cost.v in three related frames</vt:lpstr>
      <vt:lpstr>Frame Relations</vt:lpstr>
      <vt:lpstr>Frame element mappings between frames</vt:lpstr>
      <vt:lpstr>Use frame semantics in dependency tree</vt:lpstr>
      <vt:lpstr>Outline</vt:lpstr>
      <vt:lpstr>Pragmatic Ambiguity</vt:lpstr>
      <vt:lpstr>Syntactic Ambiguity: Prepositional phrase attachment</vt:lpstr>
      <vt:lpstr>Expand 3D library with facial expressions - angry</vt:lpstr>
      <vt:lpstr>Expand 3D library with facial expressions - happy</vt:lpstr>
      <vt:lpstr>Potential Applications</vt:lpstr>
      <vt:lpstr>Education: 1st grade homework:</vt:lpstr>
      <vt:lpstr>Greeting cards</vt:lpstr>
      <vt:lpstr>Greeting cards</vt:lpstr>
      <vt:lpstr>Scenes within scenes . . .</vt:lpstr>
      <vt:lpstr>Bloopers</vt:lpstr>
      <vt:lpstr>Bloopers – John said the cat is on the table</vt:lpstr>
      <vt:lpstr>Mary says the cat is blue.</vt:lpstr>
      <vt:lpstr>John wears the axe. He plays the violin.</vt:lpstr>
      <vt:lpstr>Happy John holds the red shark</vt:lpstr>
      <vt:lpstr>Jack carried the television</vt:lpstr>
      <vt:lpstr>Conclusion</vt:lpstr>
      <vt:lpstr>Demo</vt:lpstr>
      <vt:lpstr>Thank You</vt:lpstr>
    </vt:vector>
  </TitlesOfParts>
  <Manager/>
  <Company>Columbia University -- CCLS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Meaning-Text-Theory and Lexical Frames</dc:title>
  <dc:subject/>
  <dc:creator>Bob Coyne &amp; Owen Rambow</dc:creator>
  <cp:keywords/>
  <dc:description/>
  <cp:lastModifiedBy>kathy</cp:lastModifiedBy>
  <cp:revision>97</cp:revision>
  <dcterms:created xsi:type="dcterms:W3CDTF">2009-10-25T23:42:16Z</dcterms:created>
  <dcterms:modified xsi:type="dcterms:W3CDTF">2009-12-14T20:54:37Z</dcterms:modified>
  <cp:category/>
</cp:coreProperties>
</file>