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25"/>
  </p:notesMasterIdLst>
  <p:sldIdLst>
    <p:sldId id="515" r:id="rId2"/>
    <p:sldId id="663" r:id="rId3"/>
    <p:sldId id="579" r:id="rId4"/>
    <p:sldId id="614" r:id="rId5"/>
    <p:sldId id="629" r:id="rId6"/>
    <p:sldId id="616" r:id="rId7"/>
    <p:sldId id="645" r:id="rId8"/>
    <p:sldId id="646" r:id="rId9"/>
    <p:sldId id="647" r:id="rId10"/>
    <p:sldId id="655" r:id="rId11"/>
    <p:sldId id="656" r:id="rId12"/>
    <p:sldId id="657" r:id="rId13"/>
    <p:sldId id="648" r:id="rId14"/>
    <p:sldId id="649" r:id="rId15"/>
    <p:sldId id="658" r:id="rId16"/>
    <p:sldId id="660" r:id="rId17"/>
    <p:sldId id="661" r:id="rId18"/>
    <p:sldId id="650" r:id="rId19"/>
    <p:sldId id="651" r:id="rId20"/>
    <p:sldId id="652" r:id="rId21"/>
    <p:sldId id="653" r:id="rId22"/>
    <p:sldId id="654" r:id="rId23"/>
    <p:sldId id="662" r:id="rId24"/>
  </p:sldIdLst>
  <p:sldSz cx="9144000" cy="6858000" type="screen4x3"/>
  <p:notesSz cx="6935788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66FF"/>
    <a:srgbClr val="00FFCC"/>
    <a:srgbClr val="FF99FF"/>
    <a:srgbClr val="33CC33"/>
    <a:srgbClr val="FF0000"/>
    <a:srgbClr val="FF6600"/>
    <a:srgbClr val="CC660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0650" y="0"/>
            <a:ext cx="300513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3163" y="687388"/>
            <a:ext cx="4589462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57688"/>
            <a:ext cx="5084762" cy="420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1575"/>
            <a:ext cx="300513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0650" y="8791575"/>
            <a:ext cx="300513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461924-76C7-4F4B-8D3E-FB408059A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549E46-DB39-4764-823D-6C99FD4958C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C24EC-DE43-4BD8-9B12-FA040054010E}" type="slidenum">
              <a:rPr lang="en-US"/>
              <a:pPr/>
              <a:t>18</a:t>
            </a:fld>
            <a:endParaRPr lang="en-US"/>
          </a:p>
        </p:txBody>
      </p:sp>
      <p:sp>
        <p:nvSpPr>
          <p:cNvPr id="314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B572E-4D3A-43D1-8B30-F23E9CD2EA2B}" type="slidenum">
              <a:rPr lang="en-US"/>
              <a:pPr/>
              <a:t>19</a:t>
            </a:fld>
            <a:endParaRPr lang="en-US"/>
          </a:p>
        </p:txBody>
      </p:sp>
      <p:sp>
        <p:nvSpPr>
          <p:cNvPr id="315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F80B6B-F990-4DA7-A845-B60A136C75BC}" type="slidenum">
              <a:rPr lang="en-US"/>
              <a:pPr/>
              <a:t>20</a:t>
            </a:fld>
            <a:endParaRPr lang="en-US"/>
          </a:p>
        </p:txBody>
      </p:sp>
      <p:sp>
        <p:nvSpPr>
          <p:cNvPr id="328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94AA4-B449-4D6C-BA57-C6F5CE81ED6F}" type="slidenum">
              <a:rPr lang="en-US"/>
              <a:pPr/>
              <a:t>21</a:t>
            </a:fld>
            <a:endParaRPr lang="en-US"/>
          </a:p>
        </p:txBody>
      </p:sp>
      <p:sp>
        <p:nvSpPr>
          <p:cNvPr id="329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3357D-C544-4967-BED2-9D22F5A35B18}" type="slidenum">
              <a:rPr lang="en-US"/>
              <a:pPr/>
              <a:t>22</a:t>
            </a:fld>
            <a:endParaRPr lang="en-US"/>
          </a:p>
        </p:txBody>
      </p:sp>
      <p:sp>
        <p:nvSpPr>
          <p:cNvPr id="331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06D21-D299-44E5-A361-4257AD3455E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40B3B4-1258-404A-98EC-2B10B56CBE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06D21-D299-44E5-A361-4257AD3455E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0790D-C070-4934-98B3-EAFFE2BBE56C}" type="slidenum">
              <a:rPr lang="en-US"/>
              <a:pPr/>
              <a:t>7</a:t>
            </a:fld>
            <a:endParaRPr lang="en-US"/>
          </a:p>
        </p:txBody>
      </p:sp>
      <p:sp>
        <p:nvSpPr>
          <p:cNvPr id="307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04535-91F9-4C0A-8A8F-3952308347E0}" type="slidenum">
              <a:rPr lang="en-US"/>
              <a:pPr/>
              <a:t>8</a:t>
            </a:fld>
            <a:endParaRPr lang="en-US"/>
          </a:p>
        </p:txBody>
      </p:sp>
      <p:sp>
        <p:nvSpPr>
          <p:cNvPr id="319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FD37B-71BA-4AE9-AA1F-79A9064687EC}" type="slidenum">
              <a:rPr lang="en-US"/>
              <a:pPr/>
              <a:t>9</a:t>
            </a:fld>
            <a:endParaRPr lang="en-US"/>
          </a:p>
        </p:txBody>
      </p:sp>
      <p:sp>
        <p:nvSpPr>
          <p:cNvPr id="308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7EB6ED-554F-4456-AC65-C5AE7CFE95EE}" type="slidenum">
              <a:rPr lang="en-US"/>
              <a:pPr/>
              <a:t>13</a:t>
            </a:fld>
            <a:endParaRPr lang="en-US"/>
          </a:p>
        </p:txBody>
      </p:sp>
      <p:sp>
        <p:nvSpPr>
          <p:cNvPr id="309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77029-DF1C-4D6E-ACF8-83D3A314D748}" type="slidenum">
              <a:rPr lang="en-US"/>
              <a:pPr/>
              <a:t>14</a:t>
            </a:fld>
            <a:endParaRPr lang="en-US"/>
          </a:p>
        </p:txBody>
      </p:sp>
      <p:sp>
        <p:nvSpPr>
          <p:cNvPr id="313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C9FDA-2DCC-43C7-A120-D2222342F5D7}" type="slidenum">
              <a:rPr lang="en-US"/>
              <a:pPr/>
              <a:t>16</a:t>
            </a:fld>
            <a:endParaRPr lang="en-US"/>
          </a:p>
        </p:txBody>
      </p:sp>
      <p:sp>
        <p:nvSpPr>
          <p:cNvPr id="548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" y="64008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76250"/>
            <a:ext cx="77724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842375" y="6616700"/>
            <a:ext cx="377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fld id="{75BE366C-7A75-4815-9277-A8F13785BA60}" type="slidenum">
              <a:rPr lang="en-US" sz="1000"/>
              <a:pPr>
                <a:defRPr/>
              </a:pPr>
              <a:t>‹#›</a:t>
            </a:fld>
            <a:endParaRPr lang="en-US" sz="100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2895600" cy="220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1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Text Summarization:</a:t>
            </a:r>
            <a:br>
              <a:rPr lang="en-US" smtClean="0"/>
            </a:br>
            <a:r>
              <a:rPr lang="en-US" smtClean="0"/>
              <a:t>News and Beyond</a:t>
            </a:r>
            <a:br>
              <a:rPr lang="en-US" smtClean="0"/>
            </a:b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Kathleen McKeown</a:t>
            </a:r>
          </a:p>
          <a:p>
            <a:pPr>
              <a:lnSpc>
                <a:spcPct val="90000"/>
              </a:lnSpc>
            </a:pPr>
            <a:r>
              <a:rPr lang="en-US" smtClean="0"/>
              <a:t>Department of Computer Science</a:t>
            </a:r>
          </a:p>
          <a:p>
            <a:pPr>
              <a:lnSpc>
                <a:spcPct val="90000"/>
              </a:lnSpc>
            </a:pPr>
            <a:r>
              <a:rPr lang="en-US" smtClean="0"/>
              <a:t>Columbia University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TF*IDF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Intuition: Important terms are those that are frequent in this document but not frequent across all documents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Term Weights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1688" y="1906588"/>
            <a:ext cx="8148637" cy="4114800"/>
          </a:xfrm>
        </p:spPr>
        <p:txBody>
          <a:bodyPr/>
          <a:lstStyle/>
          <a:p>
            <a:r>
              <a:rPr lang="en-US" sz="2000" smtClean="0"/>
              <a:t>Local weights</a:t>
            </a:r>
          </a:p>
          <a:p>
            <a:pPr lvl="1"/>
            <a:r>
              <a:rPr lang="en-US" sz="1800" smtClean="0"/>
              <a:t>Generally, some function of the frequency of terms in documents is used</a:t>
            </a:r>
          </a:p>
          <a:p>
            <a:r>
              <a:rPr lang="en-US" sz="2000" smtClean="0"/>
              <a:t>Global weights</a:t>
            </a:r>
          </a:p>
          <a:p>
            <a:pPr lvl="1"/>
            <a:r>
              <a:rPr lang="en-US" sz="1800" smtClean="0"/>
              <a:t>The standard technique is known as inverse document frequency</a:t>
            </a:r>
          </a:p>
          <a:p>
            <a:pPr lvl="2"/>
            <a:endParaRPr lang="en-US" sz="160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048000" y="3962400"/>
          <a:ext cx="2765425" cy="1362075"/>
        </p:xfrm>
        <a:graphic>
          <a:graphicData uri="http://schemas.openxmlformats.org/presentationml/2006/ole">
            <p:oleObj spid="_x0000_s224258" name="Equation" r:id="rId3" imgW="876240" imgH="431640" progId="Equation.3">
              <p:embed/>
            </p:oleObj>
          </a:graphicData>
        </a:graphic>
      </p:graphicFrame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1752600" y="556260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N= number of documents; ni = number of documents with term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TFxIDF Weighting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get the weight for a term in a document, multiply the term’s frequency derived weight by its inverse document frequency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TF*IDF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Edmunson 69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/>
              <a:t>Sentence extraction using 4 weighted features: </a:t>
            </a:r>
            <a:br>
              <a:rPr lang="en-US" sz="2800" i="1" dirty="0"/>
            </a:br>
            <a:endParaRPr lang="en-US" sz="2800" i="1" dirty="0"/>
          </a:p>
          <a:p>
            <a:pPr>
              <a:lnSpc>
                <a:spcPct val="90000"/>
              </a:lnSpc>
            </a:pPr>
            <a:r>
              <a:rPr lang="en-US" sz="2800" dirty="0"/>
              <a:t>Cue </a:t>
            </a:r>
            <a:r>
              <a:rPr lang="en-US" sz="2800" dirty="0" smtClean="0"/>
              <a:t>words (“In this paper..”, “The worst thing was ..”)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Title and heading words</a:t>
            </a:r>
            <a:br>
              <a:rPr lang="en-US" sz="2800" dirty="0"/>
            </a:b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Sentence location</a:t>
            </a:r>
            <a:br>
              <a:rPr lang="en-US" sz="2800" dirty="0"/>
            </a:b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Frequent key words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Sentence extraction variants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Lexical Chains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Barzilay and Elhadad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Silber and McCoy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Discourse coherence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Baldwin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Topic signatures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Lin and Hovy</a:t>
            </a:r>
            <a:br>
              <a:rPr lang="en-US" sz="2400"/>
            </a:b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sz="2800" dirty="0" smtClean="0"/>
              <a:t>“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Dr.Kenny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invented an </a:t>
            </a:r>
            <a:r>
              <a:rPr lang="en-US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anesthetic machine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This device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controls the rate at which an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anesthetic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pumped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the blood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.“</a:t>
            </a:r>
          </a:p>
          <a:p>
            <a:r>
              <a:rPr lang="en-US" sz="2800" dirty="0" smtClean="0"/>
              <a:t>“</a:t>
            </a:r>
            <a:r>
              <a:rPr lang="en-US" sz="2800" dirty="0" err="1" smtClean="0">
                <a:solidFill>
                  <a:srgbClr val="FF66FF"/>
                </a:solidFill>
                <a:latin typeface="+mn-lt"/>
                <a:ea typeface="+mn-ea"/>
                <a:cs typeface="+mn-cs"/>
              </a:rPr>
              <a:t>Dr.Kenny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invented an anesthetic machine. </a:t>
            </a:r>
            <a:r>
              <a:rPr lang="en-US" sz="2800" dirty="0" smtClean="0">
                <a:solidFill>
                  <a:srgbClr val="FF66FF"/>
                </a:solidFill>
                <a:latin typeface="+mn-lt"/>
                <a:ea typeface="+mn-ea"/>
                <a:cs typeface="+mn-cs"/>
              </a:rPr>
              <a:t>The doctor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spent two years on this research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.“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smtClean="0"/>
              <a:t>Algorithm: Measure strength of a chain by its length and its homogeneity</a:t>
            </a:r>
          </a:p>
          <a:p>
            <a:pPr lvl="1"/>
            <a:r>
              <a:rPr lang="en-US" sz="2400" dirty="0" smtClean="0"/>
              <a:t>Select the first sentence from each strong chain until length limit reached</a:t>
            </a:r>
          </a:p>
          <a:p>
            <a:r>
              <a:rPr lang="en-US" dirty="0" smtClean="0"/>
              <a:t>Semantics needed?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BA4D533-F0F4-48FE-8E45-8BCC8227CE0F}" type="slidenum">
              <a:rPr lang="en-US"/>
              <a:pPr/>
              <a:t>16</a:t>
            </a:fld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Saudi Arabia on Tuesday decided to sign…</a:t>
            </a:r>
          </a:p>
          <a:p>
            <a:pPr>
              <a:lnSpc>
                <a:spcPct val="90000"/>
              </a:lnSpc>
            </a:pPr>
            <a:r>
              <a:rPr lang="en-US" sz="2400" b="1" i="1" dirty="0"/>
              <a:t>The official Saudi Press Agency reported that King Fahd made the decision during a cabinet meeting in Riyadh, the Saudi capital</a:t>
            </a:r>
            <a:r>
              <a:rPr lang="en-US" sz="2400" b="1" dirty="0"/>
              <a:t>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meeting was called in response to … the Saudi foreign minister, that the Kingdom…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account of the Cabinet discussions and decisions at the meeting…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agency</a:t>
            </a:r>
            <a:r>
              <a:rPr lang="en-US" sz="2400" dirty="0" smtClean="0"/>
              <a:t>...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It</a:t>
            </a:r>
            <a:endParaRPr lang="en-US" sz="2400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Discourse Coherence</a:t>
            </a:r>
            <a:endParaRPr lang="en-US" dirty="0"/>
          </a:p>
        </p:txBody>
      </p:sp>
      <p:sp>
        <p:nvSpPr>
          <p:cNvPr id="547844" name="Line 4"/>
          <p:cNvSpPr>
            <a:spLocks noChangeShapeType="1"/>
          </p:cNvSpPr>
          <p:nvPr/>
        </p:nvSpPr>
        <p:spPr bwMode="auto">
          <a:xfrm flipH="1" flipV="1">
            <a:off x="1828800" y="2286000"/>
            <a:ext cx="1600200" cy="152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7846" name="Line 6"/>
          <p:cNvSpPr>
            <a:spLocks noChangeShapeType="1"/>
          </p:cNvSpPr>
          <p:nvPr/>
        </p:nvSpPr>
        <p:spPr bwMode="auto">
          <a:xfrm flipH="1" flipV="1">
            <a:off x="1981200" y="3429000"/>
            <a:ext cx="228600" cy="1143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7847" name="Line 7"/>
          <p:cNvSpPr>
            <a:spLocks noChangeShapeType="1"/>
          </p:cNvSpPr>
          <p:nvPr/>
        </p:nvSpPr>
        <p:spPr bwMode="auto">
          <a:xfrm flipV="1">
            <a:off x="2438400" y="2667000"/>
            <a:ext cx="1295400" cy="2286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1447800" y="2667000"/>
            <a:ext cx="1981200" cy="2743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276350"/>
          </a:xfrm>
        </p:spPr>
        <p:txBody>
          <a:bodyPr/>
          <a:lstStyle/>
          <a:p>
            <a:r>
              <a:rPr lang="en-US" dirty="0" smtClean="0"/>
              <a:t>Topic Signature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Uses the log ratio test to find words that are highly descriptive of the input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log-likelihood ratio test provides a way of setting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threshold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divide all words in the input into either descriptive or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probability of a word in the input is the same as in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background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word has a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higher probability,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input than in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</a:p>
          <a:p>
            <a:r>
              <a:rPr lang="en-US" sz="2400" dirty="0" smtClean="0"/>
              <a:t>Binomial distribution used to compute the ratio of the two likelihoods</a:t>
            </a:r>
          </a:p>
          <a:p>
            <a:r>
              <a:rPr lang="en-US" sz="2400" dirty="0" smtClean="0"/>
              <a:t>The sentences containing the highest proportion of topic signatures are extracted.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Summarization as a Noisy Channel Model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Summary/text pairs</a:t>
            </a:r>
            <a:br>
              <a:rPr lang="en-US"/>
            </a:br>
            <a:endParaRPr lang="en-US"/>
          </a:p>
          <a:p>
            <a:r>
              <a:rPr lang="en-US"/>
              <a:t>Machine learning model</a:t>
            </a:r>
            <a:br>
              <a:rPr lang="en-US"/>
            </a:br>
            <a:endParaRPr lang="en-US"/>
          </a:p>
          <a:p>
            <a:r>
              <a:rPr lang="en-US"/>
              <a:t>Identify which features help most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Julian Kupiec SIGIR 95</a:t>
            </a:r>
            <a:br>
              <a:rPr lang="en-US" sz="4000"/>
            </a:br>
            <a:r>
              <a:rPr lang="en-US" sz="4000"/>
              <a:t>Paper Abstract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To summarize is to reduce in complexity,  and hence in length while retaining some of the essential qualities of the original.</a:t>
            </a:r>
          </a:p>
          <a:p>
            <a:pPr>
              <a:lnSpc>
                <a:spcPct val="80000"/>
              </a:lnSpc>
            </a:pPr>
            <a:r>
              <a:rPr lang="en-US" sz="2000"/>
              <a:t>This paper focusses on document extracts, a particular kind of computed document summary.</a:t>
            </a:r>
          </a:p>
          <a:p>
            <a:pPr>
              <a:lnSpc>
                <a:spcPct val="80000"/>
              </a:lnSpc>
            </a:pPr>
            <a:r>
              <a:rPr lang="en-US" sz="2000"/>
              <a:t>Document extracts consisting of roughly 20% of the original can be as informative as the full text of a document, which suggests that even shorter extracts may be useful indicative summaries. </a:t>
            </a:r>
          </a:p>
          <a:p>
            <a:pPr>
              <a:lnSpc>
                <a:spcPct val="80000"/>
              </a:lnSpc>
            </a:pPr>
            <a:r>
              <a:rPr lang="en-US" sz="2000"/>
              <a:t>The trends in our results are in agreement with those of Edmundson who used a subjectively weighted combination of features as opposed to training the feature weights with a corpus.</a:t>
            </a:r>
          </a:p>
          <a:p>
            <a:pPr>
              <a:lnSpc>
                <a:spcPct val="80000"/>
              </a:lnSpc>
            </a:pPr>
            <a:r>
              <a:rPr lang="en-US" sz="2000"/>
              <a:t>We have developed a trainable summarization program that is grounded in a sound statistical framework.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HW3 assigned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Summarization (switch in order of topics)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WEKA tutorial (for HW3)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Midterms back</a:t>
            </a:r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Statistical Classification Framework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 training set of documents with hand-selected abstracts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Engineering Information Co provides technical article abstracts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188 document/summary pairs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21 journal articles</a:t>
            </a:r>
          </a:p>
          <a:p>
            <a:pPr>
              <a:lnSpc>
                <a:spcPct val="80000"/>
              </a:lnSpc>
            </a:pPr>
            <a:r>
              <a:rPr lang="en-US" sz="2400"/>
              <a:t>Bayesian classifier  estimates probability of a given sentence appearing in abstract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Direct matches (79%)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Direct Joins (3%)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Incomplete  matches (4%)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Incomplete joins (5%)</a:t>
            </a:r>
          </a:p>
          <a:p>
            <a:pPr>
              <a:lnSpc>
                <a:spcPct val="80000"/>
              </a:lnSpc>
            </a:pPr>
            <a:r>
              <a:rPr lang="en-US" sz="2400"/>
              <a:t>New extracts generated by ranking document sentences according to this probability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Sentence length cutoff</a:t>
            </a:r>
          </a:p>
          <a:p>
            <a:pPr>
              <a:lnSpc>
                <a:spcPct val="80000"/>
              </a:lnSpc>
            </a:pPr>
            <a:r>
              <a:rPr lang="en-US" sz="2800"/>
              <a:t>Fixed phrase feature (26 indicator phrases)</a:t>
            </a:r>
          </a:p>
          <a:p>
            <a:pPr>
              <a:lnSpc>
                <a:spcPct val="80000"/>
              </a:lnSpc>
            </a:pPr>
            <a:r>
              <a:rPr lang="en-US" sz="2800"/>
              <a:t>Paragraph feature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First 10 paragraphs and last 5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Is sentence paragraph-initial, paragraph-final, paragraph medial</a:t>
            </a:r>
          </a:p>
          <a:p>
            <a:pPr>
              <a:lnSpc>
                <a:spcPct val="80000"/>
              </a:lnSpc>
            </a:pPr>
            <a:r>
              <a:rPr lang="en-US" sz="2800"/>
              <a:t>Thematic word feature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Most frequent content words in document</a:t>
            </a:r>
          </a:p>
          <a:p>
            <a:pPr>
              <a:lnSpc>
                <a:spcPct val="80000"/>
              </a:lnSpc>
            </a:pPr>
            <a:r>
              <a:rPr lang="en-US" sz="2800"/>
              <a:t>Upper case Word Feature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Proper names are important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Precision and recall</a:t>
            </a:r>
          </a:p>
          <a:p>
            <a:pPr>
              <a:lnSpc>
                <a:spcPct val="80000"/>
              </a:lnSpc>
            </a:pPr>
            <a:r>
              <a:rPr lang="en-US" sz="2800"/>
              <a:t>Strict match has 83% upper bound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Trained summarizer: 35% correct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</a:pPr>
            <a:r>
              <a:rPr lang="en-US" sz="2800"/>
              <a:t>Limit to the fraction of matchable sentences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Trained summarizer: 42% correct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</a:pPr>
            <a:r>
              <a:rPr lang="en-US" sz="2800"/>
              <a:t>Best feature combination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Paragraph, fixed phrase, sentence length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Thematic and Uppercase Word give slight decrease in performance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Questions (from Sparck Jones)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400" dirty="0" smtClean="0"/>
              <a:t>Should we take the reader into account and how?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>
                <a:solidFill>
                  <a:srgbClr val="FFFF00"/>
                </a:solidFill>
              </a:rPr>
              <a:t>“Similarly, the notion of a basic summary, i.e., one reflective of the source, makes hidden fact assumptions, for example that the subject knowledge of the output’s readers will be on a par with that of the readers for whom the source was intended. (p. 5)”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Is the state of the art sufficiently mature to allow summarization from intermediate representations and still allow robust processing of domain independent material?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3470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mtClean="0"/>
              <a:t>What is Summarization?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Data as input (database, software trace, expert system), text summary as output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Text as input (one or more articles), paragraph summary as output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Multimedia in input or output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Summaries must convey maximal information in minimal space</a:t>
            </a:r>
            <a:br>
              <a:rPr lang="en-US" sz="2800" smtClean="0"/>
            </a:b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96C1D8B-6759-416C-84B4-0977CAA04177}" type="slidenum">
              <a:rPr lang="en-US"/>
              <a:pPr/>
              <a:t>4</a:t>
            </a:fld>
            <a:endParaRPr lang="en-US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Types of Summaries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Informative vs. Indicative</a:t>
            </a:r>
          </a:p>
          <a:p>
            <a:pPr lvl="1"/>
            <a:r>
              <a:rPr lang="en-US" dirty="0" smtClean="0"/>
              <a:t>Replacing a document vs. describing the contents of a document</a:t>
            </a:r>
          </a:p>
          <a:p>
            <a:r>
              <a:rPr lang="en-US" dirty="0" smtClean="0"/>
              <a:t>Extractive vs. </a:t>
            </a:r>
            <a:r>
              <a:rPr lang="en-US" dirty="0" smtClean="0"/>
              <a:t>Generative (abstractive)</a:t>
            </a:r>
            <a:endParaRPr lang="en-US" dirty="0" smtClean="0"/>
          </a:p>
          <a:p>
            <a:pPr lvl="1"/>
            <a:r>
              <a:rPr lang="en-US" dirty="0" smtClean="0"/>
              <a:t>Choosing bits of the source vs. generating something new</a:t>
            </a:r>
          </a:p>
          <a:p>
            <a:r>
              <a:rPr lang="en-US" dirty="0" smtClean="0"/>
              <a:t>Single document vs. Multi Document</a:t>
            </a:r>
          </a:p>
          <a:p>
            <a:r>
              <a:rPr lang="en-US" dirty="0" smtClean="0"/>
              <a:t>Generic vs. user-focused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22C628D-75E5-4F16-A066-289587B763C3}" type="slidenum">
              <a:rPr lang="en-US"/>
              <a:pPr/>
              <a:t>5</a:t>
            </a:fld>
            <a:endParaRPr lang="en-US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Types of Summaries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Informative</a:t>
            </a:r>
            <a:r>
              <a:rPr lang="en-US" smtClean="0"/>
              <a:t> vs. Indicative</a:t>
            </a:r>
          </a:p>
          <a:p>
            <a:pPr lvl="1"/>
            <a:r>
              <a:rPr lang="en-US" smtClean="0"/>
              <a:t>Replacing a document vs. describing the contents of a document</a:t>
            </a:r>
          </a:p>
          <a:p>
            <a:r>
              <a:rPr lang="en-US" smtClean="0">
                <a:solidFill>
                  <a:srgbClr val="FFFF00"/>
                </a:solidFill>
              </a:rPr>
              <a:t>Extractive</a:t>
            </a:r>
            <a:r>
              <a:rPr lang="en-US" smtClean="0"/>
              <a:t> vs. </a:t>
            </a:r>
            <a:r>
              <a:rPr lang="en-US" smtClean="0">
                <a:solidFill>
                  <a:schemeClr val="tx2"/>
                </a:solidFill>
              </a:rPr>
              <a:t>Generative</a:t>
            </a:r>
          </a:p>
          <a:p>
            <a:pPr lvl="1"/>
            <a:r>
              <a:rPr lang="en-US" smtClean="0"/>
              <a:t>Choosing bits of the source vs. generating something new</a:t>
            </a:r>
          </a:p>
          <a:p>
            <a:r>
              <a:rPr lang="en-US" smtClean="0"/>
              <a:t>Single document vs. Multi Document</a:t>
            </a:r>
          </a:p>
          <a:p>
            <a:r>
              <a:rPr lang="en-US" smtClean="0">
                <a:solidFill>
                  <a:srgbClr val="FFFF00"/>
                </a:solidFill>
              </a:rPr>
              <a:t>Generic</a:t>
            </a:r>
            <a:r>
              <a:rPr lang="en-US" smtClean="0"/>
              <a:t> vs user-focused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Questions (from Sparck Jones)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400" dirty="0" smtClean="0"/>
              <a:t>Should we take the reader into account and how?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>
                <a:solidFill>
                  <a:srgbClr val="FFFF00"/>
                </a:solidFill>
              </a:rPr>
              <a:t>“Similarly, the notion of a basic summary, i.e., one reflective of the source, makes hidden fact assumptions, for example that the subject knowledge of the output’s readers will be on a par with that of the readers for whom the source was intended. (p. 5)”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Is the state of the art sufficiently mature to allow summarization from intermediate representations and still allow robust processing of domain independent material?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Foundations of Summarization – Luhn; Edmunson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Text as input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Single document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Content selection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Methods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Sentence selection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Criteria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Sentence extraction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Sparck Jones:</a:t>
            </a:r>
            <a:br>
              <a:rPr lang="en-US"/>
            </a:br>
            <a:endParaRPr lang="en-US"/>
          </a:p>
          <a:p>
            <a:r>
              <a:rPr lang="en-US"/>
              <a:t>`what you see is what you get’, some of what is on view in the source text is transferred to constitute the 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Luhn 58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Summarization as sentence extraction</a:t>
            </a:r>
          </a:p>
          <a:p>
            <a:pPr lvl="2"/>
            <a:r>
              <a:rPr lang="en-US" sz="2000"/>
              <a:t>Example</a:t>
            </a:r>
            <a:br>
              <a:rPr lang="en-US" sz="2000"/>
            </a:br>
            <a:endParaRPr lang="en-US" sz="2000"/>
          </a:p>
          <a:p>
            <a:r>
              <a:rPr lang="en-US" sz="2800"/>
              <a:t>Term frequency determines sentence importance</a:t>
            </a:r>
          </a:p>
          <a:p>
            <a:pPr lvl="2"/>
            <a:r>
              <a:rPr lang="en-US" sz="2000"/>
              <a:t>TF*IDF</a:t>
            </a:r>
          </a:p>
          <a:p>
            <a:pPr lvl="2"/>
            <a:r>
              <a:rPr lang="en-US" sz="2000"/>
              <a:t>Stop word filtering</a:t>
            </a:r>
          </a:p>
          <a:p>
            <a:pPr lvl="2"/>
            <a:r>
              <a:rPr lang="en-US" sz="2000"/>
              <a:t>Similar words count as one</a:t>
            </a:r>
          </a:p>
          <a:p>
            <a:pPr lvl="2"/>
            <a:r>
              <a:rPr lang="en-US" sz="2000"/>
              <a:t>Cluster of frequent words indicates a good sentence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WithHum03Intro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intWithHum03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WithHum03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WithHum03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U:\slides\Research02\External-review\intWithHum03Intro.ppt</Template>
  <TotalTime>15670</TotalTime>
  <Words>788</Words>
  <Application>Microsoft Office PowerPoint</Application>
  <PresentationFormat>On-screen Show (4:3)</PresentationFormat>
  <Paragraphs>156</Paragraphs>
  <Slides>23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Wingdings</vt:lpstr>
      <vt:lpstr>Monotype Sorts</vt:lpstr>
      <vt:lpstr>Times New Roman</vt:lpstr>
      <vt:lpstr>Book Antiqua</vt:lpstr>
      <vt:lpstr>Bitstream Cyberbit</vt:lpstr>
      <vt:lpstr>StarSymbol</vt:lpstr>
      <vt:lpstr>Verdana</vt:lpstr>
      <vt:lpstr>intWithHum03Intro</vt:lpstr>
      <vt:lpstr>Equation</vt:lpstr>
      <vt:lpstr>Text Summarization: News and Beyond </vt:lpstr>
      <vt:lpstr>Today</vt:lpstr>
      <vt:lpstr>What is Summarization?</vt:lpstr>
      <vt:lpstr>Types of Summaries</vt:lpstr>
      <vt:lpstr>Types of Summaries</vt:lpstr>
      <vt:lpstr>Questions (from Sparck Jones)</vt:lpstr>
      <vt:lpstr>Foundations of Summarization – Luhn; Edmunson</vt:lpstr>
      <vt:lpstr>Sentence extraction</vt:lpstr>
      <vt:lpstr>Luhn 58</vt:lpstr>
      <vt:lpstr>TF*IDF</vt:lpstr>
      <vt:lpstr>Term Weights</vt:lpstr>
      <vt:lpstr>TFxIDF Weighting</vt:lpstr>
      <vt:lpstr>Edmunson 69</vt:lpstr>
      <vt:lpstr>Sentence extraction variants</vt:lpstr>
      <vt:lpstr>Lexical Chains</vt:lpstr>
      <vt:lpstr>Discourse Coherence</vt:lpstr>
      <vt:lpstr>Topic Signature Words</vt:lpstr>
      <vt:lpstr>Summarization as a Noisy Channel Model</vt:lpstr>
      <vt:lpstr>Julian Kupiec SIGIR 95 Paper Abstract</vt:lpstr>
      <vt:lpstr>Statistical Classification Framework</vt:lpstr>
      <vt:lpstr>Features</vt:lpstr>
      <vt:lpstr>Evaluation</vt:lpstr>
      <vt:lpstr>Questions (from Sparck Jones)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Kathleen McKeown</dc:creator>
  <cp:lastModifiedBy> </cp:lastModifiedBy>
  <cp:revision>404</cp:revision>
  <cp:lastPrinted>1999-03-14T18:16:38Z</cp:lastPrinted>
  <dcterms:created xsi:type="dcterms:W3CDTF">1999-02-11T11:44:10Z</dcterms:created>
  <dcterms:modified xsi:type="dcterms:W3CDTF">2009-11-05T18:32:24Z</dcterms:modified>
</cp:coreProperties>
</file>