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8"/>
  </p:notesMasterIdLst>
  <p:handoutMasterIdLst>
    <p:handoutMasterId r:id="rId29"/>
  </p:handoutMasterIdLst>
  <p:sldIdLst>
    <p:sldId id="502" r:id="rId2"/>
    <p:sldId id="476" r:id="rId3"/>
    <p:sldId id="477" r:id="rId4"/>
    <p:sldId id="501" r:id="rId5"/>
    <p:sldId id="479" r:id="rId6"/>
    <p:sldId id="480" r:id="rId7"/>
    <p:sldId id="481" r:id="rId8"/>
    <p:sldId id="482" r:id="rId9"/>
    <p:sldId id="483" r:id="rId10"/>
    <p:sldId id="484" r:id="rId11"/>
    <p:sldId id="485" r:id="rId12"/>
    <p:sldId id="486" r:id="rId13"/>
    <p:sldId id="487" r:id="rId14"/>
    <p:sldId id="488" r:id="rId15"/>
    <p:sldId id="489" r:id="rId16"/>
    <p:sldId id="490" r:id="rId17"/>
    <p:sldId id="491" r:id="rId18"/>
    <p:sldId id="492" r:id="rId19"/>
    <p:sldId id="493" r:id="rId20"/>
    <p:sldId id="494" r:id="rId21"/>
    <p:sldId id="495" r:id="rId22"/>
    <p:sldId id="496" r:id="rId23"/>
    <p:sldId id="497" r:id="rId24"/>
    <p:sldId id="498" r:id="rId25"/>
    <p:sldId id="499" r:id="rId26"/>
    <p:sldId id="500" r:id="rId27"/>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1974" autoAdjust="0"/>
    <p:restoredTop sz="94660" autoAdjust="0"/>
  </p:normalViewPr>
  <p:slideViewPr>
    <p:cSldViewPr>
      <p:cViewPr>
        <p:scale>
          <a:sx n="75" d="100"/>
          <a:sy n="75" d="100"/>
        </p:scale>
        <p:origin x="-312" y="-522"/>
      </p:cViewPr>
      <p:guideLst>
        <p:guide orient="horz" pos="2064"/>
        <p:guide pos="34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1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71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1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B542D0F-F18B-4C81-8EAE-35E672CF9B0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A811741-D06E-42EC-BA27-4898732E24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811741-D06E-42EC-BA27-4898732E243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6FD817-477C-410D-BFBB-424F725D1A88}" type="slidenum">
              <a:rPr lang="en-US"/>
              <a:pPr/>
              <a:t>10</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9DD04-FEC6-41BA-B649-D659E286EC90}" type="slidenum">
              <a:rPr lang="en-US"/>
              <a:pPr/>
              <a:t>11</a:t>
            </a:fld>
            <a:endParaRPr 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4EBE3-8CD8-4359-8F8D-0C62E029E66C}" type="slidenum">
              <a:rPr lang="en-US"/>
              <a:pPr/>
              <a:t>12</a:t>
            </a:fld>
            <a:endParaRPr lang="en-US"/>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CF6A8-96F5-413F-A91A-EBA801CED3AE}" type="slidenum">
              <a:rPr lang="en-US"/>
              <a:pPr/>
              <a:t>13</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86CB1-8F96-40EB-8475-7E2672133996}" type="slidenum">
              <a:rPr lang="en-US"/>
              <a:pPr/>
              <a:t>14</a:t>
            </a:fld>
            <a:endParaRPr lang="en-US"/>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B586F-8E8E-400E-B9A1-A5B3D8B6F5F2}" type="slidenum">
              <a:rPr lang="en-US"/>
              <a:pPr/>
              <a:t>15</a:t>
            </a:fld>
            <a:endParaRPr lang="en-US"/>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368FBE-F515-4F0E-B442-E0C3AE3C8ED3}" type="slidenum">
              <a:rPr lang="en-US"/>
              <a:pPr/>
              <a:t>16</a:t>
            </a:fld>
            <a:endParaRPr lang="en-US"/>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141B-41FB-4ED7-A4BC-C8EF929085D9}" type="slidenum">
              <a:rPr lang="en-US"/>
              <a:pPr/>
              <a:t>17</a:t>
            </a:fld>
            <a:endParaRPr lang="en-US"/>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4BDCB-1AB1-4709-8220-30171487425C}" type="slidenum">
              <a:rPr lang="en-US"/>
              <a:pPr/>
              <a:t>18</a:t>
            </a:fld>
            <a:endParaRPr lang="en-US"/>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0CAEC-21E9-48A6-A297-5DADDD989B01}" type="slidenum">
              <a:rPr lang="en-US"/>
              <a:pPr/>
              <a:t>19</a:t>
            </a:fld>
            <a:endParaRPr lang="en-US"/>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F5608-B381-4ACB-A7BB-33D4FE6E8AD8}" type="slidenum">
              <a:rPr lang="en-US"/>
              <a:pPr/>
              <a:t>2</a:t>
            </a:fld>
            <a:endParaRPr lang="en-US"/>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B2208-DDD9-40D9-9345-097ACD08565B}" type="slidenum">
              <a:rPr lang="en-US"/>
              <a:pPr/>
              <a:t>20</a:t>
            </a:fld>
            <a:endParaRPr lang="en-US"/>
          </a:p>
        </p:txBody>
      </p:sp>
      <p:sp>
        <p:nvSpPr>
          <p:cNvPr id="507906" name="Rectangle 2"/>
          <p:cNvSpPr>
            <a:spLocks noGrp="1" noRot="1" noChangeAspect="1" noChangeArrowheads="1" noTextEdit="1"/>
          </p:cNvSpPr>
          <p:nvPr>
            <p:ph type="sldImg"/>
          </p:nvPr>
        </p:nvSpPr>
        <p:spPr>
          <a:ln/>
        </p:spPr>
      </p:sp>
      <p:sp>
        <p:nvSpPr>
          <p:cNvPr id="50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F06D3-66B2-4039-9A3C-BEC668A270B7}" type="slidenum">
              <a:rPr lang="en-US"/>
              <a:pPr/>
              <a:t>21</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15F83-680C-43E3-B2DA-13BBA15B3409}" type="slidenum">
              <a:rPr lang="en-US"/>
              <a:pPr/>
              <a:t>22</a:t>
            </a:fld>
            <a:endParaRPr lang="en-US"/>
          </a:p>
        </p:txBody>
      </p:sp>
      <p:sp>
        <p:nvSpPr>
          <p:cNvPr id="509954" name="Rectangle 2"/>
          <p:cNvSpPr>
            <a:spLocks noGrp="1" noRot="1" noChangeAspect="1" noChangeArrowheads="1" noTextEdit="1"/>
          </p:cNvSpPr>
          <p:nvPr>
            <p:ph type="sldImg"/>
          </p:nvPr>
        </p:nvSpPr>
        <p:spPr>
          <a:ln/>
        </p:spPr>
      </p:sp>
      <p:sp>
        <p:nvSpPr>
          <p:cNvPr id="50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CB2E1-ABD6-4864-A7AA-C0FA2F14081D}" type="slidenum">
              <a:rPr lang="en-US"/>
              <a:pPr/>
              <a:t>23</a:t>
            </a:fld>
            <a:endParaRPr lang="en-US"/>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167A3-8A11-4871-A17F-FDB28355C8DF}" type="slidenum">
              <a:rPr lang="en-US"/>
              <a:pPr/>
              <a:t>24</a:t>
            </a:fld>
            <a:endParaRPr lang="en-US"/>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FE0A0-6E29-4D42-B60C-7E7888F49D73}" type="slidenum">
              <a:rPr lang="en-US"/>
              <a:pPr/>
              <a:t>25</a:t>
            </a:fld>
            <a:endParaRPr lang="en-US"/>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A0ABE-70AE-4290-9BF9-A5984D74A8EF}" type="slidenum">
              <a:rPr lang="en-US"/>
              <a:pPr/>
              <a:t>26</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F1844-513C-4685-8F78-F28E34BDCB04}" type="slidenum">
              <a:rPr lang="en-US"/>
              <a:pPr/>
              <a:t>3</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A811741-D06E-42EC-BA27-4898732E243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A141A-C96C-46CE-AF9A-DE2CC6F46AF7}" type="slidenum">
              <a:rPr lang="en-US"/>
              <a:pPr/>
              <a:t>5</a:t>
            </a:fld>
            <a:endParaRPr lang="en-US"/>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A7ECC-AB79-48E1-B1AE-B701D5DB57BA}" type="slidenum">
              <a:rPr lang="en-US"/>
              <a:pPr/>
              <a:t>6</a:t>
            </a:fld>
            <a:endParaRPr lang="en-US"/>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7F354-3B92-4187-B546-AD013084E4DD}" type="slidenum">
              <a:rPr lang="en-US"/>
              <a:pPr/>
              <a:t>7</a:t>
            </a:fld>
            <a:endParaRPr lang="en-US"/>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2F756-F852-4AF2-9526-4F2DD6A1B7A7}" type="slidenum">
              <a:rPr lang="en-US"/>
              <a:pPr/>
              <a:t>8</a:t>
            </a:fld>
            <a:endParaRPr lang="en-US"/>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25D6C-4276-44DC-A586-F11BB9D14B74}" type="slidenum">
              <a:rPr lang="en-US"/>
              <a:pPr/>
              <a:t>9</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8D6B011-7659-41AB-A4D3-0ACC6F979AE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E4A93E7-7E6F-426C-AE2B-4DA79C4B3E9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126C350-A218-4523-A833-0A4A5C54255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endParaRPr lang="en-US"/>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endParaRPr lang="en-US"/>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46B082A5-8D93-4BD3-92A4-D0EBA5A3B0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F0BD966-5E9F-4619-BAEF-D82B14F89183}"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C33DCAA-1F52-4C9F-86E3-2FB9A17642C2}"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08A501A-EA7A-4A99-B4D4-420B160CC76F}"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DE10D18B-515E-4247-9BB0-4378E128255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BC3243F1-464D-4C85-AB00-64E02B727BC8}"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D1A1ABB2-87A1-44D6-9DB6-B35A46B12FB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02EAE99-6031-4AB1-9DDC-824EA7B9EC5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EC750B2-3CC8-460E-9B7E-0E1A6BFB0E0E}"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68C56C2-9D43-4752-8AE1-F86E1AAD2F5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aesopfable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kathy@cs.columbia.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Learning for NLP</a:t>
            </a:r>
            <a:br>
              <a:rPr lang="en-US" dirty="0" smtClean="0"/>
            </a:br>
            <a:endParaRPr lang="en-US" dirty="0" smtClean="0"/>
          </a:p>
          <a:p>
            <a:r>
              <a:rPr lang="en-US" dirty="0" smtClean="0"/>
              <a:t>Midterm Review: Midterm </a:t>
            </a:r>
            <a:r>
              <a:rPr lang="en-US" smtClean="0"/>
              <a:t>next Tuesday</a:t>
            </a:r>
            <a:r>
              <a:rPr lang="en-US" dirty="0" smtClean="0"/>
              <a:t/>
            </a:r>
            <a:br>
              <a:rPr lang="en-US" dirty="0" smtClean="0"/>
            </a:br>
            <a:endParaRPr lang="en-US" dirty="0" smtClean="0"/>
          </a:p>
          <a:p>
            <a:r>
              <a:rPr lang="en-US" dirty="0" smtClean="0"/>
              <a:t>Homework back</a:t>
            </a:r>
          </a:p>
          <a:p>
            <a:endParaRPr lang="en-US" dirty="0" smtClean="0"/>
          </a:p>
          <a:p>
            <a:r>
              <a:rPr lang="en-US" dirty="0" smtClean="0"/>
              <a:t>Thanks for doing midterm exam! Some very useful comments came in.</a:t>
            </a:r>
            <a:endParaRPr lang="en-US" dirty="0"/>
          </a:p>
        </p:txBody>
      </p:sp>
      <p:sp>
        <p:nvSpPr>
          <p:cNvPr id="3" name="Title 2"/>
          <p:cNvSpPr>
            <a:spLocks noGrp="1"/>
          </p:cNvSpPr>
          <p:nvPr>
            <p:ph type="title"/>
          </p:nvPr>
        </p:nvSpPr>
        <p:spPr/>
        <p:txBody>
          <a:bodyPr/>
          <a:lstStyle/>
          <a:p>
            <a:r>
              <a:rPr lang="en-US" dirty="0" smtClean="0"/>
              <a:t>Today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AutoShape 2"/>
          <p:cNvSpPr>
            <a:spLocks noGrp="1" noChangeArrowheads="1"/>
          </p:cNvSpPr>
          <p:nvPr>
            <p:ph type="title"/>
          </p:nvPr>
        </p:nvSpPr>
        <p:spPr/>
        <p:txBody>
          <a:bodyPr/>
          <a:lstStyle/>
          <a:p>
            <a:r>
              <a:rPr lang="en-US"/>
              <a:t>Corpus?</a:t>
            </a:r>
          </a:p>
        </p:txBody>
      </p:sp>
      <p:sp>
        <p:nvSpPr>
          <p:cNvPr id="475139" name="Rectangle 3"/>
          <p:cNvSpPr>
            <a:spLocks noGrp="1" noChangeArrowheads="1"/>
          </p:cNvSpPr>
          <p:nvPr>
            <p:ph type="body" idx="1"/>
          </p:nvPr>
        </p:nvSpPr>
        <p:spPr/>
        <p:txBody>
          <a:bodyPr/>
          <a:lstStyle/>
          <a:p>
            <a:r>
              <a:rPr lang="en-US"/>
              <a:t>British National Corpus</a:t>
            </a:r>
          </a:p>
          <a:p>
            <a:pPr lvl="1"/>
            <a:r>
              <a:rPr lang="en-US"/>
              <a:t>Poetry</a:t>
            </a:r>
          </a:p>
          <a:p>
            <a:pPr lvl="1"/>
            <a:r>
              <a:rPr lang="en-US"/>
              <a:t>Fiction</a:t>
            </a:r>
          </a:p>
          <a:p>
            <a:pPr lvl="1"/>
            <a:r>
              <a:rPr lang="en-US"/>
              <a:t>Academic Prose</a:t>
            </a:r>
          </a:p>
          <a:p>
            <a:pPr lvl="1"/>
            <a:r>
              <a:rPr lang="en-US"/>
              <a:t>Non-academic Prose</a:t>
            </a:r>
          </a:p>
          <a:p>
            <a:r>
              <a:rPr lang="en-US">
                <a:hlinkClick r:id="rId3"/>
              </a:rPr>
              <a:t>http://aesopfables.com</a:t>
            </a:r>
            <a:endParaRPr lang="en-US"/>
          </a:p>
          <a:p>
            <a:r>
              <a:rPr lang="en-US"/>
              <a:t>Enron corpus: http://www.cs.cmu.edu/~enron/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AutoShape 2"/>
          <p:cNvSpPr>
            <a:spLocks noGrp="1" noChangeArrowheads="1"/>
          </p:cNvSpPr>
          <p:nvPr>
            <p:ph type="title"/>
          </p:nvPr>
        </p:nvSpPr>
        <p:spPr/>
        <p:txBody>
          <a:bodyPr/>
          <a:lstStyle/>
          <a:p>
            <a:r>
              <a:rPr lang="en-US"/>
              <a:t>Features?</a:t>
            </a:r>
          </a:p>
        </p:txBody>
      </p:sp>
      <p:sp>
        <p:nvSpPr>
          <p:cNvPr id="476163"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AutoShape 2"/>
          <p:cNvSpPr>
            <a:spLocks noGrp="1" noChangeArrowheads="1"/>
          </p:cNvSpPr>
          <p:nvPr>
            <p:ph type="title"/>
          </p:nvPr>
        </p:nvSpPr>
        <p:spPr/>
        <p:txBody>
          <a:bodyPr/>
          <a:lstStyle/>
          <a:p>
            <a:r>
              <a:rPr lang="en-US"/>
              <a:t>The Ant and the Dove</a:t>
            </a:r>
          </a:p>
        </p:txBody>
      </p:sp>
      <p:sp>
        <p:nvSpPr>
          <p:cNvPr id="478211" name="Rectangle 3"/>
          <p:cNvSpPr>
            <a:spLocks noGrp="1" noChangeArrowheads="1"/>
          </p:cNvSpPr>
          <p:nvPr>
            <p:ph type="body" idx="1"/>
          </p:nvPr>
        </p:nvSpPr>
        <p:spPr/>
        <p:txBody>
          <a:bodyPr/>
          <a:lstStyle/>
          <a:p>
            <a:pPr>
              <a:lnSpc>
                <a:spcPct val="90000"/>
              </a:lnSpc>
              <a:buFont typeface="Wingdings" pitchFamily="2" charset="2"/>
              <a:buNone/>
            </a:pPr>
            <a:r>
              <a:rPr lang="en-US" sz="2000"/>
              <a:t>AN ANT went to the bank of a river to quench its thirst, and being carried away by the rush of the stream, was on the point of drowning. A Dove sitting on a tree overhanging the water plucked a leaf and let it fall into the stream close to her. The Ant climbed onto it and floated in safety to the bank. Shortly afterwards a birdcatcher came and stood under the tree, and laid his lime-twigs for the Dove, which sat in the branches. The Ant, perceiving his design, stung him in the foot. In pain the birdcatcher threw down the twigs, and the noise made the Dove take wing. </a:t>
            </a:r>
            <a:br>
              <a:rPr lang="en-US" sz="2000"/>
            </a:br>
            <a:endParaRPr lang="en-US" sz="2000"/>
          </a:p>
          <a:p>
            <a:pPr>
              <a:lnSpc>
                <a:spcPct val="90000"/>
              </a:lnSpc>
              <a:buFont typeface="Wingdings" pitchFamily="2" charset="2"/>
              <a:buNone/>
            </a:pPr>
            <a:r>
              <a:rPr lang="en-US" sz="2000"/>
              <a:t>One good turn deserves another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AutoShape 2"/>
          <p:cNvSpPr>
            <a:spLocks noGrp="1" noChangeArrowheads="1"/>
          </p:cNvSpPr>
          <p:nvPr>
            <p:ph type="title"/>
          </p:nvPr>
        </p:nvSpPr>
        <p:spPr/>
        <p:txBody>
          <a:bodyPr/>
          <a:lstStyle/>
          <a:p>
            <a:r>
              <a:rPr lang="en-US"/>
              <a:t>First Fig</a:t>
            </a:r>
          </a:p>
        </p:txBody>
      </p:sp>
      <p:sp>
        <p:nvSpPr>
          <p:cNvPr id="479235" name="Rectangle 3"/>
          <p:cNvSpPr>
            <a:spLocks noGrp="1" noChangeArrowheads="1"/>
          </p:cNvSpPr>
          <p:nvPr>
            <p:ph type="body" idx="1"/>
          </p:nvPr>
        </p:nvSpPr>
        <p:spPr>
          <a:xfrm>
            <a:off x="838200" y="2667000"/>
            <a:ext cx="7693025" cy="3724275"/>
          </a:xfrm>
        </p:spPr>
        <p:txBody>
          <a:bodyPr/>
          <a:lstStyle/>
          <a:p>
            <a:pPr lvl="1">
              <a:buFontTx/>
              <a:buNone/>
            </a:pPr>
            <a:r>
              <a:rPr lang="en-US"/>
              <a:t>My candle burns at both ends; </a:t>
            </a:r>
          </a:p>
          <a:p>
            <a:pPr lvl="2">
              <a:buFont typeface="Wingdings" pitchFamily="2" charset="2"/>
              <a:buNone/>
            </a:pPr>
            <a:r>
              <a:rPr lang="en-US"/>
              <a:t>It will not last the night;</a:t>
            </a:r>
          </a:p>
          <a:p>
            <a:pPr lvl="1">
              <a:buFontTx/>
              <a:buNone/>
            </a:pPr>
            <a:r>
              <a:rPr lang="en-US"/>
              <a:t>But ah, my foes, and oh, my friends-- </a:t>
            </a:r>
          </a:p>
          <a:p>
            <a:pPr lvl="2">
              <a:buFont typeface="Wingdings" pitchFamily="2" charset="2"/>
              <a:buNone/>
            </a:pPr>
            <a:r>
              <a:rPr lang="en-US"/>
              <a:t>It gives a lovely light!</a:t>
            </a:r>
            <a:br>
              <a:rPr lang="en-US"/>
            </a:br>
            <a:r>
              <a:rPr lang="en-US"/>
              <a:t/>
            </a:r>
            <a:br>
              <a:rPr lang="en-US"/>
            </a:br>
            <a:r>
              <a:rPr lang="en-US"/>
              <a:t>			Edna St. Vincent Millay</a:t>
            </a:r>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60" name="Picture 4"/>
          <p:cNvPicPr>
            <a:picLocks noChangeAspect="1" noChangeArrowheads="1"/>
          </p:cNvPicPr>
          <p:nvPr/>
        </p:nvPicPr>
        <p:blipFill>
          <a:blip r:embed="rId3" cstate="print"/>
          <a:srcRect l="24004" t="24004" r="6001" b="8002"/>
          <a:stretch>
            <a:fillRect/>
          </a:stretch>
        </p:blipFill>
        <p:spPr bwMode="auto">
          <a:xfrm>
            <a:off x="0" y="0"/>
            <a:ext cx="10668000" cy="7772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AutoShape 2"/>
          <p:cNvSpPr>
            <a:spLocks noGrp="1" noChangeArrowheads="1"/>
          </p:cNvSpPr>
          <p:nvPr>
            <p:ph type="title"/>
          </p:nvPr>
        </p:nvSpPr>
        <p:spPr/>
        <p:txBody>
          <a:bodyPr/>
          <a:lstStyle/>
          <a:p>
            <a:r>
              <a:rPr lang="en-US"/>
              <a:t>Email</a:t>
            </a:r>
          </a:p>
        </p:txBody>
      </p:sp>
      <p:sp>
        <p:nvSpPr>
          <p:cNvPr id="481283" name="Rectangle 3"/>
          <p:cNvSpPr>
            <a:spLocks noGrp="1" noChangeArrowheads="1"/>
          </p:cNvSpPr>
          <p:nvPr>
            <p:ph type="body" idx="1"/>
          </p:nvPr>
        </p:nvSpPr>
        <p:spPr>
          <a:xfrm>
            <a:off x="228600" y="1371600"/>
            <a:ext cx="8763000" cy="3724275"/>
          </a:xfrm>
        </p:spPr>
        <p:txBody>
          <a:bodyPr>
            <a:normAutofit fontScale="92500"/>
          </a:bodyPr>
          <a:lstStyle/>
          <a:p>
            <a:pPr>
              <a:lnSpc>
                <a:spcPct val="80000"/>
              </a:lnSpc>
            </a:pPr>
            <a:r>
              <a:rPr lang="en-US" sz="1800" dirty="0"/>
              <a:t>Dear Professor, I'll see you at 6 pm then. </a:t>
            </a:r>
            <a:br>
              <a:rPr lang="en-US" sz="1800" dirty="0"/>
            </a:br>
            <a:r>
              <a:rPr lang="en-US" sz="1800" dirty="0"/>
              <a:t>Regards, </a:t>
            </a:r>
            <a:r>
              <a:rPr lang="en-US" sz="1800" dirty="0" err="1"/>
              <a:t>Madhav</a:t>
            </a:r>
            <a:r>
              <a:rPr lang="en-US" sz="1800" dirty="0"/>
              <a:t> </a:t>
            </a:r>
            <a:br>
              <a:rPr lang="en-US" sz="1800" dirty="0"/>
            </a:br>
            <a:endParaRPr lang="en-US" sz="1800" dirty="0"/>
          </a:p>
          <a:p>
            <a:pPr>
              <a:lnSpc>
                <a:spcPct val="80000"/>
              </a:lnSpc>
            </a:pPr>
            <a:r>
              <a:rPr lang="en-US" sz="1800" dirty="0"/>
              <a:t>On Wed, Sep 24, 2008 at 12:06 PM, Kathy </a:t>
            </a:r>
            <a:r>
              <a:rPr lang="en-US" sz="1800" dirty="0" err="1"/>
              <a:t>McKeown</a:t>
            </a:r>
            <a:r>
              <a:rPr lang="en-US" sz="1800" dirty="0"/>
              <a:t> &lt;</a:t>
            </a:r>
            <a:r>
              <a:rPr lang="en-US" sz="1800" dirty="0">
                <a:hlinkClick r:id="rId3"/>
              </a:rPr>
              <a:t>kathy@cs.columbia.edu&gt;</a:t>
            </a:r>
            <a:r>
              <a:rPr lang="en-US" sz="1800" dirty="0"/>
              <a:t> wrote: </a:t>
            </a:r>
            <a:br>
              <a:rPr lang="en-US" sz="1800" dirty="0"/>
            </a:br>
            <a:r>
              <a:rPr lang="en-US" sz="1800" dirty="0"/>
              <a:t>&gt; I am on the </a:t>
            </a:r>
            <a:r>
              <a:rPr lang="en-US" sz="1800" dirty="0" err="1"/>
              <a:t>eexamining</a:t>
            </a:r>
            <a:r>
              <a:rPr lang="en-US" sz="1800" dirty="0"/>
              <a:t> committee of a candidacy exam from 4-5. That is the </a:t>
            </a:r>
            <a:br>
              <a:rPr lang="en-US" sz="1800" dirty="0"/>
            </a:br>
            <a:r>
              <a:rPr lang="en-US" sz="1800" dirty="0"/>
              <a:t>&gt; reason I changed my office hours. If you come right at 6, should be OK. It </a:t>
            </a:r>
            <a:br>
              <a:rPr lang="en-US" sz="1800" dirty="0"/>
            </a:br>
            <a:r>
              <a:rPr lang="en-US" sz="1800" dirty="0"/>
              <a:t>&gt; is important that you stop by. </a:t>
            </a:r>
            <a:br>
              <a:rPr lang="en-US" sz="1800" dirty="0"/>
            </a:br>
            <a:r>
              <a:rPr lang="en-US" sz="1800" dirty="0"/>
              <a:t>&gt; &gt; Kathy </a:t>
            </a:r>
            <a:br>
              <a:rPr lang="en-US" sz="1800" dirty="0"/>
            </a:br>
            <a:r>
              <a:rPr lang="en-US" sz="1800" dirty="0"/>
              <a:t/>
            </a:r>
            <a:br>
              <a:rPr lang="en-US" sz="1800" dirty="0"/>
            </a:br>
            <a:r>
              <a:rPr lang="en-US" sz="1800" dirty="0"/>
              <a:t>&gt; &gt; </a:t>
            </a:r>
            <a:r>
              <a:rPr lang="en-US" sz="1800" dirty="0" err="1"/>
              <a:t>Madhav</a:t>
            </a:r>
            <a:r>
              <a:rPr lang="en-US" sz="1800" dirty="0"/>
              <a:t> Krishna wrote: </a:t>
            </a:r>
            <a:br>
              <a:rPr lang="en-US" sz="1800" dirty="0"/>
            </a:br>
            <a:r>
              <a:rPr lang="en-US" sz="1800" dirty="0"/>
              <a:t>&gt;&gt; &gt;&gt; Dear Professor, </a:t>
            </a:r>
            <a:br>
              <a:rPr lang="en-US" sz="1800" dirty="0"/>
            </a:br>
            <a:r>
              <a:rPr lang="en-US" sz="1800" dirty="0"/>
              <a:t>&gt;&gt; &gt;&gt; Can I come to your office between, say, 4-5 pm today? Google has a </a:t>
            </a:r>
            <a:br>
              <a:rPr lang="en-US" sz="1800" dirty="0"/>
            </a:br>
            <a:r>
              <a:rPr lang="en-US" sz="1800" dirty="0"/>
              <a:t>&gt;&gt; &gt;&gt; tech talk on campus today starting at 5 pm -- I would like to attend. </a:t>
            </a:r>
            <a:br>
              <a:rPr lang="en-US" sz="1800" dirty="0"/>
            </a:br>
            <a:r>
              <a:rPr lang="en-US" sz="1800" dirty="0"/>
              <a:t>&gt;&gt; &gt;&gt; Regards.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AutoShape 2"/>
          <p:cNvSpPr>
            <a:spLocks noGrp="1" noChangeArrowheads="1"/>
          </p:cNvSpPr>
          <p:nvPr>
            <p:ph type="title"/>
          </p:nvPr>
        </p:nvSpPr>
        <p:spPr/>
        <p:txBody>
          <a:bodyPr>
            <a:normAutofit fontScale="90000"/>
          </a:bodyPr>
          <a:lstStyle/>
          <a:p>
            <a:r>
              <a:rPr lang="en-US"/>
              <a:t>Genre Identification Approaches</a:t>
            </a:r>
          </a:p>
        </p:txBody>
      </p:sp>
      <p:sp>
        <p:nvSpPr>
          <p:cNvPr id="482307" name="Rectangle 3"/>
          <p:cNvSpPr>
            <a:spLocks noGrp="1" noChangeArrowheads="1"/>
          </p:cNvSpPr>
          <p:nvPr>
            <p:ph type="body" idx="1"/>
          </p:nvPr>
        </p:nvSpPr>
        <p:spPr/>
        <p:txBody>
          <a:bodyPr/>
          <a:lstStyle/>
          <a:p>
            <a:r>
              <a:rPr lang="en-US" i="1"/>
              <a:t>Kessler, Nunberg, and Schutze, Automatic Detection of Text Genre, EACL 1997, Madrid, Spain. </a:t>
            </a:r>
            <a:br>
              <a:rPr lang="en-US" i="1"/>
            </a:br>
            <a:endParaRPr lang="en-US" i="1"/>
          </a:p>
          <a:p>
            <a:r>
              <a:rPr lang="en-US"/>
              <a:t>Karlgren and Cutting, Recognizing text genres with simple metrics using discriminant analysis. In </a:t>
            </a:r>
            <a:r>
              <a:rPr lang="en-US" i="1"/>
              <a:t>Proceedings of Coling 94, </a:t>
            </a:r>
            <a:r>
              <a:rPr lang="en-US"/>
              <a:t>Kyoto, Japan.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AutoShape 2"/>
          <p:cNvSpPr>
            <a:spLocks noGrp="1" noChangeArrowheads="1"/>
          </p:cNvSpPr>
          <p:nvPr>
            <p:ph type="title"/>
          </p:nvPr>
        </p:nvSpPr>
        <p:spPr/>
        <p:txBody>
          <a:bodyPr/>
          <a:lstStyle/>
          <a:p>
            <a:r>
              <a:rPr lang="en-US"/>
              <a:t>Why Genre Identification?</a:t>
            </a:r>
          </a:p>
        </p:txBody>
      </p:sp>
      <p:sp>
        <p:nvSpPr>
          <p:cNvPr id="483331" name="Rectangle 3"/>
          <p:cNvSpPr>
            <a:spLocks noGrp="1" noChangeArrowheads="1"/>
          </p:cNvSpPr>
          <p:nvPr>
            <p:ph type="body" idx="1"/>
          </p:nvPr>
        </p:nvSpPr>
        <p:spPr/>
        <p:txBody>
          <a:bodyPr/>
          <a:lstStyle/>
          <a:p>
            <a:r>
              <a:rPr lang="en-US"/>
              <a:t>Parsing accuracy can be increased</a:t>
            </a:r>
          </a:p>
          <a:p>
            <a:pPr lvl="2"/>
            <a:r>
              <a:rPr lang="en-US"/>
              <a:t>E.g., recipes</a:t>
            </a:r>
          </a:p>
          <a:p>
            <a:r>
              <a:rPr lang="en-US"/>
              <a:t>POS tagging accuracy can be increased</a:t>
            </a:r>
          </a:p>
          <a:p>
            <a:pPr lvl="2"/>
            <a:r>
              <a:rPr lang="en-US"/>
              <a:t>E.g., “trend” as a verb</a:t>
            </a:r>
          </a:p>
          <a:p>
            <a:r>
              <a:rPr lang="en-US"/>
              <a:t>Word sense disambiguation</a:t>
            </a:r>
          </a:p>
          <a:p>
            <a:pPr lvl="2"/>
            <a:r>
              <a:rPr lang="en-US"/>
              <a:t>E.g., “pretty” in informal genres</a:t>
            </a:r>
          </a:p>
          <a:p>
            <a:r>
              <a:rPr lang="en-US"/>
              <a:t>Information retrieval</a:t>
            </a:r>
          </a:p>
          <a:p>
            <a:pPr lvl="2"/>
            <a:r>
              <a:rPr lang="en-US"/>
              <a:t>Allow users to more easily sort through results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AutoShape 2"/>
          <p:cNvSpPr>
            <a:spLocks noGrp="1" noChangeArrowheads="1"/>
          </p:cNvSpPr>
          <p:nvPr>
            <p:ph type="title"/>
          </p:nvPr>
        </p:nvSpPr>
        <p:spPr/>
        <p:txBody>
          <a:bodyPr/>
          <a:lstStyle/>
          <a:p>
            <a:r>
              <a:rPr lang="en-US"/>
              <a:t>What is genre?</a:t>
            </a:r>
          </a:p>
        </p:txBody>
      </p:sp>
      <p:sp>
        <p:nvSpPr>
          <p:cNvPr id="484355" name="Rectangle 3"/>
          <p:cNvSpPr>
            <a:spLocks noGrp="1" noChangeArrowheads="1"/>
          </p:cNvSpPr>
          <p:nvPr>
            <p:ph type="body" idx="1"/>
          </p:nvPr>
        </p:nvSpPr>
        <p:spPr/>
        <p:txBody>
          <a:bodyPr/>
          <a:lstStyle/>
          <a:p>
            <a:pPr>
              <a:lnSpc>
                <a:spcPct val="80000"/>
              </a:lnSpc>
            </a:pPr>
            <a:r>
              <a:rPr lang="en-US" sz="2800" dirty="0"/>
              <a:t>Is genre a single property or a multi-dimensional space of properties?</a:t>
            </a:r>
          </a:p>
          <a:p>
            <a:pPr>
              <a:lnSpc>
                <a:spcPct val="80000"/>
              </a:lnSpc>
            </a:pPr>
            <a:r>
              <a:rPr lang="en-US" sz="2800" dirty="0"/>
              <a:t>Class of text</a:t>
            </a:r>
          </a:p>
          <a:p>
            <a:pPr lvl="2">
              <a:lnSpc>
                <a:spcPct val="80000"/>
              </a:lnSpc>
            </a:pPr>
            <a:r>
              <a:rPr lang="en-US" sz="2000" dirty="0"/>
              <a:t>Common function</a:t>
            </a:r>
          </a:p>
          <a:p>
            <a:pPr lvl="2">
              <a:lnSpc>
                <a:spcPct val="80000"/>
              </a:lnSpc>
            </a:pPr>
            <a:r>
              <a:rPr lang="en-US" sz="2000" dirty="0"/>
              <a:t>Function characterized by formal features</a:t>
            </a:r>
          </a:p>
          <a:p>
            <a:pPr lvl="2">
              <a:lnSpc>
                <a:spcPct val="80000"/>
              </a:lnSpc>
            </a:pPr>
            <a:r>
              <a:rPr lang="en-US" sz="2000" dirty="0"/>
              <a:t>Class is extensible</a:t>
            </a:r>
          </a:p>
          <a:p>
            <a:pPr lvl="3">
              <a:lnSpc>
                <a:spcPct val="80000"/>
              </a:lnSpc>
            </a:pPr>
            <a:r>
              <a:rPr lang="en-US" sz="2000" dirty="0"/>
              <a:t>Editorial vs. persuasive text</a:t>
            </a:r>
          </a:p>
          <a:p>
            <a:pPr>
              <a:lnSpc>
                <a:spcPct val="80000"/>
              </a:lnSpc>
            </a:pPr>
            <a:r>
              <a:rPr lang="en-US" sz="2800" dirty="0"/>
              <a:t>Genre facets</a:t>
            </a:r>
          </a:p>
          <a:p>
            <a:pPr lvl="2">
              <a:lnSpc>
                <a:spcPct val="80000"/>
              </a:lnSpc>
            </a:pPr>
            <a:r>
              <a:rPr lang="en-US" sz="2000" dirty="0"/>
              <a:t>BROW</a:t>
            </a:r>
          </a:p>
          <a:p>
            <a:pPr lvl="3">
              <a:lnSpc>
                <a:spcPct val="80000"/>
              </a:lnSpc>
            </a:pPr>
            <a:r>
              <a:rPr lang="en-US" sz="2000" dirty="0"/>
              <a:t>Popular, middle, upper-middle, high</a:t>
            </a:r>
          </a:p>
          <a:p>
            <a:pPr lvl="2">
              <a:lnSpc>
                <a:spcPct val="80000"/>
              </a:lnSpc>
            </a:pPr>
            <a:r>
              <a:rPr lang="en-US" sz="2000" dirty="0"/>
              <a:t>NARRATIVE</a:t>
            </a:r>
          </a:p>
          <a:p>
            <a:pPr lvl="3">
              <a:lnSpc>
                <a:spcPct val="80000"/>
              </a:lnSpc>
            </a:pPr>
            <a:r>
              <a:rPr lang="en-US" sz="2000" dirty="0"/>
              <a:t>Yes, no</a:t>
            </a:r>
          </a:p>
          <a:p>
            <a:pPr lvl="2">
              <a:lnSpc>
                <a:spcPct val="80000"/>
              </a:lnSpc>
            </a:pPr>
            <a:r>
              <a:rPr lang="en-US" sz="2000" dirty="0"/>
              <a:t>GENRE</a:t>
            </a:r>
          </a:p>
          <a:p>
            <a:pPr lvl="3">
              <a:lnSpc>
                <a:spcPct val="80000"/>
              </a:lnSpc>
            </a:pPr>
            <a:r>
              <a:rPr lang="en-US" sz="2000" dirty="0"/>
              <a:t>Reportage, editorial, </a:t>
            </a:r>
            <a:r>
              <a:rPr lang="en-US" sz="2000" dirty="0" err="1"/>
              <a:t>scitech</a:t>
            </a:r>
            <a:r>
              <a:rPr lang="en-US" sz="2000" dirty="0"/>
              <a:t>, legal, non-fiction, fiction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AutoShape 2"/>
          <p:cNvSpPr>
            <a:spLocks noGrp="1" noChangeArrowheads="1"/>
          </p:cNvSpPr>
          <p:nvPr>
            <p:ph type="title"/>
          </p:nvPr>
        </p:nvSpPr>
        <p:spPr/>
        <p:txBody>
          <a:bodyPr/>
          <a:lstStyle/>
          <a:p>
            <a:r>
              <a:rPr lang="en-US"/>
              <a:t>Corpus</a:t>
            </a:r>
          </a:p>
        </p:txBody>
      </p:sp>
      <p:sp>
        <p:nvSpPr>
          <p:cNvPr id="485379" name="Rectangle 3"/>
          <p:cNvSpPr>
            <a:spLocks noGrp="1" noChangeArrowheads="1"/>
          </p:cNvSpPr>
          <p:nvPr>
            <p:ph type="body" idx="1"/>
          </p:nvPr>
        </p:nvSpPr>
        <p:spPr/>
        <p:txBody>
          <a:bodyPr/>
          <a:lstStyle/>
          <a:p>
            <a:r>
              <a:rPr lang="en-US"/>
              <a:t>499 texts from the Brown corpus</a:t>
            </a:r>
          </a:p>
          <a:p>
            <a:pPr lvl="2"/>
            <a:r>
              <a:rPr lang="en-US"/>
              <a:t>Randomly selected</a:t>
            </a:r>
            <a:br>
              <a:rPr lang="en-US"/>
            </a:br>
            <a:endParaRPr lang="en-US"/>
          </a:p>
          <a:p>
            <a:r>
              <a:rPr lang="en-US"/>
              <a:t>Training: 402 texts</a:t>
            </a:r>
            <a:br>
              <a:rPr lang="en-US"/>
            </a:br>
            <a:endParaRPr lang="en-US"/>
          </a:p>
          <a:p>
            <a:r>
              <a:rPr lang="en-US"/>
              <a:t>Test: 97 texts</a:t>
            </a:r>
          </a:p>
          <a:p>
            <a:pPr lvl="2"/>
            <a:r>
              <a:rPr lang="en-US"/>
              <a:t>Selected so that equal representation of each facet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AutoShape 2"/>
          <p:cNvSpPr>
            <a:spLocks noGrp="1" noChangeArrowheads="1"/>
          </p:cNvSpPr>
          <p:nvPr>
            <p:ph type="title"/>
          </p:nvPr>
        </p:nvSpPr>
        <p:spPr/>
        <p:txBody>
          <a:bodyPr/>
          <a:lstStyle/>
          <a:p>
            <a:r>
              <a:rPr lang="en-US" dirty="0" smtClean="0"/>
              <a:t>Statistical NLP</a:t>
            </a:r>
            <a:endParaRPr lang="en-US" dirty="0"/>
          </a:p>
        </p:txBody>
      </p:sp>
      <p:sp>
        <p:nvSpPr>
          <p:cNvPr id="473091" name="Rectangle 3"/>
          <p:cNvSpPr>
            <a:spLocks noGrp="1" noChangeArrowheads="1"/>
          </p:cNvSpPr>
          <p:nvPr>
            <p:ph type="body" idx="1"/>
          </p:nvPr>
        </p:nvSpPr>
        <p:spPr/>
        <p:txBody>
          <a:bodyPr/>
          <a:lstStyle/>
          <a:p>
            <a:r>
              <a:rPr lang="en-US"/>
              <a:t>Machine Learning for NL Tasks</a:t>
            </a:r>
          </a:p>
          <a:p>
            <a:pPr lvl="2"/>
            <a:r>
              <a:rPr lang="en-US"/>
              <a:t>Some form of classification</a:t>
            </a:r>
            <a:br>
              <a:rPr lang="en-US"/>
            </a:br>
            <a:endParaRPr lang="en-US"/>
          </a:p>
          <a:p>
            <a:r>
              <a:rPr lang="en-US"/>
              <a:t>Experiment with the impact of different kinds of NLP knowledge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AutoShape 2"/>
          <p:cNvSpPr>
            <a:spLocks noGrp="1" noChangeArrowheads="1"/>
          </p:cNvSpPr>
          <p:nvPr>
            <p:ph type="title"/>
          </p:nvPr>
        </p:nvSpPr>
        <p:spPr/>
        <p:txBody>
          <a:bodyPr/>
          <a:lstStyle/>
          <a:p>
            <a:r>
              <a:rPr lang="en-US" dirty="0"/>
              <a:t>Features</a:t>
            </a:r>
          </a:p>
        </p:txBody>
      </p:sp>
      <p:sp>
        <p:nvSpPr>
          <p:cNvPr id="486403" name="Rectangle 3"/>
          <p:cNvSpPr>
            <a:spLocks noGrp="1" noChangeArrowheads="1"/>
          </p:cNvSpPr>
          <p:nvPr>
            <p:ph type="body" idx="1"/>
          </p:nvPr>
        </p:nvSpPr>
        <p:spPr>
          <a:xfrm>
            <a:off x="381000" y="1143000"/>
            <a:ext cx="8229600" cy="5071872"/>
          </a:xfrm>
        </p:spPr>
        <p:txBody>
          <a:bodyPr>
            <a:normAutofit/>
          </a:bodyPr>
          <a:lstStyle/>
          <a:p>
            <a:pPr>
              <a:lnSpc>
                <a:spcPct val="80000"/>
              </a:lnSpc>
            </a:pPr>
            <a:r>
              <a:rPr lang="en-US" sz="2400" dirty="0"/>
              <a:t>Structural Cues</a:t>
            </a:r>
          </a:p>
          <a:p>
            <a:pPr lvl="2">
              <a:lnSpc>
                <a:spcPct val="80000"/>
              </a:lnSpc>
            </a:pPr>
            <a:r>
              <a:rPr lang="en-US" sz="1800" dirty="0"/>
              <a:t>Passives, nominalizations, </a:t>
            </a:r>
            <a:r>
              <a:rPr lang="en-US" sz="1800" dirty="0" err="1"/>
              <a:t>topicalized</a:t>
            </a:r>
            <a:r>
              <a:rPr lang="en-US" sz="1800" dirty="0"/>
              <a:t> sentences, frequency of POS tags</a:t>
            </a:r>
          </a:p>
          <a:p>
            <a:pPr lvl="2">
              <a:lnSpc>
                <a:spcPct val="80000"/>
              </a:lnSpc>
            </a:pPr>
            <a:r>
              <a:rPr lang="en-US" sz="1800" dirty="0"/>
              <a:t>Used in </a:t>
            </a:r>
            <a:r>
              <a:rPr lang="en-US" sz="1800" dirty="0" err="1"/>
              <a:t>Karlgren</a:t>
            </a:r>
            <a:r>
              <a:rPr lang="en-US" sz="1800" dirty="0"/>
              <a:t> and Cutting</a:t>
            </a:r>
          </a:p>
          <a:p>
            <a:pPr>
              <a:lnSpc>
                <a:spcPct val="80000"/>
              </a:lnSpc>
            </a:pPr>
            <a:r>
              <a:rPr lang="en-US" sz="2400" dirty="0"/>
              <a:t>Lexical Cues</a:t>
            </a:r>
          </a:p>
          <a:p>
            <a:pPr lvl="2">
              <a:lnSpc>
                <a:spcPct val="80000"/>
              </a:lnSpc>
            </a:pPr>
            <a:r>
              <a:rPr lang="en-US" sz="1800" dirty="0"/>
              <a:t>Mr., Mrs. (in papers like the NY Times)</a:t>
            </a:r>
          </a:p>
          <a:p>
            <a:pPr lvl="2">
              <a:lnSpc>
                <a:spcPct val="80000"/>
              </a:lnSpc>
            </a:pPr>
            <a:r>
              <a:rPr lang="en-US" sz="1800" dirty="0"/>
              <a:t>Latinate affixes (should signify high brow as in scientific papers)</a:t>
            </a:r>
          </a:p>
          <a:p>
            <a:pPr lvl="2">
              <a:lnSpc>
                <a:spcPct val="80000"/>
              </a:lnSpc>
            </a:pPr>
            <a:r>
              <a:rPr lang="en-US" sz="1800" dirty="0"/>
              <a:t>Dates (appear frequently in certain news articles)</a:t>
            </a:r>
          </a:p>
          <a:p>
            <a:pPr>
              <a:lnSpc>
                <a:spcPct val="80000"/>
              </a:lnSpc>
            </a:pPr>
            <a:r>
              <a:rPr lang="en-US" sz="2000" dirty="0"/>
              <a:t>Character Cues</a:t>
            </a:r>
          </a:p>
          <a:p>
            <a:pPr lvl="2">
              <a:lnSpc>
                <a:spcPct val="80000"/>
              </a:lnSpc>
            </a:pPr>
            <a:r>
              <a:rPr lang="en-US" sz="1800" dirty="0"/>
              <a:t>Punctuation, separators, delimiters, acronyms</a:t>
            </a:r>
          </a:p>
          <a:p>
            <a:pPr>
              <a:lnSpc>
                <a:spcPct val="80000"/>
              </a:lnSpc>
            </a:pPr>
            <a:r>
              <a:rPr lang="en-US" sz="2000" dirty="0"/>
              <a:t>Derivative Cues</a:t>
            </a:r>
          </a:p>
          <a:p>
            <a:pPr lvl="2">
              <a:lnSpc>
                <a:spcPct val="80000"/>
              </a:lnSpc>
            </a:pPr>
            <a:r>
              <a:rPr lang="en-US" sz="1800" dirty="0"/>
              <a:t>Ratios and variation metrics derived from lexical, character and structural cues</a:t>
            </a:r>
          </a:p>
          <a:p>
            <a:pPr lvl="2">
              <a:lnSpc>
                <a:spcPct val="80000"/>
              </a:lnSpc>
            </a:pPr>
            <a:r>
              <a:rPr lang="en-US" sz="1800" dirty="0"/>
              <a:t>Words per sentence, average word length, words per token</a:t>
            </a:r>
          </a:p>
          <a:p>
            <a:pPr lvl="2">
              <a:lnSpc>
                <a:spcPct val="80000"/>
              </a:lnSpc>
            </a:pPr>
            <a:r>
              <a:rPr lang="en-US" sz="1800" dirty="0"/>
              <a:t>55 in total used</a:t>
            </a:r>
            <a:br>
              <a:rPr lang="en-US" sz="1800" dirty="0"/>
            </a:br>
            <a:endParaRPr lang="en-US" sz="1800" dirty="0"/>
          </a:p>
          <a:p>
            <a:pPr>
              <a:lnSpc>
                <a:spcPct val="80000"/>
              </a:lnSpc>
            </a:pPr>
            <a:r>
              <a:rPr lang="en-US" sz="2000" i="1" dirty="0">
                <a:solidFill>
                  <a:srgbClr val="A50021"/>
                </a:solidFill>
              </a:rPr>
              <a:t>Kessler et al hypothesis: The surface cues will work as well as the structural cues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AutoShape 2"/>
          <p:cNvSpPr>
            <a:spLocks noGrp="1" noChangeArrowheads="1"/>
          </p:cNvSpPr>
          <p:nvPr>
            <p:ph type="title"/>
          </p:nvPr>
        </p:nvSpPr>
        <p:spPr/>
        <p:txBody>
          <a:bodyPr/>
          <a:lstStyle/>
          <a:p>
            <a:r>
              <a:rPr lang="en-US"/>
              <a:t>Machine Learning Techniques</a:t>
            </a:r>
          </a:p>
        </p:txBody>
      </p:sp>
      <p:sp>
        <p:nvSpPr>
          <p:cNvPr id="487427" name="Rectangle 3"/>
          <p:cNvSpPr>
            <a:spLocks noGrp="1" noChangeArrowheads="1"/>
          </p:cNvSpPr>
          <p:nvPr>
            <p:ph type="body" idx="1"/>
          </p:nvPr>
        </p:nvSpPr>
        <p:spPr/>
        <p:txBody>
          <a:bodyPr/>
          <a:lstStyle/>
          <a:p>
            <a:r>
              <a:rPr lang="en-US"/>
              <a:t>Logistic Regression</a:t>
            </a:r>
            <a:br>
              <a:rPr lang="en-US"/>
            </a:br>
            <a:endParaRPr lang="en-US"/>
          </a:p>
          <a:p>
            <a:r>
              <a:rPr lang="en-US"/>
              <a:t>Neural Networks</a:t>
            </a:r>
          </a:p>
          <a:p>
            <a:pPr lvl="2"/>
            <a:r>
              <a:rPr lang="en-US"/>
              <a:t>To avoid overfitting given large number of variables</a:t>
            </a:r>
          </a:p>
          <a:p>
            <a:pPr lvl="2"/>
            <a:r>
              <a:rPr lang="en-US"/>
              <a:t>Simple perceptron</a:t>
            </a:r>
          </a:p>
          <a:p>
            <a:pPr lvl="2"/>
            <a:r>
              <a:rPr lang="en-US"/>
              <a:t>Multi-layer perceptron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AutoShape 2"/>
          <p:cNvSpPr>
            <a:spLocks noGrp="1" noChangeArrowheads="1"/>
          </p:cNvSpPr>
          <p:nvPr>
            <p:ph type="title"/>
          </p:nvPr>
        </p:nvSpPr>
        <p:spPr/>
        <p:txBody>
          <a:bodyPr/>
          <a:lstStyle/>
          <a:p>
            <a:r>
              <a:rPr lang="en-US"/>
              <a:t>Baselines</a:t>
            </a:r>
          </a:p>
        </p:txBody>
      </p:sp>
      <p:sp>
        <p:nvSpPr>
          <p:cNvPr id="488451" name="Rectangle 3"/>
          <p:cNvSpPr>
            <a:spLocks noGrp="1" noChangeArrowheads="1"/>
          </p:cNvSpPr>
          <p:nvPr>
            <p:ph type="body" idx="1"/>
          </p:nvPr>
        </p:nvSpPr>
        <p:spPr/>
        <p:txBody>
          <a:bodyPr/>
          <a:lstStyle/>
          <a:p>
            <a:pPr>
              <a:lnSpc>
                <a:spcPct val="90000"/>
              </a:lnSpc>
            </a:pPr>
            <a:r>
              <a:rPr lang="en-US"/>
              <a:t>Karlgren and Cutting</a:t>
            </a:r>
          </a:p>
          <a:p>
            <a:pPr lvl="2">
              <a:lnSpc>
                <a:spcPct val="90000"/>
              </a:lnSpc>
            </a:pPr>
            <a:r>
              <a:rPr lang="en-US"/>
              <a:t>Can they do better or, at least, equivalent, using features that are simpler to compute?</a:t>
            </a:r>
            <a:br>
              <a:rPr lang="en-US"/>
            </a:br>
            <a:endParaRPr lang="en-US"/>
          </a:p>
          <a:p>
            <a:pPr>
              <a:lnSpc>
                <a:spcPct val="90000"/>
              </a:lnSpc>
            </a:pPr>
            <a:r>
              <a:rPr lang="en-US"/>
              <a:t>Simple baseline</a:t>
            </a:r>
          </a:p>
          <a:p>
            <a:pPr lvl="2">
              <a:lnSpc>
                <a:spcPct val="90000"/>
              </a:lnSpc>
            </a:pPr>
            <a:r>
              <a:rPr lang="en-US" i="1">
                <a:solidFill>
                  <a:srgbClr val="A50021"/>
                </a:solidFill>
              </a:rPr>
              <a:t>Choose the majority class</a:t>
            </a:r>
          </a:p>
          <a:p>
            <a:pPr lvl="2">
              <a:lnSpc>
                <a:spcPct val="90000"/>
              </a:lnSpc>
            </a:pPr>
            <a:r>
              <a:rPr lang="en-US"/>
              <a:t>Another possibility: random guess among the k categories</a:t>
            </a:r>
          </a:p>
          <a:p>
            <a:pPr lvl="3">
              <a:lnSpc>
                <a:spcPct val="90000"/>
              </a:lnSpc>
            </a:pPr>
            <a:r>
              <a:rPr lang="en-US"/>
              <a:t>50% for narrative (yes,no)</a:t>
            </a:r>
          </a:p>
          <a:p>
            <a:pPr lvl="3">
              <a:lnSpc>
                <a:spcPct val="90000"/>
              </a:lnSpc>
            </a:pPr>
            <a:r>
              <a:rPr lang="en-US"/>
              <a:t>1/6 for genre</a:t>
            </a:r>
          </a:p>
          <a:p>
            <a:pPr lvl="3">
              <a:lnSpc>
                <a:spcPct val="90000"/>
              </a:lnSpc>
            </a:pPr>
            <a:r>
              <a:rPr lang="en-US"/>
              <a:t>¼ for brow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9476" name="Picture 4"/>
          <p:cNvPicPr>
            <a:picLocks noChangeAspect="1" noChangeArrowheads="1"/>
          </p:cNvPicPr>
          <p:nvPr/>
        </p:nvPicPr>
        <p:blipFill>
          <a:blip r:embed="rId3" cstate="print"/>
          <a:srcRect l="23500" t="58000" r="11501" b="8000"/>
          <a:stretch>
            <a:fillRect/>
          </a:stretch>
        </p:blipFill>
        <p:spPr bwMode="auto">
          <a:xfrm>
            <a:off x="0" y="1254125"/>
            <a:ext cx="9067800" cy="35591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500" name="Picture 4"/>
          <p:cNvPicPr>
            <a:picLocks noChangeAspect="1" noChangeArrowheads="1"/>
          </p:cNvPicPr>
          <p:nvPr/>
        </p:nvPicPr>
        <p:blipFill>
          <a:blip r:embed="rId3" cstate="print"/>
          <a:srcRect l="25000" t="16000" r="12500" b="38000"/>
          <a:stretch>
            <a:fillRect/>
          </a:stretch>
        </p:blipFill>
        <p:spPr bwMode="auto">
          <a:xfrm>
            <a:off x="0" y="393700"/>
            <a:ext cx="9144000" cy="50482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24" name="Picture 4"/>
          <p:cNvPicPr>
            <a:picLocks noChangeAspect="1" noChangeArrowheads="1"/>
          </p:cNvPicPr>
          <p:nvPr/>
        </p:nvPicPr>
        <p:blipFill>
          <a:blip r:embed="rId3" cstate="print"/>
          <a:srcRect l="24500" t="30000" r="12500" b="38000"/>
          <a:stretch>
            <a:fillRect/>
          </a:stretch>
        </p:blipFill>
        <p:spPr bwMode="auto">
          <a:xfrm>
            <a:off x="0" y="2286000"/>
            <a:ext cx="9067800" cy="3489325"/>
          </a:xfrm>
          <a:prstGeom prst="rect">
            <a:avLst/>
          </a:prstGeom>
          <a:noFill/>
          <a:ln w="9525">
            <a:noFill/>
            <a:miter lim="800000"/>
            <a:headEnd/>
            <a:tailEnd/>
          </a:ln>
          <a:effectLst/>
        </p:spPr>
      </p:pic>
      <p:sp>
        <p:nvSpPr>
          <p:cNvPr id="491525" name="AutoShape 5"/>
          <p:cNvSpPr>
            <a:spLocks noGrp="1" noChangeArrowheads="1"/>
          </p:cNvSpPr>
          <p:nvPr>
            <p:ph type="title"/>
          </p:nvPr>
        </p:nvSpPr>
        <p:spPr/>
        <p:txBody>
          <a:bodyPr/>
          <a:lstStyle/>
          <a:p>
            <a:r>
              <a:rPr lang="en-US"/>
              <a:t>Confusion Matrix</a:t>
            </a:r>
          </a:p>
        </p:txBody>
      </p:sp>
      <p:sp>
        <p:nvSpPr>
          <p:cNvPr id="491526" name="Rectangle 6"/>
          <p:cNvSpPr>
            <a:spLocks noGrp="1" noChangeArrowheads="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AutoShape 2"/>
          <p:cNvSpPr>
            <a:spLocks noGrp="1" noChangeArrowheads="1"/>
          </p:cNvSpPr>
          <p:nvPr>
            <p:ph type="title"/>
          </p:nvPr>
        </p:nvSpPr>
        <p:spPr/>
        <p:txBody>
          <a:bodyPr/>
          <a:lstStyle/>
          <a:p>
            <a:r>
              <a:rPr lang="en-US"/>
              <a:t>Discussion</a:t>
            </a:r>
          </a:p>
        </p:txBody>
      </p:sp>
      <p:sp>
        <p:nvSpPr>
          <p:cNvPr id="493571" name="Rectangle 3"/>
          <p:cNvSpPr>
            <a:spLocks noGrp="1" noChangeArrowheads="1"/>
          </p:cNvSpPr>
          <p:nvPr>
            <p:ph type="body" idx="1"/>
          </p:nvPr>
        </p:nvSpPr>
        <p:spPr/>
        <p:txBody>
          <a:bodyPr/>
          <a:lstStyle/>
          <a:p>
            <a:pPr>
              <a:lnSpc>
                <a:spcPct val="90000"/>
              </a:lnSpc>
            </a:pPr>
            <a:r>
              <a:rPr lang="en-US" sz="2000"/>
              <a:t>All of the facet classifications significantly better than baseline</a:t>
            </a:r>
          </a:p>
          <a:p>
            <a:pPr>
              <a:lnSpc>
                <a:spcPct val="90000"/>
              </a:lnSpc>
            </a:pPr>
            <a:r>
              <a:rPr lang="en-US" sz="2000"/>
              <a:t>Component analysis</a:t>
            </a:r>
          </a:p>
          <a:p>
            <a:pPr lvl="1">
              <a:lnSpc>
                <a:spcPct val="90000"/>
              </a:lnSpc>
            </a:pPr>
            <a:r>
              <a:rPr lang="en-US" sz="1800"/>
              <a:t>Some genres better than other</a:t>
            </a:r>
          </a:p>
          <a:p>
            <a:pPr lvl="2">
              <a:lnSpc>
                <a:spcPct val="90000"/>
              </a:lnSpc>
            </a:pPr>
            <a:r>
              <a:rPr lang="en-US" sz="1600"/>
              <a:t>Significantly better on reportage and fiction</a:t>
            </a:r>
          </a:p>
          <a:p>
            <a:pPr lvl="2">
              <a:lnSpc>
                <a:spcPct val="90000"/>
              </a:lnSpc>
            </a:pPr>
            <a:r>
              <a:rPr lang="en-US" sz="1600"/>
              <a:t>Better, but not significantly so on non-fiction and scitech</a:t>
            </a:r>
          </a:p>
          <a:p>
            <a:pPr lvl="4">
              <a:lnSpc>
                <a:spcPct val="90000"/>
              </a:lnSpc>
            </a:pPr>
            <a:r>
              <a:rPr lang="en-US" sz="1400"/>
              <a:t>Infrequent categories in the Brown corpus</a:t>
            </a:r>
          </a:p>
          <a:p>
            <a:pPr lvl="2">
              <a:lnSpc>
                <a:spcPct val="90000"/>
              </a:lnSpc>
            </a:pPr>
            <a:r>
              <a:rPr lang="en-US" sz="1600"/>
              <a:t>Less well for editorial and legal</a:t>
            </a:r>
          </a:p>
          <a:p>
            <a:pPr lvl="4">
              <a:lnSpc>
                <a:spcPct val="90000"/>
              </a:lnSpc>
            </a:pPr>
            <a:r>
              <a:rPr lang="en-US" sz="1400"/>
              <a:t>Genres that are hard to distinguish</a:t>
            </a:r>
          </a:p>
          <a:p>
            <a:pPr>
              <a:lnSpc>
                <a:spcPct val="90000"/>
              </a:lnSpc>
            </a:pPr>
            <a:r>
              <a:rPr lang="en-US" sz="2000"/>
              <a:t>Good performance on brow stems from ability to classify in the high brow category</a:t>
            </a:r>
          </a:p>
          <a:p>
            <a:pPr>
              <a:lnSpc>
                <a:spcPct val="90000"/>
              </a:lnSpc>
            </a:pPr>
            <a:r>
              <a:rPr lang="en-US" sz="2000"/>
              <a:t>Only a small difference between structural and surface cues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AutoShape 2"/>
          <p:cNvSpPr>
            <a:spLocks noGrp="1" noChangeArrowheads="1"/>
          </p:cNvSpPr>
          <p:nvPr>
            <p:ph type="title"/>
          </p:nvPr>
        </p:nvSpPr>
        <p:spPr>
          <a:xfrm>
            <a:off x="838200" y="838200"/>
            <a:ext cx="7772400" cy="990600"/>
          </a:xfrm>
        </p:spPr>
        <p:txBody>
          <a:bodyPr>
            <a:normAutofit fontScale="90000"/>
          </a:bodyPr>
          <a:lstStyle/>
          <a:p>
            <a:r>
              <a:rPr lang="en-US" sz="3200"/>
              <a:t>What useful things can we do with this knowledge?</a:t>
            </a:r>
          </a:p>
        </p:txBody>
      </p:sp>
      <p:sp>
        <p:nvSpPr>
          <p:cNvPr id="387075" name="Rectangle 3"/>
          <p:cNvSpPr>
            <a:spLocks noGrp="1" noChangeArrowheads="1"/>
          </p:cNvSpPr>
          <p:nvPr>
            <p:ph type="body" idx="1"/>
          </p:nvPr>
        </p:nvSpPr>
        <p:spPr>
          <a:xfrm>
            <a:off x="381000" y="1905000"/>
            <a:ext cx="8763000" cy="3724275"/>
          </a:xfrm>
        </p:spPr>
        <p:txBody>
          <a:bodyPr>
            <a:normAutofit fontScale="92500"/>
          </a:bodyPr>
          <a:lstStyle/>
          <a:p>
            <a:r>
              <a:rPr lang="en-US" sz="2600" dirty="0"/>
              <a:t>Find sentence boundaries, </a:t>
            </a:r>
            <a:r>
              <a:rPr lang="en-US" sz="2600" dirty="0" smtClean="0"/>
              <a:t>abbreviations</a:t>
            </a:r>
          </a:p>
          <a:p>
            <a:r>
              <a:rPr lang="en-US" sz="2600" dirty="0" smtClean="0"/>
              <a:t>Sense disambiguation</a:t>
            </a:r>
            <a:r>
              <a:rPr lang="en-US" sz="2600" dirty="0"/>
              <a:t/>
            </a:r>
            <a:br>
              <a:rPr lang="en-US" sz="2600" dirty="0"/>
            </a:br>
            <a:r>
              <a:rPr lang="en-US" sz="2600" dirty="0"/>
              <a:t>Find Named Entities (person names, company names, telephone numbers, addresses,…)</a:t>
            </a:r>
          </a:p>
          <a:p>
            <a:r>
              <a:rPr lang="en-US" sz="2600" dirty="0"/>
              <a:t>Find topic boundaries and classify articles into topics</a:t>
            </a:r>
          </a:p>
          <a:p>
            <a:r>
              <a:rPr lang="en-US" sz="2600" dirty="0"/>
              <a:t>Identify a document’s author and their opinion on the topic, pro or </a:t>
            </a:r>
            <a:r>
              <a:rPr lang="en-US" sz="2600" dirty="0" smtClean="0"/>
              <a:t>con</a:t>
            </a:r>
            <a:endParaRPr lang="en-US" sz="2600" dirty="0"/>
          </a:p>
          <a:p>
            <a:r>
              <a:rPr lang="en-US" sz="2600" dirty="0"/>
              <a:t>Answer simple questions (</a:t>
            </a:r>
            <a:r>
              <a:rPr lang="en-US" sz="2600" dirty="0">
                <a:solidFill>
                  <a:schemeClr val="hlink"/>
                </a:solidFill>
              </a:rPr>
              <a:t>factoids</a:t>
            </a:r>
            <a:r>
              <a:rPr lang="en-US" sz="2600" dirty="0"/>
              <a:t>)</a:t>
            </a:r>
          </a:p>
          <a:p>
            <a:r>
              <a:rPr lang="en-US" sz="2600" dirty="0"/>
              <a:t>Do simple summarization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Find or annotate a corpus</a:t>
            </a:r>
            <a:br>
              <a:rPr lang="en-US" dirty="0" smtClean="0"/>
            </a:br>
            <a:endParaRPr lang="en-US" dirty="0" smtClean="0"/>
          </a:p>
          <a:p>
            <a:r>
              <a:rPr lang="en-US" dirty="0" smtClean="0"/>
              <a:t>Divide into training and test</a:t>
            </a:r>
            <a:endParaRPr lang="en-US" dirty="0"/>
          </a:p>
        </p:txBody>
      </p:sp>
      <p:sp>
        <p:nvSpPr>
          <p:cNvPr id="3" name="Title 2"/>
          <p:cNvSpPr>
            <a:spLocks noGrp="1"/>
          </p:cNvSpPr>
          <p:nvPr>
            <p:ph type="title"/>
          </p:nvPr>
        </p:nvSpPr>
        <p:spPr/>
        <p:txBody>
          <a:bodyPr/>
          <a:lstStyle/>
          <a:p>
            <a:r>
              <a:rPr lang="en-US" dirty="0" smtClean="0"/>
              <a:t>Corpus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AutoShape 2"/>
          <p:cNvSpPr>
            <a:spLocks noGrp="1" noChangeArrowheads="1"/>
          </p:cNvSpPr>
          <p:nvPr>
            <p:ph type="title"/>
          </p:nvPr>
        </p:nvSpPr>
        <p:spPr/>
        <p:txBody>
          <a:bodyPr/>
          <a:lstStyle/>
          <a:p>
            <a:r>
              <a:rPr lang="en-US" sz="3200"/>
              <a:t>Next, we pose a question…the </a:t>
            </a:r>
            <a:r>
              <a:rPr lang="en-US" sz="3200">
                <a:solidFill>
                  <a:srgbClr val="339966"/>
                </a:solidFill>
              </a:rPr>
              <a:t>dependent variable</a:t>
            </a:r>
          </a:p>
        </p:txBody>
      </p:sp>
      <p:sp>
        <p:nvSpPr>
          <p:cNvPr id="392195" name="Rectangle 3"/>
          <p:cNvSpPr>
            <a:spLocks noGrp="1" noChangeArrowheads="1"/>
          </p:cNvSpPr>
          <p:nvPr>
            <p:ph type="body" idx="1"/>
          </p:nvPr>
        </p:nvSpPr>
        <p:spPr>
          <a:xfrm>
            <a:off x="685800" y="1676400"/>
            <a:ext cx="7693025" cy="3663950"/>
          </a:xfrm>
        </p:spPr>
        <p:txBody>
          <a:bodyPr/>
          <a:lstStyle/>
          <a:p>
            <a:pPr>
              <a:lnSpc>
                <a:spcPct val="90000"/>
              </a:lnSpc>
            </a:pPr>
            <a:r>
              <a:rPr lang="en-US" sz="2400" dirty="0"/>
              <a:t>Binary questions:  </a:t>
            </a:r>
          </a:p>
          <a:p>
            <a:pPr lvl="1">
              <a:lnSpc>
                <a:spcPct val="90000"/>
              </a:lnSpc>
            </a:pPr>
            <a:r>
              <a:rPr lang="en-US" sz="2000" dirty="0"/>
              <a:t>Is this word followed by a sentence boundary or not?  </a:t>
            </a:r>
          </a:p>
          <a:p>
            <a:pPr lvl="1">
              <a:lnSpc>
                <a:spcPct val="90000"/>
              </a:lnSpc>
            </a:pPr>
            <a:r>
              <a:rPr lang="en-US" sz="2000" dirty="0"/>
              <a:t>A topic boundary?</a:t>
            </a:r>
          </a:p>
          <a:p>
            <a:pPr lvl="1">
              <a:lnSpc>
                <a:spcPct val="90000"/>
              </a:lnSpc>
            </a:pPr>
            <a:r>
              <a:rPr lang="en-US" sz="2000" dirty="0"/>
              <a:t>Does this word begin a person name?  End one?</a:t>
            </a:r>
          </a:p>
          <a:p>
            <a:pPr lvl="1">
              <a:lnSpc>
                <a:spcPct val="90000"/>
              </a:lnSpc>
            </a:pPr>
            <a:r>
              <a:rPr lang="en-US" sz="2000" dirty="0"/>
              <a:t>Should this word or sentence be included in a summary?</a:t>
            </a:r>
          </a:p>
          <a:p>
            <a:pPr>
              <a:lnSpc>
                <a:spcPct val="90000"/>
              </a:lnSpc>
            </a:pPr>
            <a:r>
              <a:rPr lang="en-US" sz="2400" dirty="0"/>
              <a:t>Classification:</a:t>
            </a:r>
          </a:p>
          <a:p>
            <a:pPr lvl="1">
              <a:lnSpc>
                <a:spcPct val="90000"/>
              </a:lnSpc>
            </a:pPr>
            <a:r>
              <a:rPr lang="en-US" sz="2000" dirty="0"/>
              <a:t>Is this document about medical issues?  Politics? Religion?  Sports? …</a:t>
            </a:r>
          </a:p>
          <a:p>
            <a:pPr>
              <a:lnSpc>
                <a:spcPct val="90000"/>
              </a:lnSpc>
            </a:pPr>
            <a:r>
              <a:rPr lang="en-US" sz="2400" dirty="0"/>
              <a:t>Predicting continuous variables:</a:t>
            </a:r>
          </a:p>
          <a:p>
            <a:pPr lvl="1">
              <a:lnSpc>
                <a:spcPct val="90000"/>
              </a:lnSpc>
            </a:pPr>
            <a:r>
              <a:rPr lang="en-US" sz="2000" dirty="0"/>
              <a:t>How loud or high should this utterance be produced?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AutoShape 1026"/>
          <p:cNvSpPr>
            <a:spLocks noGrp="1" noChangeArrowheads="1"/>
          </p:cNvSpPr>
          <p:nvPr>
            <p:ph type="title"/>
          </p:nvPr>
        </p:nvSpPr>
        <p:spPr>
          <a:xfrm>
            <a:off x="838200" y="838200"/>
            <a:ext cx="7772400" cy="990600"/>
          </a:xfrm>
        </p:spPr>
        <p:txBody>
          <a:bodyPr>
            <a:normAutofit fontScale="90000"/>
          </a:bodyPr>
          <a:lstStyle/>
          <a:p>
            <a:r>
              <a:rPr lang="en-US" sz="3200"/>
              <a:t>Finding a suitable corpus and preparing it for analysis</a:t>
            </a:r>
          </a:p>
        </p:txBody>
      </p:sp>
      <p:sp>
        <p:nvSpPr>
          <p:cNvPr id="372739" name="Rectangle 1027"/>
          <p:cNvSpPr>
            <a:spLocks noGrp="1" noChangeArrowheads="1"/>
          </p:cNvSpPr>
          <p:nvPr>
            <p:ph type="body" idx="1"/>
          </p:nvPr>
        </p:nvSpPr>
        <p:spPr>
          <a:xfrm>
            <a:off x="381000" y="1828800"/>
            <a:ext cx="7772400" cy="4800600"/>
          </a:xfrm>
        </p:spPr>
        <p:txBody>
          <a:bodyPr/>
          <a:lstStyle/>
          <a:p>
            <a:pPr>
              <a:lnSpc>
                <a:spcPct val="80000"/>
              </a:lnSpc>
            </a:pPr>
            <a:r>
              <a:rPr lang="en-US" sz="2400" dirty="0"/>
              <a:t>Which corpora can answer my question?</a:t>
            </a:r>
          </a:p>
          <a:p>
            <a:pPr lvl="1">
              <a:lnSpc>
                <a:spcPct val="80000"/>
              </a:lnSpc>
            </a:pPr>
            <a:r>
              <a:rPr lang="en-US" sz="2000" dirty="0"/>
              <a:t>Do I need to get them </a:t>
            </a:r>
            <a:r>
              <a:rPr lang="en-US" sz="2000" dirty="0">
                <a:solidFill>
                  <a:srgbClr val="339966"/>
                </a:solidFill>
              </a:rPr>
              <a:t>labeled</a:t>
            </a:r>
            <a:r>
              <a:rPr lang="en-US" sz="2000" dirty="0"/>
              <a:t> to do so?</a:t>
            </a:r>
          </a:p>
          <a:p>
            <a:pPr>
              <a:lnSpc>
                <a:spcPct val="80000"/>
              </a:lnSpc>
            </a:pPr>
            <a:r>
              <a:rPr lang="en-US" sz="2400" dirty="0"/>
              <a:t>Dividing the corpus into training and test corpora</a:t>
            </a:r>
          </a:p>
          <a:p>
            <a:pPr lvl="1">
              <a:lnSpc>
                <a:spcPct val="80000"/>
              </a:lnSpc>
            </a:pPr>
            <a:r>
              <a:rPr lang="en-US" sz="2000" dirty="0"/>
              <a:t>To develop a model, we need a </a:t>
            </a:r>
            <a:r>
              <a:rPr lang="en-US" sz="2000" dirty="0">
                <a:solidFill>
                  <a:srgbClr val="339966"/>
                </a:solidFill>
              </a:rPr>
              <a:t>training corpus</a:t>
            </a:r>
          </a:p>
          <a:p>
            <a:pPr lvl="2">
              <a:lnSpc>
                <a:spcPct val="80000"/>
              </a:lnSpc>
            </a:pPr>
            <a:r>
              <a:rPr lang="en-US" sz="1800" dirty="0"/>
              <a:t>overly narrow corpus: doesn’t generalize</a:t>
            </a:r>
          </a:p>
          <a:p>
            <a:pPr lvl="2">
              <a:lnSpc>
                <a:spcPct val="80000"/>
              </a:lnSpc>
            </a:pPr>
            <a:r>
              <a:rPr lang="en-US" sz="1800" dirty="0"/>
              <a:t>overly general corpus:  don't reflect task or domain</a:t>
            </a:r>
          </a:p>
          <a:p>
            <a:pPr lvl="1">
              <a:lnSpc>
                <a:spcPct val="80000"/>
              </a:lnSpc>
            </a:pPr>
            <a:r>
              <a:rPr lang="en-US" sz="2000" dirty="0"/>
              <a:t>To demonstrate how general our model is, we need a </a:t>
            </a:r>
            <a:r>
              <a:rPr lang="en-US" sz="2000" dirty="0">
                <a:solidFill>
                  <a:srgbClr val="339966"/>
                </a:solidFill>
              </a:rPr>
              <a:t>test</a:t>
            </a:r>
            <a:r>
              <a:rPr lang="en-US" sz="2000" dirty="0">
                <a:solidFill>
                  <a:schemeClr val="accent2"/>
                </a:solidFill>
              </a:rPr>
              <a:t> </a:t>
            </a:r>
            <a:r>
              <a:rPr lang="en-US" sz="2000" dirty="0">
                <a:solidFill>
                  <a:srgbClr val="339966"/>
                </a:solidFill>
              </a:rPr>
              <a:t>corpus</a:t>
            </a:r>
            <a:r>
              <a:rPr lang="en-US" sz="2000" dirty="0"/>
              <a:t> to </a:t>
            </a:r>
            <a:r>
              <a:rPr lang="en-US" sz="2000" dirty="0">
                <a:solidFill>
                  <a:srgbClr val="339966"/>
                </a:solidFill>
              </a:rPr>
              <a:t>evaluate</a:t>
            </a:r>
            <a:r>
              <a:rPr lang="en-US" sz="2000" dirty="0"/>
              <a:t> the model</a:t>
            </a:r>
          </a:p>
          <a:p>
            <a:pPr lvl="2">
              <a:lnSpc>
                <a:spcPct val="80000"/>
              </a:lnSpc>
            </a:pPr>
            <a:r>
              <a:rPr lang="en-US" sz="1800" dirty="0">
                <a:solidFill>
                  <a:srgbClr val="339966"/>
                </a:solidFill>
              </a:rPr>
              <a:t>Development test</a:t>
            </a:r>
            <a:r>
              <a:rPr lang="en-US" sz="1800" dirty="0"/>
              <a:t> set vs. </a:t>
            </a:r>
            <a:r>
              <a:rPr lang="en-US" sz="1800" dirty="0">
                <a:solidFill>
                  <a:srgbClr val="339966"/>
                </a:solidFill>
              </a:rPr>
              <a:t>held out test set</a:t>
            </a:r>
          </a:p>
          <a:p>
            <a:pPr lvl="1">
              <a:lnSpc>
                <a:spcPct val="80000"/>
              </a:lnSpc>
            </a:pPr>
            <a:r>
              <a:rPr lang="en-US" sz="2000" dirty="0"/>
              <a:t>To evaluate our model we must choose an </a:t>
            </a:r>
            <a:r>
              <a:rPr lang="en-US" sz="2000" dirty="0">
                <a:solidFill>
                  <a:srgbClr val="339966"/>
                </a:solidFill>
              </a:rPr>
              <a:t>evaluation metric</a:t>
            </a:r>
          </a:p>
          <a:p>
            <a:pPr lvl="2">
              <a:lnSpc>
                <a:spcPct val="80000"/>
              </a:lnSpc>
            </a:pPr>
            <a:r>
              <a:rPr lang="en-US" sz="1800" dirty="0">
                <a:solidFill>
                  <a:srgbClr val="339966"/>
                </a:solidFill>
              </a:rPr>
              <a:t>Accuracy</a:t>
            </a:r>
          </a:p>
          <a:p>
            <a:pPr lvl="2">
              <a:lnSpc>
                <a:spcPct val="80000"/>
              </a:lnSpc>
            </a:pPr>
            <a:r>
              <a:rPr lang="en-US" sz="1800" dirty="0">
                <a:solidFill>
                  <a:srgbClr val="339966"/>
                </a:solidFill>
              </a:rPr>
              <a:t>Precision, recall, F-measure,…</a:t>
            </a:r>
          </a:p>
          <a:p>
            <a:pPr lvl="2">
              <a:lnSpc>
                <a:spcPct val="80000"/>
              </a:lnSpc>
            </a:pPr>
            <a:r>
              <a:rPr lang="en-US" sz="1800" dirty="0">
                <a:solidFill>
                  <a:srgbClr val="339966"/>
                </a:solidFill>
              </a:rPr>
              <a:t>Cross validation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100" name="AutoShape 4"/>
          <p:cNvSpPr>
            <a:spLocks noGrp="1" noChangeArrowheads="1"/>
          </p:cNvSpPr>
          <p:nvPr>
            <p:ph type="title"/>
          </p:nvPr>
        </p:nvSpPr>
        <p:spPr/>
        <p:txBody>
          <a:bodyPr/>
          <a:lstStyle/>
          <a:p>
            <a:r>
              <a:rPr lang="en-US"/>
              <a:t>Then we build the model…</a:t>
            </a:r>
          </a:p>
        </p:txBody>
      </p:sp>
      <p:sp>
        <p:nvSpPr>
          <p:cNvPr id="388101" name="Rectangle 5"/>
          <p:cNvSpPr>
            <a:spLocks noGrp="1" noChangeArrowheads="1"/>
          </p:cNvSpPr>
          <p:nvPr>
            <p:ph type="body" idx="1"/>
          </p:nvPr>
        </p:nvSpPr>
        <p:spPr>
          <a:xfrm>
            <a:off x="304800" y="1371600"/>
            <a:ext cx="8458200" cy="5181600"/>
          </a:xfrm>
        </p:spPr>
        <p:txBody>
          <a:bodyPr>
            <a:normAutofit fontScale="92500" lnSpcReduction="20000"/>
          </a:bodyPr>
          <a:lstStyle/>
          <a:p>
            <a:pPr>
              <a:lnSpc>
                <a:spcPct val="80000"/>
              </a:lnSpc>
            </a:pPr>
            <a:r>
              <a:rPr lang="en-US" sz="2800" dirty="0"/>
              <a:t>Identify the </a:t>
            </a:r>
            <a:r>
              <a:rPr lang="en-US" sz="2800" dirty="0">
                <a:solidFill>
                  <a:srgbClr val="339966"/>
                </a:solidFill>
              </a:rPr>
              <a:t>dependent variable</a:t>
            </a:r>
            <a:r>
              <a:rPr lang="en-US" sz="2800" dirty="0"/>
              <a:t>:  what do we want to predict or classify?</a:t>
            </a:r>
          </a:p>
          <a:p>
            <a:pPr lvl="1">
              <a:lnSpc>
                <a:spcPct val="80000"/>
              </a:lnSpc>
            </a:pPr>
            <a:r>
              <a:rPr lang="en-US" sz="2200" dirty="0"/>
              <a:t>Does this word begin a person name?  Is this word within a person name?  </a:t>
            </a:r>
          </a:p>
          <a:p>
            <a:pPr lvl="1">
              <a:lnSpc>
                <a:spcPct val="80000"/>
              </a:lnSpc>
            </a:pPr>
            <a:r>
              <a:rPr lang="en-US" sz="2200" dirty="0"/>
              <a:t>Is this document about sports?  stocks? Health? International news? </a:t>
            </a:r>
            <a:r>
              <a:rPr lang="en-US" sz="2200" dirty="0" smtClean="0"/>
              <a:t>???</a:t>
            </a:r>
            <a:r>
              <a:rPr lang="en-US" sz="1800" dirty="0" smtClean="0"/>
              <a:t/>
            </a:r>
            <a:br>
              <a:rPr lang="en-US" sz="1800" dirty="0" smtClean="0"/>
            </a:br>
            <a:endParaRPr lang="en-US" sz="1800" dirty="0"/>
          </a:p>
          <a:p>
            <a:pPr>
              <a:lnSpc>
                <a:spcPct val="80000"/>
              </a:lnSpc>
            </a:pPr>
            <a:r>
              <a:rPr lang="en-US" sz="3000" dirty="0"/>
              <a:t>Identify the </a:t>
            </a:r>
            <a:r>
              <a:rPr lang="en-US" sz="3000" dirty="0">
                <a:solidFill>
                  <a:srgbClr val="339966"/>
                </a:solidFill>
              </a:rPr>
              <a:t>independent variables</a:t>
            </a:r>
            <a:r>
              <a:rPr lang="en-US" sz="3000" dirty="0"/>
              <a:t>: what features might help to </a:t>
            </a:r>
            <a:r>
              <a:rPr lang="en-US" sz="3000" b="1" i="1" dirty="0">
                <a:solidFill>
                  <a:schemeClr val="hlink"/>
                </a:solidFill>
              </a:rPr>
              <a:t>predict</a:t>
            </a:r>
            <a:r>
              <a:rPr lang="en-US" sz="3000" dirty="0"/>
              <a:t> the dependent variable?</a:t>
            </a:r>
          </a:p>
          <a:p>
            <a:pPr lvl="1">
              <a:lnSpc>
                <a:spcPct val="80000"/>
              </a:lnSpc>
            </a:pPr>
            <a:r>
              <a:rPr lang="en-US" sz="2400" dirty="0"/>
              <a:t>What words are used in the document?</a:t>
            </a:r>
          </a:p>
          <a:p>
            <a:pPr lvl="1">
              <a:lnSpc>
                <a:spcPct val="80000"/>
              </a:lnSpc>
            </a:pPr>
            <a:r>
              <a:rPr lang="en-US" sz="2400" dirty="0"/>
              <a:t>Does ‘hockey’ appear in this document?</a:t>
            </a:r>
          </a:p>
          <a:p>
            <a:pPr lvl="1">
              <a:lnSpc>
                <a:spcPct val="80000"/>
              </a:lnSpc>
            </a:pPr>
            <a:r>
              <a:rPr lang="en-US" sz="2400" dirty="0"/>
              <a:t>What is this word’s POS?  What is the POS of the word before it?  After it?</a:t>
            </a:r>
          </a:p>
          <a:p>
            <a:pPr lvl="1">
              <a:lnSpc>
                <a:spcPct val="80000"/>
              </a:lnSpc>
            </a:pPr>
            <a:r>
              <a:rPr lang="en-US" sz="2400" dirty="0"/>
              <a:t>Is this word capitalized?  Is it followed by a ‘.’?</a:t>
            </a:r>
          </a:p>
          <a:p>
            <a:pPr lvl="1">
              <a:lnSpc>
                <a:spcPct val="80000"/>
              </a:lnSpc>
            </a:pPr>
            <a:r>
              <a:rPr lang="en-US" sz="2400" dirty="0"/>
              <a:t>Do terms play a role? (e.g., “myocardial infarction”, “stock market,” “live stock”)</a:t>
            </a:r>
          </a:p>
          <a:p>
            <a:pPr lvl="1">
              <a:lnSpc>
                <a:spcPct val="80000"/>
              </a:lnSpc>
            </a:pPr>
            <a:r>
              <a:rPr lang="en-US" sz="2400" dirty="0"/>
              <a:t>How far is this word from the beginning of its sentence</a:t>
            </a:r>
            <a:r>
              <a:rPr lang="en-US" sz="2400" dirty="0" smtClean="0"/>
              <a:t>?</a:t>
            </a:r>
            <a:r>
              <a:rPr lang="en-US" sz="1800" dirty="0" smtClean="0"/>
              <a:t/>
            </a:r>
            <a:br>
              <a:rPr lang="en-US" sz="1800" dirty="0" smtClean="0"/>
            </a:br>
            <a:endParaRPr lang="en-US" sz="1800" dirty="0"/>
          </a:p>
          <a:p>
            <a:pPr>
              <a:lnSpc>
                <a:spcPct val="80000"/>
              </a:lnSpc>
            </a:pPr>
            <a:r>
              <a:rPr lang="en-US" sz="3000" dirty="0"/>
              <a:t>Extract the values of each variable from the corpus by some automatic means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AutoShape 2"/>
          <p:cNvSpPr>
            <a:spLocks noGrp="1" noChangeArrowheads="1"/>
          </p:cNvSpPr>
          <p:nvPr>
            <p:ph type="title"/>
          </p:nvPr>
        </p:nvSpPr>
        <p:spPr/>
        <p:txBody>
          <a:bodyPr/>
          <a:lstStyle/>
          <a:p>
            <a:r>
              <a:rPr lang="en-US" sz="3200"/>
              <a:t>A Sample Feature Vector for Sentence-Ending Detection</a:t>
            </a:r>
          </a:p>
        </p:txBody>
      </p:sp>
      <p:graphicFrame>
        <p:nvGraphicFramePr>
          <p:cNvPr id="390216" name="Group 72"/>
          <p:cNvGraphicFramePr>
            <a:graphicFrameLocks noGrp="1"/>
          </p:cNvGraphicFramePr>
          <p:nvPr>
            <p:ph idx="1"/>
          </p:nvPr>
        </p:nvGraphicFramePr>
        <p:xfrm>
          <a:off x="838200" y="2362200"/>
          <a:ext cx="8077200" cy="3724276"/>
        </p:xfrm>
        <a:graphic>
          <a:graphicData uri="http://schemas.openxmlformats.org/drawingml/2006/table">
            <a:tbl>
              <a:tblPr/>
              <a:tblGrid>
                <a:gridCol w="1501775"/>
                <a:gridCol w="1035050"/>
                <a:gridCol w="1125538"/>
                <a:gridCol w="1501775"/>
                <a:gridCol w="1511300"/>
                <a:gridCol w="1401762"/>
              </a:tblGrid>
              <a:tr h="7445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WordID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POS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Cap?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 After?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Dist/Sbeg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hlink"/>
                          </a:solidFill>
                          <a:effectLst/>
                          <a:latin typeface="Arial" charset="0"/>
                        </a:rPr>
                        <a:t>End?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Clinton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won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easily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Adv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but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Conj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AutoShape 2"/>
          <p:cNvSpPr>
            <a:spLocks noGrp="1" noChangeArrowheads="1"/>
          </p:cNvSpPr>
          <p:nvPr>
            <p:ph type="title"/>
          </p:nvPr>
        </p:nvSpPr>
        <p:spPr/>
        <p:txBody>
          <a:bodyPr>
            <a:normAutofit fontScale="90000"/>
          </a:bodyPr>
          <a:lstStyle/>
          <a:p>
            <a:r>
              <a:rPr lang="en-US"/>
              <a:t>An Example: Genre Identification</a:t>
            </a:r>
          </a:p>
        </p:txBody>
      </p:sp>
      <p:sp>
        <p:nvSpPr>
          <p:cNvPr id="474115" name="Rectangle 3"/>
          <p:cNvSpPr>
            <a:spLocks noGrp="1" noChangeArrowheads="1"/>
          </p:cNvSpPr>
          <p:nvPr>
            <p:ph type="body" idx="1"/>
          </p:nvPr>
        </p:nvSpPr>
        <p:spPr/>
        <p:txBody>
          <a:bodyPr/>
          <a:lstStyle/>
          <a:p>
            <a:r>
              <a:rPr lang="en-US"/>
              <a:t>Automatically determine</a:t>
            </a:r>
          </a:p>
          <a:p>
            <a:pPr lvl="2"/>
            <a:r>
              <a:rPr lang="en-US"/>
              <a:t>Short story</a:t>
            </a:r>
          </a:p>
          <a:p>
            <a:pPr lvl="3"/>
            <a:r>
              <a:rPr lang="en-US"/>
              <a:t>Aesop’s Fable</a:t>
            </a:r>
          </a:p>
          <a:p>
            <a:pPr lvl="3"/>
            <a:r>
              <a:rPr lang="en-US"/>
              <a:t>Fairy Tale</a:t>
            </a:r>
          </a:p>
          <a:p>
            <a:pPr lvl="3"/>
            <a:r>
              <a:rPr lang="en-US"/>
              <a:t>Children’s story</a:t>
            </a:r>
          </a:p>
          <a:p>
            <a:pPr lvl="2"/>
            <a:r>
              <a:rPr lang="en-US"/>
              <a:t>Poetry</a:t>
            </a:r>
          </a:p>
          <a:p>
            <a:pPr lvl="2"/>
            <a:r>
              <a:rPr lang="en-US"/>
              <a:t>News</a:t>
            </a:r>
          </a:p>
          <a:p>
            <a:pPr lvl="2"/>
            <a:r>
              <a:rPr lang="en-US"/>
              <a:t>Email</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9736</TotalTime>
  <Words>891</Words>
  <Application>Microsoft Office PowerPoint</Application>
  <PresentationFormat>On-screen Show (4:3)</PresentationFormat>
  <Paragraphs>215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Today</vt:lpstr>
      <vt:lpstr>Statistical NLP</vt:lpstr>
      <vt:lpstr>What useful things can we do with this knowledge?</vt:lpstr>
      <vt:lpstr>Corpus</vt:lpstr>
      <vt:lpstr>Next, we pose a question…the dependent variable</vt:lpstr>
      <vt:lpstr>Finding a suitable corpus and preparing it for analysis</vt:lpstr>
      <vt:lpstr>Then we build the model…</vt:lpstr>
      <vt:lpstr>A Sample Feature Vector for Sentence-Ending Detection</vt:lpstr>
      <vt:lpstr>An Example: Genre Identification</vt:lpstr>
      <vt:lpstr>Corpus?</vt:lpstr>
      <vt:lpstr>Features?</vt:lpstr>
      <vt:lpstr>The Ant and the Dove</vt:lpstr>
      <vt:lpstr>First Fig</vt:lpstr>
      <vt:lpstr>Slide 14</vt:lpstr>
      <vt:lpstr>Email</vt:lpstr>
      <vt:lpstr>Genre Identification Approaches</vt:lpstr>
      <vt:lpstr>Why Genre Identification?</vt:lpstr>
      <vt:lpstr>What is genre?</vt:lpstr>
      <vt:lpstr>Corpus</vt:lpstr>
      <vt:lpstr>Features</vt:lpstr>
      <vt:lpstr>Machine Learning Techniques</vt:lpstr>
      <vt:lpstr>Baselines</vt:lpstr>
      <vt:lpstr>Slide 23</vt:lpstr>
      <vt:lpstr>Slide 24</vt:lpstr>
      <vt:lpstr>Confusion Matrix</vt:lpstr>
      <vt:lpstr>Discussion</vt:lpstr>
    </vt:vector>
  </TitlesOfParts>
  <Manager/>
  <Company>Stanford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 180 Intro to Computer Speech and Language Processing</dc:title>
  <dc:subject/>
  <dc:creator>Dan Jurafsky</dc:creator>
  <cp:keywords/>
  <dc:description/>
  <cp:lastModifiedBy>kathy</cp:lastModifiedBy>
  <cp:revision>430</cp:revision>
  <dcterms:created xsi:type="dcterms:W3CDTF">2003-01-18T03:56:53Z</dcterms:created>
  <dcterms:modified xsi:type="dcterms:W3CDTF">2009-10-22T18:07:58Z</dcterms:modified>
  <cp:category/>
</cp:coreProperties>
</file>