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notesMasterIdLst>
    <p:notesMasterId r:id="rId35"/>
  </p:notesMasterIdLst>
  <p:sldIdLst>
    <p:sldId id="315" r:id="rId2"/>
    <p:sldId id="350" r:id="rId3"/>
    <p:sldId id="349" r:id="rId4"/>
    <p:sldId id="331" r:id="rId5"/>
    <p:sldId id="322" r:id="rId6"/>
    <p:sldId id="320" r:id="rId7"/>
    <p:sldId id="319" r:id="rId8"/>
    <p:sldId id="281" r:id="rId9"/>
    <p:sldId id="323" r:id="rId10"/>
    <p:sldId id="333" r:id="rId11"/>
    <p:sldId id="282" r:id="rId12"/>
    <p:sldId id="329" r:id="rId13"/>
    <p:sldId id="335" r:id="rId14"/>
    <p:sldId id="325" r:id="rId15"/>
    <p:sldId id="336" r:id="rId16"/>
    <p:sldId id="326" r:id="rId17"/>
    <p:sldId id="337" r:id="rId18"/>
    <p:sldId id="293" r:id="rId19"/>
    <p:sldId id="294" r:id="rId20"/>
    <p:sldId id="351" r:id="rId21"/>
    <p:sldId id="357" r:id="rId22"/>
    <p:sldId id="285" r:id="rId23"/>
    <p:sldId id="334" r:id="rId24"/>
    <p:sldId id="292" r:id="rId25"/>
    <p:sldId id="296" r:id="rId26"/>
    <p:sldId id="301" r:id="rId27"/>
    <p:sldId id="352" r:id="rId28"/>
    <p:sldId id="353" r:id="rId29"/>
    <p:sldId id="354" r:id="rId30"/>
    <p:sldId id="355" r:id="rId31"/>
    <p:sldId id="356" r:id="rId32"/>
    <p:sldId id="328" r:id="rId33"/>
    <p:sldId id="330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8" autoAdjust="0"/>
    <p:restoredTop sz="94683" autoAdjust="0"/>
  </p:normalViewPr>
  <p:slideViewPr>
    <p:cSldViewPr>
      <p:cViewPr>
        <p:scale>
          <a:sx n="75" d="100"/>
          <a:sy n="75" d="100"/>
        </p:scale>
        <p:origin x="-654" y="-522"/>
      </p:cViewPr>
      <p:guideLst>
        <p:guide orient="horz" pos="2160"/>
        <p:guide pos="326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0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6.xml"/><Relationship Id="rId2" Type="http://schemas.openxmlformats.org/officeDocument/2006/relationships/slide" Target="slides/slide14.xml"/><Relationship Id="rId1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FD24DE8-8005-4337-8B29-E51CCEDF8F24}" type="datetimeFigureOut">
              <a:rPr lang="en-US"/>
              <a:pPr>
                <a:defRPr/>
              </a:pPr>
              <a:t>10/13/2009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D7D51A5-35C0-4188-B8F9-908C5BD6E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2F4ADD-993F-455E-AB96-0A8E812E5A93}" type="slidenum">
              <a:rPr lang="en-US"/>
              <a:pPr/>
              <a:t>27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2BA2B0-AD05-4D2E-B532-EEC4E2291BFC}" type="slidenum">
              <a:rPr lang="en-US"/>
              <a:pPr/>
              <a:t>28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4D8B1A-46FF-4F6A-97CE-FB02F0BBE695}" type="slidenum">
              <a:rPr lang="en-US"/>
              <a:pPr/>
              <a:t>29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7C1E7-B0AE-411F-807A-1275763C86DC}" type="slidenum">
              <a:rPr lang="en-US"/>
              <a:pPr/>
              <a:t>30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693E76-DC94-453C-A9B6-8547E5D5B8D1}" type="slidenum">
              <a:rPr lang="en-US"/>
              <a:pPr/>
              <a:t>31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D51A5-35C0-4188-B8F9-908C5BD6E73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CS 4705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4E3D2A3-18C1-40D5-87DE-10F37D035C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8C0FE4-EB0C-44AF-92D8-992506FED4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12A0A5-A313-40A7-9D65-0E5DF065AB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BAAAFE2-DD15-41A0-9F75-CCB05051DB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538483-CE94-4DF0-B8BE-A46DA209B0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4DF802-3665-47FE-947D-0C4DAEFA50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C68D411-0AE0-4D56-983E-5713302F79F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AB5ACF-B581-40C7-9D73-621B7B260D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B49BE29-9613-42B2-9BAD-C91ECACE8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16A334-6474-470F-B281-924869B569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38D1429-C26A-4FD5-B774-811AB84BA4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0E7AB92-DC03-4370-9682-B67EEB3F34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219200"/>
            <a:ext cx="8229600" cy="1905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 4705: Semantic Analysis: Syntax-Driven Semantics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CS 4705</a:t>
            </a:r>
          </a:p>
        </p:txBody>
      </p:sp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609600" y="56388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Slides adapted from Julia Hirschberg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Once we have the semantics for each constituent, how do we combine them?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E.g. VP </a:t>
            </a:r>
            <a:r>
              <a:rPr lang="en-US" dirty="0" smtClean="0">
                <a:sym typeface="Wingdings" pitchFamily="2" charset="2"/>
              </a:rPr>
              <a:t> V NP {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V.sem(NP.sem)</a:t>
            </a:r>
            <a:r>
              <a:rPr lang="en-US" dirty="0" smtClean="0">
                <a:sym typeface="Wingdings" pitchFamily="2" charset="2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Wingdings" pitchFamily="2" charset="2"/>
              </a:rPr>
              <a:t>If goal for VP semantics of ‘</a:t>
            </a:r>
            <a:r>
              <a:rPr lang="en-US" dirty="0" smtClean="0">
                <a:solidFill>
                  <a:schemeClr val="hlink"/>
                </a:solidFill>
                <a:sym typeface="Wingdings" pitchFamily="2" charset="2"/>
              </a:rPr>
              <a:t>serve</a:t>
            </a:r>
            <a:r>
              <a:rPr lang="en-US" dirty="0" smtClean="0">
                <a:sym typeface="Wingdings" pitchFamily="2" charset="2"/>
              </a:rPr>
              <a:t>’</a:t>
            </a:r>
            <a:r>
              <a:rPr lang="en-US" dirty="0" smtClean="0">
                <a:solidFill>
                  <a:schemeClr val="folHlink"/>
                </a:solidFill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is the representation</a:t>
            </a:r>
            <a:r>
              <a:rPr lang="en-US" dirty="0" smtClean="0">
                <a:solidFill>
                  <a:schemeClr val="folHlink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(</a:t>
            </a:r>
            <a:r>
              <a:rPr lang="az-Cyrl-AZ" dirty="0" smtClean="0">
                <a:solidFill>
                  <a:srgbClr val="FF0000"/>
                </a:solidFill>
              </a:rPr>
              <a:t>Э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e,x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) (Isa(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e,Serving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) ^ Agent(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e,x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) ^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Patient(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e,burger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))</a:t>
            </a:r>
            <a:r>
              <a:rPr lang="en-US" dirty="0" smtClean="0">
                <a:solidFill>
                  <a:schemeClr val="folHlink"/>
                </a:solidFill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then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VP.sem </a:t>
            </a:r>
            <a:r>
              <a:rPr lang="en-US" dirty="0" smtClean="0">
                <a:sym typeface="Wingdings" pitchFamily="2" charset="2"/>
              </a:rPr>
              <a:t>must tell us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sym typeface="Wingdings" pitchFamily="2" charset="2"/>
              </a:rPr>
              <a:t>Which variables to be replaced by which arguments?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sym typeface="Wingdings" pitchFamily="2" charset="2"/>
              </a:rPr>
              <a:t>How is replacement accomplished?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Composing Semantic Constituents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7772400" cy="4953000"/>
          </a:xfrm>
        </p:spPr>
        <p:txBody>
          <a:bodyPr/>
          <a:lstStyle/>
          <a:p>
            <a:pPr marL="533400" indent="-533400"/>
            <a:r>
              <a:rPr lang="en-US" dirty="0" smtClean="0"/>
              <a:t>Extension to First Order Predicate Calculus</a:t>
            </a:r>
          </a:p>
          <a:p>
            <a:pPr marL="914400" lvl="1" indent="-457200">
              <a:buFont typeface="Symbol" pitchFamily="18" charset="2"/>
              <a:buNone/>
            </a:pPr>
            <a:r>
              <a:rPr lang="el-GR" i="1" dirty="0" smtClean="0">
                <a:solidFill>
                  <a:srgbClr val="FF0000"/>
                </a:solidFill>
                <a:cs typeface="Times New Roman" pitchFamily="18" charset="0"/>
              </a:rPr>
              <a:t>λ</a:t>
            </a:r>
            <a:r>
              <a:rPr lang="en-US" i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x P(x):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l-GR" dirty="0" smtClean="0">
                <a:cs typeface="Times New Roman" pitchFamily="18" charset="0"/>
              </a:rPr>
              <a:t>λ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/>
              <a:t>+ variable(s) + FOPC expression in those variables</a:t>
            </a:r>
          </a:p>
          <a:p>
            <a:pPr marL="533400" indent="-533400"/>
            <a:r>
              <a:rPr lang="en-US" dirty="0" smtClean="0">
                <a:solidFill>
                  <a:srgbClr val="FF0000"/>
                </a:solidFill>
              </a:rPr>
              <a:t>Lambda reduction</a:t>
            </a:r>
          </a:p>
          <a:p>
            <a:pPr marL="914400" lvl="1" indent="-457200">
              <a:buFontTx/>
              <a:buChar char="•"/>
            </a:pPr>
            <a:r>
              <a:rPr lang="en-US" dirty="0" smtClean="0"/>
              <a:t>Apply lambda-expression to logical terms to </a:t>
            </a:r>
            <a:r>
              <a:rPr lang="en-US" i="1" dirty="0" smtClean="0"/>
              <a:t>bind</a:t>
            </a:r>
            <a:r>
              <a:rPr lang="en-US" dirty="0" smtClean="0"/>
              <a:t> lambda-expression’s parameters to terms </a:t>
            </a:r>
          </a:p>
          <a:p>
            <a:pPr marL="1371600" lvl="2" indent="-457200">
              <a:buFontTx/>
              <a:buNone/>
            </a:pP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dirty="0" err="1" smtClean="0">
                <a:solidFill>
                  <a:srgbClr val="FF0000"/>
                </a:solidFill>
                <a:sym typeface="Symbol" pitchFamily="18" charset="2"/>
              </a:rPr>
              <a:t>xP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(x)</a:t>
            </a:r>
          </a:p>
          <a:p>
            <a:pPr marL="1371600" lvl="2" indent="-457200">
              <a:buFontTx/>
              <a:buNone/>
            </a:pP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dirty="0" err="1" smtClean="0">
                <a:solidFill>
                  <a:srgbClr val="FF0000"/>
                </a:solidFill>
                <a:sym typeface="Symbol" pitchFamily="18" charset="2"/>
              </a:rPr>
              <a:t>xP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(x)(</a:t>
            </a:r>
            <a:r>
              <a:rPr lang="en-US" dirty="0" smtClean="0">
                <a:solidFill>
                  <a:schemeClr val="hlink"/>
                </a:solidFill>
                <a:sym typeface="Symbol" pitchFamily="18" charset="2"/>
              </a:rPr>
              <a:t>car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)</a:t>
            </a:r>
            <a:r>
              <a:rPr lang="en-US" dirty="0" smtClean="0">
                <a:solidFill>
                  <a:schemeClr val="folHlink"/>
                </a:solidFill>
                <a:sym typeface="Symbol" pitchFamily="18" charset="2"/>
              </a:rPr>
              <a:t> </a:t>
            </a:r>
          </a:p>
          <a:p>
            <a:pPr marL="1371600" lvl="2" indent="-457200">
              <a:buFontTx/>
              <a:buNone/>
            </a:pP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P(</a:t>
            </a:r>
            <a:r>
              <a:rPr lang="en-US" dirty="0" smtClean="0">
                <a:solidFill>
                  <a:schemeClr val="hlink"/>
                </a:solidFill>
                <a:sym typeface="Symbol" pitchFamily="18" charset="2"/>
              </a:rPr>
              <a:t>car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  <a:p>
            <a:pPr marL="533400" indent="-533400">
              <a:buFont typeface="Symbol" pitchFamily="18" charset="2"/>
              <a:buChar char="l"/>
            </a:pPr>
            <a:endParaRPr lang="en-US" dirty="0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First… </a:t>
            </a:r>
            <a:r>
              <a:rPr lang="en-US" smtClean="0">
                <a:solidFill>
                  <a:srgbClr val="00B050"/>
                </a:solidFill>
              </a:rPr>
              <a:t>Lambda Notation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772400" cy="50292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Parameter list  </a:t>
            </a:r>
            <a:r>
              <a:rPr lang="en-US" dirty="0" smtClean="0"/>
              <a:t>(e.g. x in 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dirty="0" smtClean="0">
                <a:sym typeface="Symbol" pitchFamily="18" charset="2"/>
              </a:rPr>
              <a:t>x) in</a:t>
            </a:r>
            <a:r>
              <a:rPr lang="en-US" dirty="0" smtClean="0"/>
              <a:t> lambda expression makes variables (x) in logical expression (P(x)) available for </a:t>
            </a:r>
            <a:r>
              <a:rPr lang="en-US" dirty="0" smtClean="0">
                <a:solidFill>
                  <a:srgbClr val="FF0000"/>
                </a:solidFill>
              </a:rPr>
              <a:t>binding</a:t>
            </a:r>
            <a:r>
              <a:rPr lang="en-US" dirty="0" smtClean="0"/>
              <a:t> to external arguments (</a:t>
            </a:r>
            <a:r>
              <a:rPr lang="en-US" dirty="0" smtClean="0">
                <a:solidFill>
                  <a:schemeClr val="hlink"/>
                </a:solidFill>
              </a:rPr>
              <a:t>car</a:t>
            </a:r>
            <a:r>
              <a:rPr lang="en-US" dirty="0" smtClean="0"/>
              <a:t>) provided by semantics of other constituents</a:t>
            </a:r>
          </a:p>
          <a:p>
            <a:pPr lvl="1"/>
            <a:r>
              <a:rPr lang="en-US" dirty="0" smtClean="0"/>
              <a:t>P(x): loves(</a:t>
            </a:r>
            <a:r>
              <a:rPr lang="en-US" dirty="0" err="1" smtClean="0"/>
              <a:t>Mary,x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dirty="0" err="1" smtClean="0">
                <a:sym typeface="Symbol" pitchFamily="18" charset="2"/>
              </a:rPr>
              <a:t>xP</a:t>
            </a:r>
            <a:r>
              <a:rPr lang="en-US" dirty="0" smtClean="0">
                <a:sym typeface="Symbol" pitchFamily="18" charset="2"/>
              </a:rPr>
              <a:t>(x)car: loves(</a:t>
            </a:r>
            <a:r>
              <a:rPr lang="en-US" dirty="0" err="1" smtClean="0">
                <a:sym typeface="Symbol" pitchFamily="18" charset="2"/>
              </a:rPr>
              <a:t>Mary,car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For NLP Semantics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we have VP </a:t>
            </a:r>
            <a:r>
              <a:rPr lang="en-US" dirty="0" smtClean="0">
                <a:sym typeface="Wingdings" pitchFamily="2" charset="2"/>
              </a:rPr>
              <a:t> V NP {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V.sem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NP.sem</a:t>
            </a:r>
            <a:r>
              <a:rPr lang="en-US" dirty="0" smtClean="0">
                <a:sym typeface="Wingdings" pitchFamily="2" charset="2"/>
              </a:rPr>
              <a:t>)}</a:t>
            </a:r>
          </a:p>
          <a:p>
            <a:r>
              <a:rPr lang="en-US" dirty="0" smtClean="0">
                <a:sym typeface="Wingdings" pitchFamily="2" charset="2"/>
              </a:rPr>
              <a:t>Target semantic representation is:</a:t>
            </a:r>
            <a:endParaRPr lang="en-US" dirty="0" smtClean="0"/>
          </a:p>
          <a:p>
            <a:pPr lvl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{</a:t>
            </a:r>
            <a:r>
              <a:rPr lang="az-Cyrl-AZ" dirty="0" smtClean="0">
                <a:solidFill>
                  <a:srgbClr val="FF0000"/>
                </a:solidFill>
              </a:rPr>
              <a:t>Э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e,x,y</a:t>
            </a:r>
            <a:r>
              <a:rPr lang="en-US" dirty="0" smtClean="0">
                <a:solidFill>
                  <a:srgbClr val="FF0000"/>
                </a:solidFill>
              </a:rPr>
              <a:t>) (Isa(</a:t>
            </a:r>
            <a:r>
              <a:rPr lang="en-US" dirty="0" err="1" smtClean="0">
                <a:solidFill>
                  <a:srgbClr val="FF0000"/>
                </a:solidFill>
              </a:rPr>
              <a:t>e,Serving</a:t>
            </a:r>
            <a:r>
              <a:rPr lang="en-US" dirty="0" smtClean="0">
                <a:solidFill>
                  <a:srgbClr val="FF0000"/>
                </a:solidFill>
              </a:rPr>
              <a:t>) ^ </a:t>
            </a:r>
            <a:r>
              <a:rPr lang="en-US" dirty="0" smtClean="0">
                <a:solidFill>
                  <a:srgbClr val="FF0000"/>
                </a:solidFill>
              </a:rPr>
              <a:t>Agent(</a:t>
            </a:r>
            <a:r>
              <a:rPr lang="en-US" dirty="0" err="1" smtClean="0">
                <a:solidFill>
                  <a:srgbClr val="FF0000"/>
                </a:solidFill>
              </a:rPr>
              <a:t>e,x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FF0000"/>
                </a:solidFill>
              </a:rPr>
              <a:t>^ </a:t>
            </a:r>
            <a:r>
              <a:rPr lang="en-US" dirty="0" smtClean="0">
                <a:solidFill>
                  <a:srgbClr val="FF0000"/>
                </a:solidFill>
              </a:rPr>
              <a:t>Patient(</a:t>
            </a:r>
            <a:r>
              <a:rPr lang="en-US" dirty="0" err="1" smtClean="0">
                <a:solidFill>
                  <a:srgbClr val="FF0000"/>
                </a:solidFill>
              </a:rPr>
              <a:t>e,y</a:t>
            </a:r>
            <a:r>
              <a:rPr lang="en-US" dirty="0" smtClean="0">
                <a:solidFill>
                  <a:srgbClr val="FF0000"/>
                </a:solidFill>
              </a:rPr>
              <a:t>))}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Define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V.sem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smtClean="0"/>
              <a:t>as:</a:t>
            </a:r>
          </a:p>
          <a:p>
            <a:pPr lvl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{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y </a:t>
            </a:r>
            <a:r>
              <a:rPr lang="az-Cyrl-AZ" dirty="0" smtClean="0">
                <a:solidFill>
                  <a:srgbClr val="FF0000"/>
                </a:solidFill>
              </a:rPr>
              <a:t>Э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e,x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FF0000"/>
                </a:solidFill>
              </a:rPr>
              <a:t>(Isa(</a:t>
            </a:r>
            <a:r>
              <a:rPr lang="en-US" dirty="0" err="1" smtClean="0">
                <a:solidFill>
                  <a:srgbClr val="FF0000"/>
                </a:solidFill>
              </a:rPr>
              <a:t>e,Serving</a:t>
            </a:r>
            <a:r>
              <a:rPr lang="en-US" dirty="0" smtClean="0">
                <a:solidFill>
                  <a:srgbClr val="FF0000"/>
                </a:solidFill>
              </a:rPr>
              <a:t>) ^ </a:t>
            </a:r>
            <a:r>
              <a:rPr lang="en-US" dirty="0" smtClean="0">
                <a:solidFill>
                  <a:srgbClr val="FF0000"/>
                </a:solidFill>
              </a:rPr>
              <a:t>Agent(</a:t>
            </a:r>
            <a:r>
              <a:rPr lang="en-US" dirty="0" err="1" smtClean="0">
                <a:solidFill>
                  <a:srgbClr val="FF0000"/>
                </a:solidFill>
              </a:rPr>
              <a:t>e,x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FF0000"/>
                </a:solidFill>
              </a:rPr>
              <a:t>^ </a:t>
            </a:r>
            <a:r>
              <a:rPr lang="en-US" dirty="0" smtClean="0">
                <a:solidFill>
                  <a:srgbClr val="FF0000"/>
                </a:solidFill>
              </a:rPr>
              <a:t>Patient(</a:t>
            </a:r>
            <a:r>
              <a:rPr lang="en-US" dirty="0" err="1" smtClean="0">
                <a:solidFill>
                  <a:srgbClr val="FF0000"/>
                </a:solidFill>
              </a:rPr>
              <a:t>e,y</a:t>
            </a:r>
            <a:r>
              <a:rPr lang="en-US" dirty="0" smtClean="0">
                <a:solidFill>
                  <a:srgbClr val="FF0000"/>
                </a:solidFill>
              </a:rPr>
              <a:t>))}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Now </a:t>
            </a:r>
            <a:r>
              <a:rPr lang="en-US" dirty="0" smtClean="0"/>
              <a:t>‘y’ </a:t>
            </a:r>
            <a:r>
              <a:rPr lang="en-US" dirty="0" smtClean="0"/>
              <a:t>will be available for binding when </a:t>
            </a:r>
            <a:r>
              <a:rPr lang="en-US" dirty="0" smtClean="0">
                <a:solidFill>
                  <a:srgbClr val="FF0000"/>
                </a:solidFill>
              </a:rPr>
              <a:t>V.sem </a:t>
            </a:r>
            <a:r>
              <a:rPr lang="en-US" dirty="0" smtClean="0"/>
              <a:t>applied to </a:t>
            </a:r>
            <a:r>
              <a:rPr lang="en-US" dirty="0" smtClean="0">
                <a:solidFill>
                  <a:srgbClr val="FF0000"/>
                </a:solidFill>
              </a:rPr>
              <a:t>NP.sem</a:t>
            </a:r>
            <a:r>
              <a:rPr lang="en-US" dirty="0" smtClean="0"/>
              <a:t> of direct object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Defining VP Semantics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 pitchFamily="18" charset="2"/>
              </a:rPr>
              <a:t> application binds x to value of NP.sem (</a:t>
            </a:r>
            <a:r>
              <a:rPr lang="en-US" dirty="0" smtClean="0">
                <a:solidFill>
                  <a:schemeClr val="hlink"/>
                </a:solidFill>
                <a:sym typeface="Symbol" pitchFamily="18" charset="2"/>
              </a:rPr>
              <a:t>burgers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 smtClean="0">
              <a:solidFill>
                <a:schemeClr val="hlink"/>
              </a:solidFill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y </a:t>
            </a:r>
            <a:r>
              <a:rPr lang="az-Cyrl-AZ" dirty="0" smtClean="0">
                <a:solidFill>
                  <a:srgbClr val="FF0000"/>
                </a:solidFill>
              </a:rPr>
              <a:t>Э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e,x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FF0000"/>
                </a:solidFill>
              </a:rPr>
              <a:t>(Isa(</a:t>
            </a:r>
            <a:r>
              <a:rPr lang="en-US" dirty="0" err="1" smtClean="0">
                <a:solidFill>
                  <a:srgbClr val="FF0000"/>
                </a:solidFill>
              </a:rPr>
              <a:t>e,Serving</a:t>
            </a:r>
            <a:r>
              <a:rPr lang="en-US" dirty="0" smtClean="0">
                <a:solidFill>
                  <a:srgbClr val="FF0000"/>
                </a:solidFill>
              </a:rPr>
              <a:t>) ^ </a:t>
            </a:r>
            <a:r>
              <a:rPr lang="en-US" dirty="0" smtClean="0">
                <a:solidFill>
                  <a:srgbClr val="FF0000"/>
                </a:solidFill>
              </a:rPr>
              <a:t>Agent(</a:t>
            </a:r>
            <a:r>
              <a:rPr lang="en-US" dirty="0" err="1" smtClean="0">
                <a:solidFill>
                  <a:srgbClr val="FF0000"/>
                </a:solidFill>
              </a:rPr>
              <a:t>e,x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FF0000"/>
                </a:solidFill>
              </a:rPr>
              <a:t>^ </a:t>
            </a:r>
            <a:r>
              <a:rPr lang="en-US" dirty="0" smtClean="0">
                <a:solidFill>
                  <a:srgbClr val="FF0000"/>
                </a:solidFill>
              </a:rPr>
              <a:t>Patient(</a:t>
            </a:r>
            <a:r>
              <a:rPr lang="en-US" dirty="0" err="1" smtClean="0">
                <a:solidFill>
                  <a:srgbClr val="FF0000"/>
                </a:solidFill>
              </a:rPr>
              <a:t>e,y</a:t>
            </a:r>
            <a:r>
              <a:rPr lang="en-US" dirty="0" smtClean="0">
                <a:solidFill>
                  <a:srgbClr val="FF0000"/>
                </a:solidFill>
              </a:rPr>
              <a:t>))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chemeClr val="hlink"/>
                </a:solidFill>
              </a:rPr>
              <a:t>burgers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 smtClean="0">
              <a:solidFill>
                <a:srgbClr val="FF0000"/>
              </a:solidFill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-reduction replaces </a:t>
            </a:r>
            <a:r>
              <a:rPr lang="en-US" dirty="0" smtClean="0">
                <a:sym typeface="Symbol" pitchFamily="18" charset="2"/>
              </a:rPr>
              <a:t>y </a:t>
            </a:r>
            <a:r>
              <a:rPr lang="en-US" dirty="0" smtClean="0">
                <a:sym typeface="Symbol" pitchFamily="18" charset="2"/>
              </a:rPr>
              <a:t>within -expression with </a:t>
            </a:r>
            <a:r>
              <a:rPr lang="en-US" dirty="0" smtClean="0">
                <a:solidFill>
                  <a:schemeClr val="hlink"/>
                </a:solidFill>
                <a:sym typeface="Symbol" pitchFamily="18" charset="2"/>
              </a:rPr>
              <a:t>burgers</a:t>
            </a:r>
          </a:p>
          <a:p>
            <a:r>
              <a:rPr lang="en-US" dirty="0" smtClean="0">
                <a:sym typeface="Symbol" pitchFamily="18" charset="2"/>
              </a:rPr>
              <a:t>Value of V.sem(NP.sem) is now </a:t>
            </a:r>
            <a:r>
              <a:rPr lang="az-Cyrl-AZ" dirty="0" smtClean="0">
                <a:solidFill>
                  <a:srgbClr val="FF0000"/>
                </a:solidFill>
              </a:rPr>
              <a:t>Э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e,x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FF0000"/>
                </a:solidFill>
              </a:rPr>
              <a:t>(Isa(</a:t>
            </a:r>
            <a:r>
              <a:rPr lang="en-US" dirty="0" err="1" smtClean="0">
                <a:solidFill>
                  <a:srgbClr val="FF0000"/>
                </a:solidFill>
              </a:rPr>
              <a:t>e,Serving</a:t>
            </a:r>
            <a:r>
              <a:rPr lang="en-US" dirty="0" smtClean="0">
                <a:solidFill>
                  <a:srgbClr val="FF0000"/>
                </a:solidFill>
              </a:rPr>
              <a:t>) ^ </a:t>
            </a:r>
            <a:r>
              <a:rPr lang="en-US" dirty="0" smtClean="0">
                <a:solidFill>
                  <a:srgbClr val="FF0000"/>
                </a:solidFill>
              </a:rPr>
              <a:t>Agent(</a:t>
            </a:r>
            <a:r>
              <a:rPr lang="en-US" dirty="0" err="1" smtClean="0">
                <a:solidFill>
                  <a:srgbClr val="FF0000"/>
                </a:solidFill>
              </a:rPr>
              <a:t>e,x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FF0000"/>
                </a:solidFill>
              </a:rPr>
              <a:t>^ Patient(</a:t>
            </a:r>
            <a:r>
              <a:rPr lang="en-US" dirty="0" err="1" smtClean="0">
                <a:solidFill>
                  <a:srgbClr val="FF0000"/>
                </a:solidFill>
              </a:rPr>
              <a:t>e,</a:t>
            </a:r>
            <a:r>
              <a:rPr lang="en-US" dirty="0" err="1" smtClean="0">
                <a:solidFill>
                  <a:schemeClr val="hlink"/>
                </a:solidFill>
              </a:rPr>
              <a:t>burgers</a:t>
            </a:r>
            <a:r>
              <a:rPr lang="en-US" dirty="0" smtClean="0">
                <a:solidFill>
                  <a:srgbClr val="FF0000"/>
                </a:solidFill>
              </a:rPr>
              <a:t>))</a:t>
            </a:r>
          </a:p>
        </p:txBody>
      </p:sp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V.sem Applied to </a:t>
            </a:r>
            <a:r>
              <a:rPr lang="en-US" smtClean="0">
                <a:solidFill>
                  <a:schemeClr val="hlink"/>
                </a:solidFill>
                <a:sym typeface="Symbol" pitchFamily="18" charset="2"/>
              </a:rPr>
              <a:t>McDonalds serves burgers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Need to define semantics for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</a:t>
            </a:r>
            <a:r>
              <a:rPr lang="en-US" dirty="0" smtClean="0">
                <a:sym typeface="Wingdings" pitchFamily="2" charset="2"/>
              </a:rPr>
              <a:t> NP VP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{VP.sem(NP.sem)}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Wingdings" pitchFamily="2" charset="2"/>
              </a:rPr>
              <a:t>Where is the subject?</a:t>
            </a:r>
          </a:p>
          <a:p>
            <a:pPr lvl="1">
              <a:lnSpc>
                <a:spcPct val="90000"/>
              </a:lnSpc>
            </a:pPr>
            <a:r>
              <a:rPr lang="az-Cyrl-AZ" dirty="0" smtClean="0">
                <a:solidFill>
                  <a:srgbClr val="FF0000"/>
                </a:solidFill>
              </a:rPr>
              <a:t>Э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e,x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FF0000"/>
                </a:solidFill>
              </a:rPr>
              <a:t>(Isa(</a:t>
            </a:r>
            <a:r>
              <a:rPr lang="en-US" dirty="0" err="1" smtClean="0">
                <a:solidFill>
                  <a:srgbClr val="FF0000"/>
                </a:solidFill>
              </a:rPr>
              <a:t>e,Serving</a:t>
            </a:r>
            <a:r>
              <a:rPr lang="en-US" dirty="0" smtClean="0">
                <a:solidFill>
                  <a:srgbClr val="FF0000"/>
                </a:solidFill>
              </a:rPr>
              <a:t>) ^ </a:t>
            </a:r>
            <a:r>
              <a:rPr lang="en-US" dirty="0" smtClean="0">
                <a:solidFill>
                  <a:srgbClr val="FF0000"/>
                </a:solidFill>
              </a:rPr>
              <a:t>Agent(</a:t>
            </a:r>
            <a:r>
              <a:rPr lang="en-US" dirty="0" err="1" smtClean="0">
                <a:solidFill>
                  <a:srgbClr val="FF0000"/>
                </a:solidFill>
              </a:rPr>
              <a:t>e,x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FF0000"/>
                </a:solidFill>
              </a:rPr>
              <a:t>^ Patient(</a:t>
            </a:r>
            <a:r>
              <a:rPr lang="en-US" dirty="0" err="1" smtClean="0">
                <a:solidFill>
                  <a:srgbClr val="FF0000"/>
                </a:solidFill>
              </a:rPr>
              <a:t>e,burgers</a:t>
            </a:r>
            <a:r>
              <a:rPr lang="en-US" dirty="0" smtClean="0">
                <a:solidFill>
                  <a:srgbClr val="FF0000"/>
                </a:solidFill>
              </a:rPr>
              <a:t>))</a:t>
            </a:r>
            <a:endParaRPr lang="en-US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dirty="0" smtClean="0"/>
              <a:t>Need another </a:t>
            </a:r>
            <a:r>
              <a:rPr lang="en-US" dirty="0" smtClean="0">
                <a:sym typeface="Symbol" pitchFamily="18" charset="2"/>
              </a:rPr>
              <a:t>-expression in V.sem so the subject NP can be bound later in VP.sem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Symbol" pitchFamily="18" charset="2"/>
              </a:rPr>
              <a:t>V.sem, version 2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y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 x </a:t>
            </a:r>
            <a:r>
              <a:rPr lang="az-Cyrl-AZ" dirty="0" smtClean="0">
                <a:solidFill>
                  <a:srgbClr val="FF0000"/>
                </a:solidFill>
              </a:rPr>
              <a:t>Э</a:t>
            </a:r>
            <a:r>
              <a:rPr lang="en-US" dirty="0" smtClean="0">
                <a:solidFill>
                  <a:srgbClr val="FF0000"/>
                </a:solidFill>
              </a:rPr>
              <a:t>(e) (Isa(</a:t>
            </a:r>
            <a:r>
              <a:rPr lang="en-US" dirty="0" err="1" smtClean="0">
                <a:solidFill>
                  <a:srgbClr val="FF0000"/>
                </a:solidFill>
              </a:rPr>
              <a:t>e,Serving</a:t>
            </a:r>
            <a:r>
              <a:rPr lang="en-US" dirty="0" smtClean="0">
                <a:solidFill>
                  <a:srgbClr val="FF0000"/>
                </a:solidFill>
              </a:rPr>
              <a:t>) ^ </a:t>
            </a:r>
            <a:r>
              <a:rPr lang="en-US" dirty="0" smtClean="0">
                <a:solidFill>
                  <a:srgbClr val="FF0000"/>
                </a:solidFill>
              </a:rPr>
              <a:t>Agent(</a:t>
            </a:r>
            <a:r>
              <a:rPr lang="en-US" dirty="0" err="1" smtClean="0">
                <a:solidFill>
                  <a:srgbClr val="FF0000"/>
                </a:solidFill>
              </a:rPr>
              <a:t>e,x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FF0000"/>
                </a:solidFill>
              </a:rPr>
              <a:t>^ </a:t>
            </a:r>
            <a:r>
              <a:rPr lang="en-US" dirty="0" smtClean="0">
                <a:solidFill>
                  <a:srgbClr val="FF0000"/>
                </a:solidFill>
              </a:rPr>
              <a:t>Patient(</a:t>
            </a:r>
            <a:r>
              <a:rPr lang="en-US" dirty="0" err="1" smtClean="0">
                <a:solidFill>
                  <a:srgbClr val="FF0000"/>
                </a:solidFill>
              </a:rPr>
              <a:t>e,y</a:t>
            </a:r>
            <a:r>
              <a:rPr lang="en-US" dirty="0" smtClean="0">
                <a:solidFill>
                  <a:srgbClr val="FF0000"/>
                </a:solidFill>
              </a:rPr>
              <a:t>))</a:t>
            </a:r>
            <a:endParaRPr lang="en-US" dirty="0" smtClean="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But we’re not done yet….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1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685800"/>
            <a:ext cx="7772400" cy="5486400"/>
          </a:xfrm>
        </p:spPr>
        <p:txBody>
          <a:bodyPr/>
          <a:lstStyle/>
          <a:p>
            <a:pPr lvl="1"/>
            <a:r>
              <a:rPr lang="en-US" dirty="0" smtClean="0"/>
              <a:t>VP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V NP {V.sem(NP.sem)} </a:t>
            </a:r>
          </a:p>
          <a:p>
            <a:pPr lvl="2">
              <a:buFontTx/>
              <a:buNone/>
            </a:pP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y x </a:t>
            </a:r>
            <a:r>
              <a:rPr lang="az-Cyrl-AZ" dirty="0" smtClean="0">
                <a:solidFill>
                  <a:srgbClr val="FF0000"/>
                </a:solidFill>
              </a:rPr>
              <a:t>Э</a:t>
            </a:r>
            <a:r>
              <a:rPr lang="en-US" dirty="0" smtClean="0">
                <a:solidFill>
                  <a:srgbClr val="FF0000"/>
                </a:solidFill>
              </a:rPr>
              <a:t>(e) (Isa(</a:t>
            </a:r>
            <a:r>
              <a:rPr lang="en-US" dirty="0" err="1" smtClean="0">
                <a:solidFill>
                  <a:srgbClr val="FF0000"/>
                </a:solidFill>
              </a:rPr>
              <a:t>e,Serving</a:t>
            </a:r>
            <a:r>
              <a:rPr lang="en-US" dirty="0" smtClean="0">
                <a:solidFill>
                  <a:srgbClr val="FF0000"/>
                </a:solidFill>
              </a:rPr>
              <a:t>) ^ </a:t>
            </a:r>
            <a:r>
              <a:rPr lang="en-US" dirty="0" smtClean="0">
                <a:solidFill>
                  <a:srgbClr val="FF0000"/>
                </a:solidFill>
              </a:rPr>
              <a:t>Agent(</a:t>
            </a:r>
            <a:r>
              <a:rPr lang="en-US" dirty="0" err="1" smtClean="0">
                <a:solidFill>
                  <a:srgbClr val="FF0000"/>
                </a:solidFill>
              </a:rPr>
              <a:t>e,x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FF0000"/>
                </a:solidFill>
              </a:rPr>
              <a:t>^ </a:t>
            </a:r>
            <a:r>
              <a:rPr lang="en-US" dirty="0" smtClean="0">
                <a:solidFill>
                  <a:srgbClr val="FF0000"/>
                </a:solidFill>
              </a:rPr>
              <a:t>Patient(</a:t>
            </a:r>
            <a:r>
              <a:rPr lang="en-US" dirty="0" err="1" smtClean="0">
                <a:solidFill>
                  <a:srgbClr val="FF0000"/>
                </a:solidFill>
              </a:rPr>
              <a:t>e,y</a:t>
            </a:r>
            <a:r>
              <a:rPr lang="en-US" dirty="0" smtClean="0">
                <a:solidFill>
                  <a:srgbClr val="FF0000"/>
                </a:solidFill>
              </a:rPr>
              <a:t>))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(</a:t>
            </a:r>
            <a:r>
              <a:rPr lang="en-US" dirty="0" smtClean="0">
                <a:solidFill>
                  <a:schemeClr val="hlink"/>
                </a:solidFill>
                <a:sym typeface="Wingdings" pitchFamily="2" charset="2"/>
              </a:rPr>
              <a:t>burgers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 smtClean="0"/>
          </a:p>
          <a:p>
            <a:pPr lvl="2">
              <a:buFontTx/>
              <a:buNone/>
            </a:pP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x </a:t>
            </a:r>
            <a:r>
              <a:rPr lang="az-Cyrl-AZ" dirty="0" smtClean="0">
                <a:solidFill>
                  <a:srgbClr val="FF0000"/>
                </a:solidFill>
              </a:rPr>
              <a:t>Э</a:t>
            </a:r>
            <a:r>
              <a:rPr lang="en-US" dirty="0" smtClean="0">
                <a:solidFill>
                  <a:srgbClr val="FF0000"/>
                </a:solidFill>
              </a:rPr>
              <a:t>(e) (Isa(</a:t>
            </a:r>
            <a:r>
              <a:rPr lang="en-US" dirty="0" err="1" smtClean="0">
                <a:solidFill>
                  <a:srgbClr val="FF0000"/>
                </a:solidFill>
              </a:rPr>
              <a:t>e,Serving</a:t>
            </a:r>
            <a:r>
              <a:rPr lang="en-US" dirty="0" smtClean="0">
                <a:solidFill>
                  <a:srgbClr val="FF0000"/>
                </a:solidFill>
              </a:rPr>
              <a:t>) ^ </a:t>
            </a:r>
            <a:r>
              <a:rPr lang="en-US" dirty="0" smtClean="0">
                <a:solidFill>
                  <a:srgbClr val="FF0000"/>
                </a:solidFill>
              </a:rPr>
              <a:t>Agent(</a:t>
            </a:r>
            <a:r>
              <a:rPr lang="en-US" dirty="0" err="1" smtClean="0">
                <a:solidFill>
                  <a:srgbClr val="FF0000"/>
                </a:solidFill>
              </a:rPr>
              <a:t>e,x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FF0000"/>
                </a:solidFill>
              </a:rPr>
              <a:t>^ Patient(</a:t>
            </a:r>
            <a:r>
              <a:rPr lang="en-US" dirty="0" err="1" smtClean="0">
                <a:solidFill>
                  <a:srgbClr val="FF0000"/>
                </a:solidFill>
              </a:rPr>
              <a:t>e,</a:t>
            </a:r>
            <a:r>
              <a:rPr lang="en-US" dirty="0" err="1" smtClean="0">
                <a:solidFill>
                  <a:schemeClr val="hlink"/>
                </a:solidFill>
                <a:sym typeface="Wingdings" pitchFamily="2" charset="2"/>
              </a:rPr>
              <a:t>burgers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))</a:t>
            </a:r>
            <a:endParaRPr lang="en-US" dirty="0" smtClean="0">
              <a:solidFill>
                <a:srgbClr val="FF0000"/>
              </a:solidFill>
              <a:sym typeface="Symbol" pitchFamily="18" charset="2"/>
            </a:endParaRPr>
          </a:p>
          <a:p>
            <a:pPr lvl="1"/>
            <a:r>
              <a:rPr lang="en-US" dirty="0" smtClean="0">
                <a:sym typeface="Symbol" pitchFamily="18" charset="2"/>
              </a:rPr>
              <a:t>S </a:t>
            </a:r>
            <a:r>
              <a:rPr lang="en-US" dirty="0" smtClean="0">
                <a:sym typeface="Wingdings" pitchFamily="2" charset="2"/>
              </a:rPr>
              <a:t> NP VP {VP.sem(NP.sem)}</a:t>
            </a:r>
          </a:p>
          <a:p>
            <a:pPr lvl="2">
              <a:buFontTx/>
              <a:buNone/>
            </a:pP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x </a:t>
            </a:r>
            <a:r>
              <a:rPr lang="az-Cyrl-AZ" dirty="0" smtClean="0">
                <a:solidFill>
                  <a:srgbClr val="FF0000"/>
                </a:solidFill>
              </a:rPr>
              <a:t>Э</a:t>
            </a:r>
            <a:r>
              <a:rPr lang="en-US" dirty="0" smtClean="0">
                <a:solidFill>
                  <a:srgbClr val="FF0000"/>
                </a:solidFill>
              </a:rPr>
              <a:t>(e) Isa(</a:t>
            </a:r>
            <a:r>
              <a:rPr lang="en-US" dirty="0" err="1" smtClean="0">
                <a:solidFill>
                  <a:srgbClr val="FF0000"/>
                </a:solidFill>
              </a:rPr>
              <a:t>e,Serving</a:t>
            </a:r>
            <a:r>
              <a:rPr lang="en-US" dirty="0" smtClean="0">
                <a:solidFill>
                  <a:srgbClr val="FF0000"/>
                </a:solidFill>
              </a:rPr>
              <a:t>) ^ </a:t>
            </a:r>
            <a:r>
              <a:rPr lang="en-US" dirty="0" smtClean="0">
                <a:solidFill>
                  <a:srgbClr val="FF0000"/>
                </a:solidFill>
              </a:rPr>
              <a:t>Agent(</a:t>
            </a:r>
            <a:r>
              <a:rPr lang="en-US" dirty="0" err="1" smtClean="0">
                <a:solidFill>
                  <a:srgbClr val="FF0000"/>
                </a:solidFill>
              </a:rPr>
              <a:t>e,x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FF0000"/>
                </a:solidFill>
              </a:rPr>
              <a:t>^ Patient(</a:t>
            </a:r>
            <a:r>
              <a:rPr lang="en-US" dirty="0" err="1" smtClean="0">
                <a:solidFill>
                  <a:srgbClr val="FF0000"/>
                </a:solidFill>
              </a:rPr>
              <a:t>e,burgers</a:t>
            </a:r>
            <a:r>
              <a:rPr lang="en-US" dirty="0" smtClean="0">
                <a:solidFill>
                  <a:srgbClr val="FF0000"/>
                </a:solidFill>
              </a:rPr>
              <a:t>)}(McDonald’s)</a:t>
            </a:r>
            <a:endParaRPr lang="en-US" dirty="0" smtClean="0">
              <a:solidFill>
                <a:srgbClr val="FF0000"/>
              </a:solidFill>
              <a:sym typeface="Symbol" pitchFamily="18" charset="2"/>
            </a:endParaRPr>
          </a:p>
          <a:p>
            <a:pPr lvl="2">
              <a:buFontTx/>
              <a:buNone/>
            </a:pPr>
            <a:r>
              <a:rPr lang="az-Cyrl-AZ" dirty="0" smtClean="0">
                <a:solidFill>
                  <a:srgbClr val="FF0000"/>
                </a:solidFill>
              </a:rPr>
              <a:t>Э</a:t>
            </a:r>
            <a:r>
              <a:rPr lang="en-US" dirty="0" smtClean="0">
                <a:solidFill>
                  <a:srgbClr val="FF0000"/>
                </a:solidFill>
              </a:rPr>
              <a:t>(e) Isa(</a:t>
            </a:r>
            <a:r>
              <a:rPr lang="en-US" dirty="0" err="1" smtClean="0">
                <a:solidFill>
                  <a:srgbClr val="FF0000"/>
                </a:solidFill>
              </a:rPr>
              <a:t>e,Serving</a:t>
            </a:r>
            <a:r>
              <a:rPr lang="en-US" dirty="0" smtClean="0">
                <a:solidFill>
                  <a:srgbClr val="FF0000"/>
                </a:solidFill>
              </a:rPr>
              <a:t>) ^ Agent(</a:t>
            </a:r>
            <a:r>
              <a:rPr lang="en-US" dirty="0" err="1" smtClean="0">
                <a:solidFill>
                  <a:srgbClr val="FF0000"/>
                </a:solidFill>
              </a:rPr>
              <a:t>e,</a:t>
            </a:r>
            <a:r>
              <a:rPr lang="en-US" dirty="0" err="1" smtClean="0">
                <a:solidFill>
                  <a:schemeClr val="hlink"/>
                </a:solidFill>
              </a:rPr>
              <a:t>McDonald’s</a:t>
            </a:r>
            <a:r>
              <a:rPr lang="en-US" dirty="0" smtClean="0">
                <a:solidFill>
                  <a:srgbClr val="FF0000"/>
                </a:solidFill>
              </a:rPr>
              <a:t>) ^ Patient(</a:t>
            </a:r>
            <a:r>
              <a:rPr lang="en-US" dirty="0" err="1" smtClean="0">
                <a:solidFill>
                  <a:srgbClr val="FF0000"/>
                </a:solidFill>
              </a:rPr>
              <a:t>e,</a:t>
            </a:r>
            <a:r>
              <a:rPr lang="en-US" dirty="0" err="1" smtClean="0">
                <a:solidFill>
                  <a:schemeClr val="hlink"/>
                </a:solidFill>
              </a:rPr>
              <a:t>burgers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S </a:t>
            </a:r>
            <a:r>
              <a:rPr lang="en-US" dirty="0" smtClean="0">
                <a:sym typeface="Wingdings" pitchFamily="2" charset="2"/>
              </a:rPr>
              <a:t> NP VP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{VP.sem(NP.sem)}</a:t>
            </a:r>
          </a:p>
          <a:p>
            <a:pPr>
              <a:buFontTx/>
              <a:buNone/>
            </a:pPr>
            <a:r>
              <a:rPr lang="en-US" dirty="0" smtClean="0">
                <a:sym typeface="Wingdings" pitchFamily="2" charset="2"/>
              </a:rPr>
              <a:t>VP  V NP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{V.sem(NP.sem)}</a:t>
            </a:r>
          </a:p>
          <a:p>
            <a:pPr>
              <a:buFontTx/>
              <a:buNone/>
            </a:pPr>
            <a:r>
              <a:rPr lang="en-US" dirty="0" smtClean="0">
                <a:sym typeface="Wingdings" pitchFamily="2" charset="2"/>
              </a:rPr>
              <a:t>V  serves {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x y </a:t>
            </a:r>
            <a:r>
              <a:rPr lang="en-US" dirty="0" smtClean="0">
                <a:solidFill>
                  <a:srgbClr val="FF0000"/>
                </a:solidFill>
              </a:rPr>
              <a:t>E(e) (Isa(</a:t>
            </a:r>
            <a:r>
              <a:rPr lang="en-US" dirty="0" err="1" smtClean="0">
                <a:solidFill>
                  <a:srgbClr val="FF0000"/>
                </a:solidFill>
              </a:rPr>
              <a:t>e,Serving</a:t>
            </a:r>
            <a:r>
              <a:rPr lang="en-US" dirty="0" smtClean="0">
                <a:solidFill>
                  <a:srgbClr val="FF0000"/>
                </a:solidFill>
              </a:rPr>
              <a:t>) ^ Agent(</a:t>
            </a:r>
            <a:r>
              <a:rPr lang="en-US" dirty="0" err="1" smtClean="0">
                <a:solidFill>
                  <a:srgbClr val="FF0000"/>
                </a:solidFill>
              </a:rPr>
              <a:t>e,y</a:t>
            </a:r>
            <a:r>
              <a:rPr lang="en-US" dirty="0" smtClean="0">
                <a:solidFill>
                  <a:srgbClr val="FF0000"/>
                </a:solidFill>
              </a:rPr>
              <a:t>) ^ Patient(</a:t>
            </a:r>
            <a:r>
              <a:rPr lang="en-US" dirty="0" err="1" smtClean="0">
                <a:solidFill>
                  <a:srgbClr val="FF0000"/>
                </a:solidFill>
              </a:rPr>
              <a:t>e,x</a:t>
            </a:r>
            <a:r>
              <a:rPr lang="en-US" dirty="0" smtClean="0">
                <a:solidFill>
                  <a:srgbClr val="FF0000"/>
                </a:solidFill>
              </a:rPr>
              <a:t>))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}</a:t>
            </a:r>
          </a:p>
          <a:p>
            <a:pPr>
              <a:buFontTx/>
              <a:buNone/>
            </a:pPr>
            <a:r>
              <a:rPr lang="en-US" dirty="0" smtClean="0">
                <a:sym typeface="Wingdings" pitchFamily="2" charset="2"/>
              </a:rPr>
              <a:t>NP  </a:t>
            </a:r>
            <a:r>
              <a:rPr lang="en-US" dirty="0" err="1" smtClean="0">
                <a:sym typeface="Wingdings" pitchFamily="2" charset="2"/>
              </a:rPr>
              <a:t>Propernoun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{Propernoun.sem}</a:t>
            </a:r>
          </a:p>
          <a:p>
            <a:pPr>
              <a:buFontTx/>
              <a:buNone/>
            </a:pPr>
            <a:r>
              <a:rPr lang="en-US" dirty="0" smtClean="0">
                <a:sym typeface="Wingdings" pitchFamily="2" charset="2"/>
              </a:rPr>
              <a:t>NP  </a:t>
            </a:r>
            <a:r>
              <a:rPr lang="en-US" dirty="0" err="1" smtClean="0">
                <a:sym typeface="Wingdings" pitchFamily="2" charset="2"/>
              </a:rPr>
              <a:t>Pluralnoun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{Pluralnoun.sem}</a:t>
            </a:r>
          </a:p>
          <a:p>
            <a:pPr>
              <a:buFontTx/>
              <a:buNone/>
            </a:pPr>
            <a:r>
              <a:rPr lang="en-US" dirty="0" err="1" smtClean="0">
                <a:sym typeface="Wingdings" pitchFamily="2" charset="2"/>
              </a:rPr>
              <a:t>Propernoun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smtClean="0">
                <a:solidFill>
                  <a:schemeClr val="hlink"/>
                </a:solidFill>
                <a:sym typeface="Wingdings" pitchFamily="2" charset="2"/>
              </a:rPr>
              <a:t>McDonalds</a:t>
            </a:r>
          </a:p>
          <a:p>
            <a:pPr>
              <a:buFontTx/>
              <a:buNone/>
            </a:pPr>
            <a:r>
              <a:rPr lang="en-US" dirty="0" err="1" smtClean="0">
                <a:sym typeface="Wingdings" pitchFamily="2" charset="2"/>
              </a:rPr>
              <a:t>Pluralnoun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smtClean="0">
                <a:solidFill>
                  <a:schemeClr val="hlink"/>
                </a:solidFill>
                <a:sym typeface="Wingdings" pitchFamily="2" charset="2"/>
              </a:rPr>
              <a:t>burgers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our grammar now?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Modify parser </a:t>
            </a:r>
            <a:r>
              <a:rPr lang="en-US" dirty="0" smtClean="0"/>
              <a:t>to include operations on semantic attachments as well as syntactic constituents</a:t>
            </a:r>
          </a:p>
          <a:p>
            <a:pPr lvl="1"/>
            <a:r>
              <a:rPr lang="en-US" dirty="0" smtClean="0"/>
              <a:t>E.g., change an Early-style parser so when constituents are completed, their attached semantic function is applied and a meaning representation created and stored with state</a:t>
            </a:r>
          </a:p>
          <a:p>
            <a:r>
              <a:rPr lang="en-US" dirty="0" smtClean="0"/>
              <a:t>Or… let parser run to completion and then </a:t>
            </a:r>
            <a:r>
              <a:rPr lang="en-US" dirty="0" smtClean="0">
                <a:solidFill>
                  <a:srgbClr val="FF0000"/>
                </a:solidFill>
              </a:rPr>
              <a:t>walk through resulting tree</a:t>
            </a:r>
            <a:r>
              <a:rPr lang="en-US" dirty="0" smtClean="0"/>
              <a:t>, applying semantic attachments from bottom-up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Parsing with Semantic Attachments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S </a:t>
            </a:r>
            <a:r>
              <a:rPr lang="en-US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smtClean="0">
                <a:solidFill>
                  <a:srgbClr val="FF0000"/>
                </a:solidFill>
              </a:rPr>
              <a:t> NP VP {VP.sem(NP.sem)}</a:t>
            </a:r>
          </a:p>
          <a:p>
            <a:pPr lvl="1"/>
            <a:r>
              <a:rPr lang="en-US" smtClean="0"/>
              <a:t>VP.sem has been stored in state representing VP</a:t>
            </a:r>
          </a:p>
          <a:p>
            <a:pPr lvl="1"/>
            <a:r>
              <a:rPr lang="en-US" smtClean="0"/>
              <a:t>NP.sem stored with the state for NP</a:t>
            </a:r>
          </a:p>
          <a:p>
            <a:pPr lvl="1"/>
            <a:r>
              <a:rPr lang="en-US" smtClean="0"/>
              <a:t>When rule completed, retrieve value of VP.sem and of NP.sem, and apply VP.sem to NP.sem </a:t>
            </a:r>
          </a:p>
          <a:p>
            <a:pPr lvl="1"/>
            <a:r>
              <a:rPr lang="en-US" smtClean="0"/>
              <a:t>Store result in S.sem.</a:t>
            </a:r>
          </a:p>
          <a:p>
            <a:r>
              <a:rPr lang="en-US" smtClean="0"/>
              <a:t> As fragments of  input parsed, semantic fragments created</a:t>
            </a:r>
          </a:p>
          <a:p>
            <a:r>
              <a:rPr lang="en-US" smtClean="0"/>
              <a:t>Can be used to block ambiguous representations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Option 1 (Integrated Semantic Analysis)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dirty="0" smtClean="0"/>
              <a:t>Homework:</a:t>
            </a:r>
          </a:p>
          <a:p>
            <a:pPr lvl="1">
              <a:buNone/>
            </a:pPr>
            <a:r>
              <a:rPr lang="en-US" dirty="0" smtClean="0"/>
              <a:t>	Note POS tag corrections. Use POS tags as guide. You may change them if they hold you back.</a:t>
            </a:r>
            <a:br>
              <a:rPr lang="en-US" dirty="0" smtClean="0"/>
            </a:b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carried through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slept.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John gave Mary the book.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door opened</a:t>
            </a:r>
            <a:br>
              <a:rPr lang="en-US" dirty="0" smtClean="0"/>
            </a:br>
            <a:endParaRPr lang="en-US" dirty="0" smtClean="0"/>
          </a:p>
          <a:p>
            <a:r>
              <a:rPr lang="en-US" smtClean="0"/>
              <a:t>Any others?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Terms can be complex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hlink"/>
                </a:solidFill>
              </a:rPr>
              <a:t>A restaurant serves burgers.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‘</a:t>
            </a:r>
            <a:r>
              <a:rPr lang="en-US" dirty="0" smtClean="0">
                <a:solidFill>
                  <a:schemeClr val="hlink"/>
                </a:solidFill>
              </a:rPr>
              <a:t>a restaurant</a:t>
            </a:r>
            <a:r>
              <a:rPr lang="en-US" dirty="0" smtClean="0">
                <a:solidFill>
                  <a:srgbClr val="FF0000"/>
                </a:solidFill>
              </a:rPr>
              <a:t>’: </a:t>
            </a:r>
            <a:r>
              <a:rPr lang="az-Cyrl-AZ" dirty="0" smtClean="0">
                <a:solidFill>
                  <a:srgbClr val="FF0000"/>
                </a:solidFill>
              </a:rPr>
              <a:t>Э</a:t>
            </a:r>
            <a:r>
              <a:rPr lang="en-US" dirty="0" smtClean="0">
                <a:solidFill>
                  <a:srgbClr val="FF0000"/>
                </a:solidFill>
              </a:rPr>
              <a:t> x Isa(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err="1" smtClean="0">
                <a:solidFill>
                  <a:schemeClr val="folHlink"/>
                </a:solidFill>
              </a:rPr>
              <a:t>,</a:t>
            </a:r>
            <a:r>
              <a:rPr lang="en-US" dirty="0" err="1" smtClean="0">
                <a:solidFill>
                  <a:schemeClr val="hlink"/>
                </a:solidFill>
              </a:rPr>
              <a:t>restaurant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az-Cyrl-AZ" dirty="0" smtClean="0">
                <a:solidFill>
                  <a:srgbClr val="FF0000"/>
                </a:solidFill>
              </a:rPr>
              <a:t>Э</a:t>
            </a:r>
            <a:r>
              <a:rPr lang="en-US" dirty="0" smtClean="0">
                <a:solidFill>
                  <a:srgbClr val="FF0000"/>
                </a:solidFill>
              </a:rPr>
              <a:t> e Isa(</a:t>
            </a:r>
            <a:r>
              <a:rPr lang="en-US" dirty="0" err="1" smtClean="0">
                <a:solidFill>
                  <a:srgbClr val="FF0000"/>
                </a:solidFill>
              </a:rPr>
              <a:t>e,Serving</a:t>
            </a:r>
            <a:r>
              <a:rPr lang="en-US" dirty="0" smtClean="0">
                <a:solidFill>
                  <a:srgbClr val="FF0000"/>
                </a:solidFill>
              </a:rPr>
              <a:t>) ^ Agent(e,&lt;</a:t>
            </a:r>
            <a:r>
              <a:rPr lang="az-Cyrl-AZ" dirty="0" smtClean="0">
                <a:solidFill>
                  <a:srgbClr val="FF0000"/>
                </a:solidFill>
              </a:rPr>
              <a:t> Э</a:t>
            </a:r>
            <a:r>
              <a:rPr lang="en-US" dirty="0" smtClean="0">
                <a:solidFill>
                  <a:srgbClr val="FF0000"/>
                </a:solidFill>
              </a:rPr>
              <a:t> x Isa(</a:t>
            </a:r>
            <a:r>
              <a:rPr lang="en-US" dirty="0" err="1" smtClean="0">
                <a:solidFill>
                  <a:srgbClr val="FF0000"/>
                </a:solidFill>
              </a:rPr>
              <a:t>x,</a:t>
            </a:r>
            <a:r>
              <a:rPr lang="en-US" dirty="0" err="1" smtClean="0">
                <a:solidFill>
                  <a:schemeClr val="hlink"/>
                </a:solidFill>
              </a:rPr>
              <a:t>restaurant</a:t>
            </a:r>
            <a:r>
              <a:rPr lang="en-US" dirty="0" smtClean="0">
                <a:solidFill>
                  <a:srgbClr val="FF0000"/>
                </a:solidFill>
              </a:rPr>
              <a:t>)&gt;) ^ Patient(</a:t>
            </a:r>
            <a:r>
              <a:rPr lang="en-US" dirty="0" err="1" smtClean="0">
                <a:solidFill>
                  <a:srgbClr val="FF0000"/>
                </a:solidFill>
              </a:rPr>
              <a:t>e,</a:t>
            </a:r>
            <a:r>
              <a:rPr lang="en-US" dirty="0" err="1" smtClean="0">
                <a:solidFill>
                  <a:schemeClr val="hlink"/>
                </a:solidFill>
              </a:rPr>
              <a:t>burgers</a:t>
            </a:r>
            <a:r>
              <a:rPr lang="en-US" dirty="0" smtClean="0">
                <a:solidFill>
                  <a:schemeClr val="folHlink"/>
                </a:solidFill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Allows  quantified expressions to appear where terms can by providing rules to turn them into well-formed FOPC expressions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Issues of quantifier scope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hlink"/>
                </a:solidFill>
              </a:rPr>
              <a:t>Every restaurant serves a burger.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But this is just the tip of the iceberg….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Adjective phrases: 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Happy people, cheap food, purple socks</a:t>
            </a:r>
          </a:p>
          <a:p>
            <a:pPr lvl="2">
              <a:lnSpc>
                <a:spcPct val="90000"/>
              </a:lnSpc>
            </a:pPr>
            <a:r>
              <a:rPr lang="en-US" dirty="0" err="1" smtClean="0">
                <a:solidFill>
                  <a:srgbClr val="00B050"/>
                </a:solidFill>
              </a:rPr>
              <a:t>Intersective</a:t>
            </a:r>
            <a:r>
              <a:rPr lang="en-US" dirty="0" smtClean="0">
                <a:solidFill>
                  <a:srgbClr val="00B050"/>
                </a:solidFill>
              </a:rPr>
              <a:t> semantics works for some…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Nom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Adj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Nom {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x (Nom.sem(x) ^ Isa(</a:t>
            </a:r>
            <a:r>
              <a:rPr lang="en-US" dirty="0" err="1" smtClean="0">
                <a:solidFill>
                  <a:srgbClr val="FF0000"/>
                </a:solidFill>
                <a:sym typeface="Symbol" pitchFamily="18" charset="2"/>
              </a:rPr>
              <a:t>x,Adj.sem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))}</a:t>
            </a:r>
            <a:endParaRPr lang="en-US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Adj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 cheap {Cheap}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x Isa(x, Food) ^ Isa(</a:t>
            </a:r>
            <a:r>
              <a:rPr lang="en-US" dirty="0" err="1" smtClean="0">
                <a:solidFill>
                  <a:srgbClr val="FF0000"/>
                </a:solidFill>
                <a:sym typeface="Symbol" pitchFamily="18" charset="2"/>
              </a:rPr>
              <a:t>x,Cheap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>
                <a:sym typeface="Symbol" pitchFamily="18" charset="2"/>
              </a:rPr>
              <a:t>But….</a:t>
            </a:r>
            <a:r>
              <a:rPr lang="en-US" dirty="0" smtClean="0">
                <a:solidFill>
                  <a:schemeClr val="hlink"/>
                </a:solidFill>
                <a:sym typeface="Symbol" pitchFamily="18" charset="2"/>
              </a:rPr>
              <a:t>fake gun</a:t>
            </a:r>
            <a:r>
              <a:rPr lang="en-US" dirty="0" smtClean="0">
                <a:sym typeface="Symbol" pitchFamily="18" charset="2"/>
              </a:rPr>
              <a:t>? </a:t>
            </a:r>
            <a:r>
              <a:rPr lang="en-US" dirty="0" smtClean="0">
                <a:solidFill>
                  <a:schemeClr val="hlink"/>
                </a:solidFill>
                <a:sym typeface="Symbol" pitchFamily="18" charset="2"/>
              </a:rPr>
              <a:t>Local restaurant</a:t>
            </a:r>
            <a:r>
              <a:rPr lang="en-US" dirty="0" smtClean="0">
                <a:sym typeface="Symbol" pitchFamily="18" charset="2"/>
              </a:rPr>
              <a:t>? </a:t>
            </a:r>
            <a:r>
              <a:rPr lang="en-US" dirty="0" smtClean="0">
                <a:solidFill>
                  <a:schemeClr val="hlink"/>
                </a:solidFill>
                <a:sym typeface="Symbol" pitchFamily="18" charset="2"/>
              </a:rPr>
              <a:t>Former friend</a:t>
            </a:r>
            <a:r>
              <a:rPr lang="en-US" dirty="0" smtClean="0">
                <a:sym typeface="Symbol" pitchFamily="18" charset="2"/>
              </a:rPr>
              <a:t>? </a:t>
            </a:r>
            <a:r>
              <a:rPr lang="en-US" dirty="0" smtClean="0">
                <a:solidFill>
                  <a:schemeClr val="hlink"/>
                </a:solidFill>
                <a:sym typeface="Symbol" pitchFamily="18" charset="2"/>
              </a:rPr>
              <a:t>Would-be singer?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Ex Isa(x, Gun) ^ Isa(</a:t>
            </a:r>
            <a:r>
              <a:rPr lang="en-US" dirty="0" err="1" smtClean="0">
                <a:solidFill>
                  <a:srgbClr val="FF0000"/>
                </a:solidFill>
                <a:sym typeface="Symbol" pitchFamily="18" charset="2"/>
              </a:rPr>
              <a:t>x,Fake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represent other constituents?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 incorporate semantics into grammar we must</a:t>
            </a:r>
          </a:p>
          <a:p>
            <a:pPr lvl="1"/>
            <a:r>
              <a:rPr lang="en-US" smtClean="0"/>
              <a:t>Determine `right’ representation for each basic constituent</a:t>
            </a:r>
          </a:p>
          <a:p>
            <a:pPr lvl="1"/>
            <a:r>
              <a:rPr lang="en-US" smtClean="0"/>
              <a:t>Determine `right’ representation constituents that take these basic constituents as arguments</a:t>
            </a:r>
          </a:p>
          <a:p>
            <a:pPr lvl="1"/>
            <a:r>
              <a:rPr lang="en-US" smtClean="0"/>
              <a:t>Incorporate semantic attachments into each rule of our CFG</a:t>
            </a:r>
            <a:endParaRPr lang="en-US" smtClean="0">
              <a:solidFill>
                <a:schemeClr val="folHlink"/>
              </a:solidFill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Doing Compositional Semantics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You also perform semantic analysis on orphaned constituents that play no role in final parse</a:t>
            </a:r>
          </a:p>
          <a:p>
            <a:r>
              <a:rPr lang="en-US" smtClean="0"/>
              <a:t>Case for pipelined approach: Do semantics </a:t>
            </a:r>
            <a:r>
              <a:rPr lang="en-US" b="1" i="1" smtClean="0"/>
              <a:t>after </a:t>
            </a:r>
            <a:r>
              <a:rPr lang="en-US" smtClean="0"/>
              <a:t>syntactic parse</a:t>
            </a:r>
          </a:p>
          <a:p>
            <a:endParaRPr lang="en-US" smtClean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Drawback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447800"/>
            <a:ext cx="8763000" cy="5105400"/>
          </a:xfrm>
        </p:spPr>
        <p:txBody>
          <a:bodyPr/>
          <a:lstStyle/>
          <a:p>
            <a:r>
              <a:rPr lang="en-US" sz="2400" dirty="0" smtClean="0"/>
              <a:t>Some meaning </a:t>
            </a:r>
            <a:r>
              <a:rPr lang="en-US" sz="2400" i="1" dirty="0" smtClean="0"/>
              <a:t>isn’t</a:t>
            </a:r>
            <a:r>
              <a:rPr lang="en-US" sz="2400" dirty="0" smtClean="0"/>
              <a:t> compositional</a:t>
            </a:r>
          </a:p>
          <a:p>
            <a:pPr lvl="1"/>
            <a:r>
              <a:rPr lang="en-US" sz="2000" dirty="0" smtClean="0"/>
              <a:t>Non-compositional modifiers: </a:t>
            </a:r>
            <a:r>
              <a:rPr lang="en-US" sz="2000" dirty="0" smtClean="0">
                <a:solidFill>
                  <a:srgbClr val="FF0000"/>
                </a:solidFill>
              </a:rPr>
              <a:t>fake, former, local, so-called, putative, apparent,…</a:t>
            </a: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Metaphor: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You’re the cream in my coffee. She’s the cream in George’s coffee.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The break-in was just the tip of  the iceberg. This was only the tip of  Shirley’s iceberg.</a:t>
            </a: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Idiom: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The old man finally kicked the bucket. The old man finally kicked the proverbial bucket.</a:t>
            </a: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Deferred reference: </a:t>
            </a:r>
            <a:r>
              <a:rPr lang="en-US" sz="2000" dirty="0" smtClean="0">
                <a:solidFill>
                  <a:srgbClr val="FF0000"/>
                </a:solidFill>
              </a:rPr>
              <a:t>The ham sandwich wants his check</a:t>
            </a:r>
            <a:r>
              <a:rPr lang="en-US" sz="2000" dirty="0" smtClean="0">
                <a:solidFill>
                  <a:schemeClr val="hlink"/>
                </a:solidFill>
              </a:rPr>
              <a:t>.</a:t>
            </a:r>
          </a:p>
          <a:p>
            <a:r>
              <a:rPr lang="en-US" sz="2400" dirty="0" smtClean="0"/>
              <a:t>Solution:  special rules?  Treat idiom as a unit?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Non-Compositional Language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How do we represent time and temporal relationships between events?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CC0000"/>
                </a:solidFill>
              </a:rPr>
              <a:t>It seems only yesterday that Martha Stewart was in prison but now she has a popular TV show.  There is no justice.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Where do we get temporal information?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Verb tense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Temporal expressions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Sequence of presentation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Linear representations: Reichenbach ‘47</a:t>
            </a:r>
          </a:p>
        </p:txBody>
      </p:sp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Temporal Representations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772400" cy="5029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339933"/>
                </a:solidFill>
              </a:rPr>
              <a:t>Utterance time</a:t>
            </a:r>
            <a:r>
              <a:rPr lang="en-US" smtClean="0"/>
              <a:t> (U): when the utterance occurs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339933"/>
                </a:solidFill>
              </a:rPr>
              <a:t>Reference time</a:t>
            </a:r>
            <a:r>
              <a:rPr lang="en-US" smtClean="0"/>
              <a:t> (R): the temporal point-of-view of the utterance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339933"/>
                </a:solidFill>
              </a:rPr>
              <a:t>Event time</a:t>
            </a:r>
            <a:r>
              <a:rPr lang="en-US" smtClean="0"/>
              <a:t> (E): when events described in the utterance occur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  <a:sym typeface="Wingdings" pitchFamily="2" charset="2"/>
              </a:rPr>
              <a:t>George is eating a sandwich.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993366"/>
                </a:solidFill>
                <a:sym typeface="Wingdings" pitchFamily="2" charset="2"/>
              </a:rPr>
              <a:t>-- E,R,U 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George had eaten a sandwich (when he realized…)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993366"/>
                </a:solidFill>
              </a:rPr>
              <a:t>E – R – U </a:t>
            </a:r>
            <a:r>
              <a:rPr lang="en-US" smtClean="0">
                <a:solidFill>
                  <a:srgbClr val="993366"/>
                </a:solidFill>
                <a:sym typeface="Wingdings" pitchFamily="2" charset="2"/>
              </a:rPr>
              <a:t></a:t>
            </a:r>
            <a:endParaRPr lang="en-US" smtClean="0">
              <a:solidFill>
                <a:srgbClr val="993366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  <a:sym typeface="Wingdings" pitchFamily="2" charset="2"/>
              </a:rPr>
              <a:t>George will eat a sandwich.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993366"/>
                </a:solidFill>
                <a:sym typeface="Wingdings" pitchFamily="2" charset="2"/>
              </a:rPr>
              <a:t>--U,R – E 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  <a:sym typeface="Wingdings" pitchFamily="2" charset="2"/>
              </a:rPr>
              <a:t>While George was eating a sandwich, his mother arrived.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724400"/>
          </a:xfrm>
        </p:spPr>
        <p:txBody>
          <a:bodyPr/>
          <a:lstStyle/>
          <a:p>
            <a:pPr eaLnBrk="1" hangingPunct="1"/>
            <a:r>
              <a:rPr lang="en-US" sz="2400" dirty="0" err="1" smtClean="0">
                <a:solidFill>
                  <a:srgbClr val="339933"/>
                </a:solidFill>
              </a:rPr>
              <a:t>Statives</a:t>
            </a:r>
            <a:r>
              <a:rPr lang="en-US" sz="2400" dirty="0" smtClean="0"/>
              <a:t>: states or properties of objects at a particular point in time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i="1" dirty="0" smtClean="0">
                <a:solidFill>
                  <a:schemeClr val="hlink"/>
                </a:solidFill>
              </a:rPr>
              <a:t>I am hungry.</a:t>
            </a:r>
          </a:p>
          <a:p>
            <a:pPr eaLnBrk="1" hangingPunct="1"/>
            <a:r>
              <a:rPr lang="en-US" sz="2400" dirty="0" smtClean="0">
                <a:solidFill>
                  <a:srgbClr val="339933"/>
                </a:solidFill>
              </a:rPr>
              <a:t>Activities</a:t>
            </a:r>
            <a:r>
              <a:rPr lang="en-US" sz="2400" dirty="0" smtClean="0"/>
              <a:t>: events with no clear endpoint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i="1" dirty="0" smtClean="0">
                <a:solidFill>
                  <a:schemeClr val="hlink"/>
                </a:solidFill>
              </a:rPr>
              <a:t> I am eating.</a:t>
            </a:r>
          </a:p>
          <a:p>
            <a:pPr eaLnBrk="1" hangingPunct="1"/>
            <a:r>
              <a:rPr lang="en-US" sz="2400" dirty="0" smtClean="0">
                <a:solidFill>
                  <a:srgbClr val="339933"/>
                </a:solidFill>
              </a:rPr>
              <a:t>Accomplishments</a:t>
            </a:r>
            <a:r>
              <a:rPr lang="en-US" sz="2400" dirty="0" smtClean="0"/>
              <a:t>: events with durations and endpoints that result in some change of state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i="1" dirty="0" smtClean="0">
                <a:solidFill>
                  <a:schemeClr val="hlink"/>
                </a:solidFill>
              </a:rPr>
              <a:t>I ate dinner.</a:t>
            </a:r>
          </a:p>
          <a:p>
            <a:pPr eaLnBrk="1" hangingPunct="1"/>
            <a:r>
              <a:rPr lang="en-US" sz="2400" dirty="0" smtClean="0">
                <a:solidFill>
                  <a:srgbClr val="339933"/>
                </a:solidFill>
              </a:rPr>
              <a:t>Achievements</a:t>
            </a:r>
            <a:r>
              <a:rPr lang="en-US" sz="2400" dirty="0" smtClean="0"/>
              <a:t>: events that change state but have no particular duration – they occur in an instant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i="1" dirty="0" smtClean="0">
                <a:solidFill>
                  <a:schemeClr val="hlink"/>
                </a:solidFill>
              </a:rPr>
              <a:t>I got the bill.</a:t>
            </a:r>
            <a:endParaRPr lang="en-US" sz="1800" i="1" dirty="0" smtClean="0">
              <a:solidFill>
                <a:schemeClr val="hlink"/>
              </a:solidFill>
            </a:endParaRPr>
          </a:p>
        </p:txBody>
      </p:sp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Verbs and Event Types:  Aspect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Reading: Ch 17.2-17.4, 18.1-18.7 (cover material through today); </a:t>
            </a:r>
            <a:r>
              <a:rPr lang="en-US" smtClean="0"/>
              <a:t>Ch </a:t>
            </a:r>
            <a:r>
              <a:rPr lang="en-US" smtClean="0"/>
              <a:t>19.1-19.5 </a:t>
            </a:r>
            <a:r>
              <a:rPr lang="en-US" dirty="0" smtClean="0"/>
              <a:t>(next time)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Semantic Analysis: translation from syntax to FOPC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Hard problems in semantics</a:t>
            </a:r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3724275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2600" dirty="0" smtClean="0"/>
              <a:t>Very hard to represent internal speaker states like believing, knowing, wanting, assuming, imagining</a:t>
            </a:r>
          </a:p>
          <a:p>
            <a:pPr lvl="1" eaLnBrk="1" hangingPunct="1"/>
            <a:r>
              <a:rPr lang="en-US" dirty="0" smtClean="0"/>
              <a:t>Not well modeled by a simple DB lookup approach so..</a:t>
            </a:r>
          </a:p>
          <a:p>
            <a:pPr lvl="1" eaLnBrk="1" hangingPunct="1"/>
            <a:r>
              <a:rPr lang="en-US" dirty="0" smtClean="0"/>
              <a:t>Truth in the world vs. truth in some possible world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CC0000"/>
                </a:solidFill>
              </a:rPr>
              <a:t>George imagined that he could dance</a:t>
            </a:r>
            <a:r>
              <a:rPr lang="en-US" dirty="0" smtClean="0">
                <a:solidFill>
                  <a:schemeClr val="hlink"/>
                </a:solidFill>
              </a:rPr>
              <a:t>.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CC0000"/>
                </a:solidFill>
              </a:rPr>
              <a:t>George believed that he could dance.</a:t>
            </a:r>
          </a:p>
          <a:p>
            <a:pPr eaLnBrk="1" hangingPunct="1"/>
            <a:r>
              <a:rPr lang="en-US" sz="2600" dirty="0" smtClean="0"/>
              <a:t>Augment FOPC with special </a:t>
            </a:r>
            <a:r>
              <a:rPr lang="en-US" sz="2600" dirty="0" smtClean="0">
                <a:solidFill>
                  <a:srgbClr val="339933"/>
                </a:solidFill>
              </a:rPr>
              <a:t>modal operators</a:t>
            </a:r>
            <a:r>
              <a:rPr lang="en-US" sz="2600" dirty="0" smtClean="0"/>
              <a:t> that take logical formulae as arguments, e.g. </a:t>
            </a:r>
            <a:r>
              <a:rPr lang="en-US" sz="2600" dirty="0" smtClean="0">
                <a:solidFill>
                  <a:srgbClr val="00B050"/>
                </a:solidFill>
              </a:rPr>
              <a:t>believe, know</a:t>
            </a:r>
          </a:p>
        </p:txBody>
      </p:sp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Beliefs, Desires and Intentions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743200"/>
            <a:ext cx="7772400" cy="52578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dirty="0" smtClean="0">
                <a:solidFill>
                  <a:schemeClr val="hlink"/>
                </a:solidFill>
              </a:rPr>
              <a:t>Believes(George, dance(George))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chemeClr val="hlink"/>
                </a:solidFill>
              </a:rPr>
              <a:t>Knows(</a:t>
            </a:r>
            <a:r>
              <a:rPr lang="en-US" dirty="0" err="1" smtClean="0">
                <a:solidFill>
                  <a:schemeClr val="hlink"/>
                </a:solidFill>
              </a:rPr>
              <a:t>Bill,Believes</a:t>
            </a:r>
            <a:r>
              <a:rPr lang="en-US" dirty="0" smtClean="0">
                <a:solidFill>
                  <a:schemeClr val="hlink"/>
                </a:solidFill>
              </a:rPr>
              <a:t>(</a:t>
            </a:r>
            <a:r>
              <a:rPr lang="en-US" dirty="0" err="1" smtClean="0">
                <a:solidFill>
                  <a:schemeClr val="hlink"/>
                </a:solidFill>
              </a:rPr>
              <a:t>George,dance</a:t>
            </a:r>
            <a:r>
              <a:rPr lang="en-US" dirty="0" smtClean="0">
                <a:solidFill>
                  <a:schemeClr val="hlink"/>
                </a:solidFill>
              </a:rPr>
              <a:t>(George)))</a:t>
            </a:r>
          </a:p>
          <a:p>
            <a:pPr eaLnBrk="1" hangingPunct="1"/>
            <a:r>
              <a:rPr lang="en-US" dirty="0" smtClean="0">
                <a:solidFill>
                  <a:srgbClr val="339933"/>
                </a:solidFill>
              </a:rPr>
              <a:t>Mutual belief</a:t>
            </a:r>
            <a:r>
              <a:rPr lang="en-US" dirty="0" smtClean="0"/>
              <a:t>: I believe you believe I believe….</a:t>
            </a:r>
          </a:p>
          <a:p>
            <a:pPr lvl="1" eaLnBrk="1" hangingPunct="1"/>
            <a:r>
              <a:rPr lang="en-US" dirty="0" smtClean="0"/>
              <a:t>Practical importance: modeling belief in dialogue</a:t>
            </a:r>
          </a:p>
          <a:p>
            <a:pPr lvl="1" eaLnBrk="1" hangingPunct="1"/>
            <a:r>
              <a:rPr lang="en-US" dirty="0" smtClean="0"/>
              <a:t>Clark’s </a:t>
            </a:r>
            <a:r>
              <a:rPr lang="en-US" dirty="0" smtClean="0">
                <a:solidFill>
                  <a:srgbClr val="339933"/>
                </a:solidFill>
              </a:rPr>
              <a:t>grounding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382000" cy="3724275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Hypothesis: </a:t>
            </a:r>
            <a:r>
              <a:rPr lang="en-US" sz="2400" dirty="0" smtClean="0">
                <a:solidFill>
                  <a:srgbClr val="FF0000"/>
                </a:solidFill>
              </a:rPr>
              <a:t>Principle of Compositionality</a:t>
            </a:r>
          </a:p>
          <a:p>
            <a:pPr lvl="1"/>
            <a:r>
              <a:rPr lang="en-US" dirty="0" smtClean="0"/>
              <a:t>Semantics of NL sentences and phrases can be composed from the semantics of their subparts</a:t>
            </a:r>
          </a:p>
          <a:p>
            <a:r>
              <a:rPr lang="en-US" sz="2400" dirty="0" smtClean="0"/>
              <a:t>Rules can be derived which map syntactic analysis to semantic representation (</a:t>
            </a:r>
            <a:r>
              <a:rPr lang="en-US" sz="2400" dirty="0" smtClean="0">
                <a:solidFill>
                  <a:srgbClr val="FF0000"/>
                </a:solidFill>
              </a:rPr>
              <a:t>Rule-to-Rule Hypothesis</a:t>
            </a:r>
            <a:r>
              <a:rPr lang="en-US" sz="2400" dirty="0" smtClean="0"/>
              <a:t>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Lambda notation </a:t>
            </a:r>
            <a:r>
              <a:rPr lang="en-US" dirty="0" smtClean="0"/>
              <a:t>provides a way to extend FOPC to this end</a:t>
            </a:r>
          </a:p>
          <a:p>
            <a:pPr lvl="1"/>
            <a:r>
              <a:rPr lang="en-US" dirty="0" smtClean="0"/>
              <a:t>But coming up with rule to rule mappings is hard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Idioms, metaphors </a:t>
            </a:r>
            <a:r>
              <a:rPr lang="en-US" sz="2400" dirty="0" smtClean="0"/>
              <a:t>and other non-compositional aspects of language makes things tricky (e.g. </a:t>
            </a:r>
            <a:r>
              <a:rPr lang="en-US" sz="2400" dirty="0" smtClean="0">
                <a:solidFill>
                  <a:schemeClr val="hlink"/>
                </a:solidFill>
              </a:rPr>
              <a:t>fake gun</a:t>
            </a:r>
            <a:r>
              <a:rPr lang="en-US" sz="2400" dirty="0" smtClean="0"/>
              <a:t>)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Summing Up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Read Ch 19: 1-5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dirty="0" smtClean="0"/>
              <a:t>The entities and actions/states represented (predicates and arguments, or, nouns and verbs)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sz="2800" dirty="0" smtClean="0"/>
              <a:t>The way they are ordered and related: </a:t>
            </a:r>
          </a:p>
          <a:p>
            <a:pPr lvl="2"/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FF0000"/>
                </a:solidFill>
              </a:rPr>
              <a:t>syntax of the representation </a:t>
            </a:r>
            <a:r>
              <a:rPr lang="en-US" sz="2400" dirty="0" smtClean="0"/>
              <a:t>may correspond to the </a:t>
            </a:r>
            <a:r>
              <a:rPr lang="en-US" sz="2400" dirty="0" smtClean="0">
                <a:solidFill>
                  <a:srgbClr val="FF0000"/>
                </a:solidFill>
              </a:rPr>
              <a:t>syntax of the sentence</a:t>
            </a:r>
          </a:p>
          <a:p>
            <a:pPr lvl="2"/>
            <a:r>
              <a:rPr lang="en-US" sz="2400" dirty="0" smtClean="0"/>
              <a:t>Can we develop a </a:t>
            </a:r>
            <a:r>
              <a:rPr lang="en-US" sz="2400" dirty="0" smtClean="0">
                <a:solidFill>
                  <a:srgbClr val="FF0000"/>
                </a:solidFill>
              </a:rPr>
              <a:t>mapping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/>
              <a:t>between syntactic representations and formal representations of meaning?</a:t>
            </a:r>
          </a:p>
          <a:p>
            <a:endParaRPr lang="en-US" dirty="0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Meaning derives from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                                         </a:t>
            </a:r>
            <a:r>
              <a:rPr lang="en-US" sz="2600" dirty="0" smtClean="0"/>
              <a:t>S     </a:t>
            </a:r>
            <a:r>
              <a:rPr lang="en-US" sz="2600" dirty="0" smtClean="0">
                <a:solidFill>
                  <a:srgbClr val="FF0000"/>
                </a:solidFill>
              </a:rPr>
              <a:t>eat(Dan)</a:t>
            </a:r>
            <a:endParaRPr lang="en-US" sz="2600" dirty="0" smtClean="0"/>
          </a:p>
          <a:p>
            <a:pPr>
              <a:buFontTx/>
              <a:buNone/>
            </a:pPr>
            <a:r>
              <a:rPr lang="en-US" sz="2600" dirty="0" smtClean="0"/>
              <a:t>                                  NP         VP</a:t>
            </a:r>
            <a:endParaRPr lang="en-US" sz="2600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sz="2600" dirty="0" smtClean="0"/>
              <a:t>                         Nom         		V </a:t>
            </a:r>
          </a:p>
          <a:p>
            <a:pPr>
              <a:buFontTx/>
              <a:buNone/>
            </a:pPr>
            <a:r>
              <a:rPr lang="en-US" sz="2600" dirty="0" smtClean="0"/>
              <a:t>                            N </a:t>
            </a:r>
          </a:p>
          <a:p>
            <a:pPr>
              <a:buFontTx/>
              <a:buNone/>
            </a:pPr>
            <a:r>
              <a:rPr lang="en-US" sz="2600" dirty="0" smtClean="0"/>
              <a:t>                            </a:t>
            </a:r>
            <a:r>
              <a:rPr lang="en-US" sz="2600" dirty="0" smtClean="0">
                <a:solidFill>
                  <a:schemeClr val="hlink"/>
                </a:solidFill>
              </a:rPr>
              <a:t>Dan               eats</a:t>
            </a:r>
          </a:p>
          <a:p>
            <a:pPr lvl="4">
              <a:buFontTx/>
              <a:buNone/>
            </a:pPr>
            <a:endParaRPr lang="en-US" dirty="0" smtClean="0">
              <a:solidFill>
                <a:schemeClr val="hlink"/>
              </a:solidFill>
            </a:endParaRPr>
          </a:p>
          <a:p>
            <a:r>
              <a:rPr lang="en-US" sz="2400" dirty="0" smtClean="0">
                <a:solidFill>
                  <a:srgbClr val="000099"/>
                </a:solidFill>
              </a:rPr>
              <a:t>Goal</a:t>
            </a:r>
            <a:r>
              <a:rPr lang="en-US" sz="2400" dirty="0" smtClean="0"/>
              <a:t>:  Link syntactic structures to corresponding semantic representation to produce representation of the ‘meaning’ of a sentence while parsing it</a:t>
            </a:r>
          </a:p>
        </p:txBody>
      </p:sp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Syntax-Driven Semantics</a:t>
            </a:r>
          </a:p>
        </p:txBody>
      </p:sp>
      <p:sp>
        <p:nvSpPr>
          <p:cNvPr id="19460" name="Line 1028"/>
          <p:cNvSpPr>
            <a:spLocks noChangeShapeType="1"/>
          </p:cNvSpPr>
          <p:nvPr/>
        </p:nvSpPr>
        <p:spPr bwMode="auto">
          <a:xfrm flipH="1">
            <a:off x="4648200" y="17526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Line 1032"/>
          <p:cNvSpPr>
            <a:spLocks noChangeShapeType="1"/>
          </p:cNvSpPr>
          <p:nvPr/>
        </p:nvSpPr>
        <p:spPr bwMode="auto">
          <a:xfrm>
            <a:off x="5257800" y="17526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9462" name="Straight Arrow Connector 13"/>
          <p:cNvCxnSpPr>
            <a:cxnSpLocks noChangeShapeType="1"/>
          </p:cNvCxnSpPr>
          <p:nvPr/>
        </p:nvCxnSpPr>
        <p:spPr bwMode="auto">
          <a:xfrm rot="10800000" flipV="1">
            <a:off x="3810000" y="2286000"/>
            <a:ext cx="53340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63" name="Straight Arrow Connector 15"/>
          <p:cNvCxnSpPr>
            <a:cxnSpLocks noChangeShapeType="1"/>
          </p:cNvCxnSpPr>
          <p:nvPr/>
        </p:nvCxnSpPr>
        <p:spPr bwMode="auto">
          <a:xfrm rot="16200000" flipH="1">
            <a:off x="5867400" y="2286000"/>
            <a:ext cx="22860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64" name="Straight Arrow Connector 17"/>
          <p:cNvCxnSpPr>
            <a:cxnSpLocks noChangeShapeType="1"/>
          </p:cNvCxnSpPr>
          <p:nvPr/>
        </p:nvCxnSpPr>
        <p:spPr bwMode="auto">
          <a:xfrm rot="5400000">
            <a:off x="3621086" y="2855914"/>
            <a:ext cx="228602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66" name="Straight Arrow Connector 22"/>
          <p:cNvCxnSpPr>
            <a:cxnSpLocks noChangeShapeType="1"/>
          </p:cNvCxnSpPr>
          <p:nvPr/>
        </p:nvCxnSpPr>
        <p:spPr bwMode="auto">
          <a:xfrm rot="5400000">
            <a:off x="5868987" y="3046413"/>
            <a:ext cx="609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67" name="Straight Arrow Connector 24"/>
          <p:cNvCxnSpPr>
            <a:cxnSpLocks noChangeShapeType="1"/>
          </p:cNvCxnSpPr>
          <p:nvPr/>
        </p:nvCxnSpPr>
        <p:spPr bwMode="auto">
          <a:xfrm rot="5400000">
            <a:off x="3621087" y="3236912"/>
            <a:ext cx="228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 smtClean="0"/>
              <a:t>Don’t</a:t>
            </a:r>
            <a:r>
              <a:rPr lang="en-US" dirty="0" smtClean="0"/>
              <a:t> want to have to specify for every possible parse tree what semantic representation it maps to</a:t>
            </a:r>
          </a:p>
          <a:p>
            <a:pPr>
              <a:lnSpc>
                <a:spcPct val="90000"/>
              </a:lnSpc>
            </a:pPr>
            <a:r>
              <a:rPr lang="en-US" b="1" i="1" dirty="0" smtClean="0"/>
              <a:t>Do</a:t>
            </a:r>
            <a:r>
              <a:rPr lang="en-US" dirty="0" smtClean="0"/>
              <a:t> want to identify general mappings from parse trees to semantic representations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One way: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Augment lexicon and grammar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Devise mapping between rules of grammar and rules of semantic representation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Rule-to-Rule Hypothesis: such a mapping exists</a:t>
            </a:r>
          </a:p>
        </p:txBody>
      </p:sp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Specific vs. General-Purpose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1027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772400" cy="48006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Extend every grammar rule with `instructions’ on how to map components of rule to a semantic representation, e.g.</a:t>
            </a:r>
          </a:p>
          <a:p>
            <a:pPr lvl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NP VP  {VP.sem(NP.sem)}</a:t>
            </a:r>
            <a:br>
              <a:rPr lang="en-US" dirty="0" smtClean="0">
                <a:solidFill>
                  <a:srgbClr val="FF0000"/>
                </a:solidFill>
                <a:sym typeface="Wingdings" pitchFamily="2" charset="2"/>
              </a:rPr>
            </a:br>
            <a:endParaRPr lang="en-US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sz="2600" dirty="0" smtClean="0">
                <a:sym typeface="Wingdings" pitchFamily="2" charset="2"/>
              </a:rPr>
              <a:t>Each semantic function defined in terms of semantic representation of choice</a:t>
            </a:r>
            <a:br>
              <a:rPr lang="en-US" sz="2600" dirty="0" smtClean="0">
                <a:sym typeface="Wingdings" pitchFamily="2" charset="2"/>
              </a:rPr>
            </a:br>
            <a:endParaRPr lang="en-US" sz="2600" dirty="0" smtClean="0">
              <a:sym typeface="Wingdings" pitchFamily="2" charset="2"/>
            </a:endParaRPr>
          </a:p>
          <a:p>
            <a:r>
              <a:rPr lang="en-US" sz="2600" dirty="0" smtClean="0">
                <a:solidFill>
                  <a:srgbClr val="FF0000"/>
                </a:solidFill>
                <a:sym typeface="Wingdings" pitchFamily="2" charset="2"/>
              </a:rPr>
              <a:t>Problem</a:t>
            </a:r>
            <a:r>
              <a:rPr lang="en-US" sz="2600" dirty="0" smtClean="0">
                <a:sym typeface="Wingdings" pitchFamily="2" charset="2"/>
              </a:rPr>
              <a:t>: how to </a:t>
            </a:r>
            <a:r>
              <a:rPr lang="en-US" sz="2600" dirty="0" smtClean="0">
                <a:solidFill>
                  <a:srgbClr val="FF0000"/>
                </a:solidFill>
                <a:sym typeface="Wingdings" pitchFamily="2" charset="2"/>
              </a:rPr>
              <a:t>define semantic functions </a:t>
            </a:r>
            <a:r>
              <a:rPr lang="en-US" sz="2600" dirty="0" smtClean="0">
                <a:sym typeface="Wingdings" pitchFamily="2" charset="2"/>
              </a:rPr>
              <a:t>and how to </a:t>
            </a:r>
            <a:r>
              <a:rPr lang="en-US" sz="2600" dirty="0" smtClean="0">
                <a:solidFill>
                  <a:srgbClr val="FF0000"/>
                </a:solidFill>
                <a:sym typeface="Wingdings" pitchFamily="2" charset="2"/>
              </a:rPr>
              <a:t>specify their </a:t>
            </a:r>
            <a:r>
              <a:rPr lang="en-US" sz="2600" b="1" i="1" dirty="0" smtClean="0">
                <a:solidFill>
                  <a:srgbClr val="FF0000"/>
                </a:solidFill>
                <a:sym typeface="Wingdings" pitchFamily="2" charset="2"/>
              </a:rPr>
              <a:t>composition </a:t>
            </a:r>
            <a:r>
              <a:rPr lang="en-US" sz="2600" dirty="0" smtClean="0">
                <a:sym typeface="Wingdings" pitchFamily="2" charset="2"/>
              </a:rPr>
              <a:t>so we always get the `right’ meaning representation from the grammar</a:t>
            </a:r>
          </a:p>
        </p:txBody>
      </p:sp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Semantic Attachment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953000"/>
          </a:xfrm>
        </p:spPr>
        <p:txBody>
          <a:bodyPr/>
          <a:lstStyle/>
          <a:p>
            <a:r>
              <a:rPr lang="en-US" sz="2400" dirty="0" smtClean="0"/>
              <a:t>Associating constants with constituents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ProperNoun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FF0000"/>
                </a:solidFill>
              </a:rPr>
              <a:t> McDonalds {McDonalds}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PluralNoun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FF0000"/>
                </a:solidFill>
              </a:rPr>
              <a:t> burgers  {burgers}</a:t>
            </a:r>
          </a:p>
          <a:p>
            <a:r>
              <a:rPr lang="en-US" sz="2400" dirty="0" smtClean="0"/>
              <a:t>Defining functions to produce these from input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NP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dirty="0" err="1" smtClean="0">
                <a:solidFill>
                  <a:srgbClr val="FF0000"/>
                </a:solidFill>
              </a:rPr>
              <a:t>ProperNoun</a:t>
            </a:r>
            <a:r>
              <a:rPr lang="en-US" dirty="0" smtClean="0">
                <a:solidFill>
                  <a:srgbClr val="FF0000"/>
                </a:solidFill>
              </a:rPr>
              <a:t> {ProperNoun.sem}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NP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PluralNoun</a:t>
            </a:r>
            <a:r>
              <a:rPr lang="en-US" dirty="0" smtClean="0">
                <a:solidFill>
                  <a:srgbClr val="FF0000"/>
                </a:solidFill>
              </a:rPr>
              <a:t>  {PluralNoun.sem}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Assumption: </a:t>
            </a:r>
            <a:r>
              <a:rPr lang="en-US" dirty="0" smtClean="0"/>
              <a:t>meaning representations of children are passed up to parents when non-branching (e.g. ProperNoun.sem(X) = X)</a:t>
            </a:r>
          </a:p>
          <a:p>
            <a:r>
              <a:rPr lang="en-US" sz="2400" i="1" dirty="0" smtClean="0">
                <a:solidFill>
                  <a:srgbClr val="00B050"/>
                </a:solidFill>
              </a:rPr>
              <a:t>But…verbs are where the action is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06680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Example:  </a:t>
            </a:r>
            <a:r>
              <a:rPr lang="en-US" smtClean="0">
                <a:solidFill>
                  <a:schemeClr val="hlink"/>
                </a:solidFill>
              </a:rPr>
              <a:t> McDonalds serves burgers.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685800"/>
            <a:ext cx="7772400" cy="57912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V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FF0000"/>
                </a:solidFill>
              </a:rPr>
              <a:t>serves  {</a:t>
            </a:r>
            <a:r>
              <a:rPr lang="az-Cyrl-AZ" dirty="0" smtClean="0">
                <a:solidFill>
                  <a:srgbClr val="FF0000"/>
                </a:solidFill>
              </a:rPr>
              <a:t>Э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e,x,y</a:t>
            </a:r>
            <a:r>
              <a:rPr lang="en-US" dirty="0" smtClean="0">
                <a:solidFill>
                  <a:srgbClr val="FF0000"/>
                </a:solidFill>
              </a:rPr>
              <a:t>) (Isa(</a:t>
            </a:r>
            <a:r>
              <a:rPr lang="en-US" dirty="0" err="1" smtClean="0">
                <a:solidFill>
                  <a:srgbClr val="FF0000"/>
                </a:solidFill>
              </a:rPr>
              <a:t>e,Serving</a:t>
            </a:r>
            <a:r>
              <a:rPr lang="en-US" dirty="0" smtClean="0">
                <a:solidFill>
                  <a:srgbClr val="FF0000"/>
                </a:solidFill>
              </a:rPr>
              <a:t>)  ^ Agent(</a:t>
            </a:r>
            <a:r>
              <a:rPr lang="en-US" dirty="0" err="1" smtClean="0">
                <a:solidFill>
                  <a:srgbClr val="FF0000"/>
                </a:solidFill>
              </a:rPr>
              <a:t>e,x</a:t>
            </a:r>
            <a:r>
              <a:rPr lang="en-US" dirty="0" smtClean="0">
                <a:solidFill>
                  <a:srgbClr val="FF0000"/>
                </a:solidFill>
              </a:rPr>
              <a:t>) ^ Patient (</a:t>
            </a:r>
            <a:r>
              <a:rPr lang="en-US" dirty="0" err="1" smtClean="0">
                <a:solidFill>
                  <a:srgbClr val="FF0000"/>
                </a:solidFill>
              </a:rPr>
              <a:t>e,y</a:t>
            </a:r>
            <a:r>
              <a:rPr lang="en-US" dirty="0" smtClean="0">
                <a:solidFill>
                  <a:srgbClr val="FF0000"/>
                </a:solidFill>
              </a:rPr>
              <a:t>))} where e = event, x = agent, y = patient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Will every verb needs its own distinct representation?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hlink"/>
                </a:solidFill>
              </a:rPr>
              <a:t>McDonalds hires students.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Predicate(Agent, Patient)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hlink"/>
                </a:solidFill>
              </a:rPr>
              <a:t>McDonalds gave customers a bonus</a:t>
            </a:r>
            <a:r>
              <a:rPr lang="en-US" dirty="0" smtClean="0"/>
              <a:t>.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Predicate(Agent, Patient, Beneficiary)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endParaRPr lang="en-US" dirty="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4824</TotalTime>
  <Words>1655</Words>
  <Application>Microsoft Office PowerPoint</Application>
  <PresentationFormat>On-screen Show (4:3)</PresentationFormat>
  <Paragraphs>237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Concourse</vt:lpstr>
      <vt:lpstr>CS 4705: Semantic Analysis: Syntax-Driven Semantics </vt:lpstr>
      <vt:lpstr>Announcements</vt:lpstr>
      <vt:lpstr>Today</vt:lpstr>
      <vt:lpstr>Meaning derives from </vt:lpstr>
      <vt:lpstr>Syntax-Driven Semantics</vt:lpstr>
      <vt:lpstr>Specific vs. General-Purpose Rules</vt:lpstr>
      <vt:lpstr>Semantic Attachment</vt:lpstr>
      <vt:lpstr>Example:   McDonalds serves burgers.</vt:lpstr>
      <vt:lpstr>Slide 9</vt:lpstr>
      <vt:lpstr>Composing Semantic Constituents</vt:lpstr>
      <vt:lpstr>First… Lambda Notation</vt:lpstr>
      <vt:lpstr>For NLP Semantics</vt:lpstr>
      <vt:lpstr>Defining VP Semantics</vt:lpstr>
      <vt:lpstr>V.sem Applied to McDonalds serves burgers</vt:lpstr>
      <vt:lpstr>But we’re not done yet….</vt:lpstr>
      <vt:lpstr>Slide 16</vt:lpstr>
      <vt:lpstr>What is our grammar now?</vt:lpstr>
      <vt:lpstr>Parsing with Semantic Attachments</vt:lpstr>
      <vt:lpstr>Option 1 (Integrated Semantic Analysis)</vt:lpstr>
      <vt:lpstr>Example carried through</vt:lpstr>
      <vt:lpstr>What about</vt:lpstr>
      <vt:lpstr>But this is just the tip of the iceberg….</vt:lpstr>
      <vt:lpstr>How to represent other constituents?</vt:lpstr>
      <vt:lpstr>Doing Compositional Semantics</vt:lpstr>
      <vt:lpstr>Drawback</vt:lpstr>
      <vt:lpstr>Non-Compositional Language</vt:lpstr>
      <vt:lpstr>Temporal Representations</vt:lpstr>
      <vt:lpstr>Slide 28</vt:lpstr>
      <vt:lpstr>Verbs and Event Types:  Aspect</vt:lpstr>
      <vt:lpstr>Beliefs, Desires and Intentions</vt:lpstr>
      <vt:lpstr>Slide 31</vt:lpstr>
      <vt:lpstr>Summing Up</vt:lpstr>
      <vt:lpstr>Next</vt:lpstr>
    </vt:vector>
  </TitlesOfParts>
  <Company>AT&amp;T Labs-Research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creator>julia hirschberg</dc:creator>
  <cp:lastModifiedBy>kathy</cp:lastModifiedBy>
  <cp:revision>469</cp:revision>
  <dcterms:created xsi:type="dcterms:W3CDTF">2002-08-07T15:01:55Z</dcterms:created>
  <dcterms:modified xsi:type="dcterms:W3CDTF">2009-10-13T18:31:51Z</dcterms:modified>
</cp:coreProperties>
</file>