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ECE81-9601-4BF7-AE78-8BBA30527230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7C57F-ED03-4219-861F-C361E844D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C29B45-DBEE-4B13-9571-A99ACC47BB4B}" type="slidenum">
              <a:rPr lang="en-US"/>
              <a:pPr/>
              <a:t>1</a:t>
            </a:fld>
            <a:endParaRPr lang="en-US"/>
          </a:p>
        </p:txBody>
      </p:sp>
      <p:sp>
        <p:nvSpPr>
          <p:cNvPr id="86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9A4511-78E5-4C9F-86F8-B2F800A38868}" type="slidenum">
              <a:rPr lang="en-US"/>
              <a:pPr/>
              <a:t>10</a:t>
            </a:fld>
            <a:endParaRPr lang="en-US"/>
          </a:p>
        </p:txBody>
      </p:sp>
      <p:sp>
        <p:nvSpPr>
          <p:cNvPr id="88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04AC1-2AF1-459A-8C37-60D7504A06DC}" type="slidenum">
              <a:rPr lang="en-US"/>
              <a:pPr/>
              <a:t>11</a:t>
            </a:fld>
            <a:endParaRPr lang="en-US"/>
          </a:p>
        </p:txBody>
      </p:sp>
      <p:sp>
        <p:nvSpPr>
          <p:cNvPr id="1125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10F3B3-F90F-4178-A5D4-774EAC83EFB2}" type="slidenum">
              <a:rPr lang="en-US"/>
              <a:pPr/>
              <a:t>2</a:t>
            </a:fld>
            <a:endParaRPr lang="en-US"/>
          </a:p>
        </p:txBody>
      </p:sp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EA1869-9D98-4433-9DCE-983824E30118}" type="slidenum">
              <a:rPr lang="en-US"/>
              <a:pPr/>
              <a:t>3</a:t>
            </a:fld>
            <a:endParaRPr lang="en-US"/>
          </a:p>
        </p:txBody>
      </p:sp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4E73DC-41D7-47D6-8CCD-CC39762AEB92}" type="slidenum">
              <a:rPr lang="en-US"/>
              <a:pPr/>
              <a:t>4</a:t>
            </a:fld>
            <a:endParaRPr lang="en-US"/>
          </a:p>
        </p:txBody>
      </p:sp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2E6D6D-0CF0-4F2B-A8F1-A9EF10172D77}" type="slidenum">
              <a:rPr lang="en-US"/>
              <a:pPr/>
              <a:t>5</a:t>
            </a:fld>
            <a:endParaRPr lang="en-US"/>
          </a:p>
        </p:txBody>
      </p:sp>
      <p:sp>
        <p:nvSpPr>
          <p:cNvPr id="87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6C4A0C-5BFC-43AC-BADE-057C00721AE5}" type="slidenum">
              <a:rPr lang="en-US"/>
              <a:pPr/>
              <a:t>6</a:t>
            </a:fld>
            <a:endParaRPr lang="en-US"/>
          </a:p>
        </p:txBody>
      </p:sp>
      <p:sp>
        <p:nvSpPr>
          <p:cNvPr id="87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5EEB5E-7BCA-445C-8F12-699AE401B6ED}" type="slidenum">
              <a:rPr lang="en-US"/>
              <a:pPr/>
              <a:t>7</a:t>
            </a:fld>
            <a:endParaRPr lang="en-US"/>
          </a:p>
        </p:txBody>
      </p:sp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DF244-F733-4CEB-B60D-0752F9496705}" type="slidenum">
              <a:rPr lang="en-US"/>
              <a:pPr/>
              <a:t>8</a:t>
            </a:fld>
            <a:endParaRPr lang="en-US"/>
          </a:p>
        </p:txBody>
      </p:sp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AE656-E5AD-4FD6-8CF6-57DD7508A757}" type="slidenum">
              <a:rPr lang="en-US"/>
              <a:pPr/>
              <a:t>9</a:t>
            </a:fld>
            <a:endParaRPr lang="en-US"/>
          </a:p>
        </p:txBody>
      </p:sp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CD74BA1-796E-4D42-A449-047586F8F82F}" type="datetimeFigureOut">
              <a:rPr lang="en-US" smtClean="0"/>
              <a:pPr/>
              <a:t>9/29/2009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E65DF6-36E1-4F1C-9349-B2BB7925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of the three taggers did best?</a:t>
            </a:r>
          </a:p>
          <a:p>
            <a:endParaRPr lang="en-US" dirty="0" smtClean="0"/>
          </a:p>
          <a:p>
            <a:r>
              <a:rPr lang="en-US" dirty="0" smtClean="0"/>
              <a:t>Also introduce a “baseline”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A50021"/>
                </a:solidFill>
              </a:rPr>
              <a:t>Most-freq-tag</a:t>
            </a:r>
            <a:endParaRPr lang="en-US" dirty="0"/>
          </a:p>
          <a:p>
            <a:pPr lvl="1"/>
            <a:r>
              <a:rPr lang="en-US" dirty="0"/>
              <a:t>Meaning that no one would use it if they really wanted some data tagged</a:t>
            </a:r>
          </a:p>
          <a:p>
            <a:pPr lvl="1"/>
            <a:r>
              <a:rPr lang="en-US" dirty="0"/>
              <a:t>But it’s useful as a comparison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39C37-1869-4A24-B343-9B15FC2820F0}" type="slidenum">
              <a:rPr lang="en-US"/>
              <a:pPr/>
              <a:t>1</a:t>
            </a:fld>
            <a:endParaRPr lang="en-US"/>
          </a:p>
        </p:txBody>
      </p:sp>
      <p:sp>
        <p:nvSpPr>
          <p:cNvPr id="815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the same evaluation metric work for rule-based taggers?</a:t>
            </a:r>
          </a:p>
          <a:p>
            <a:r>
              <a:rPr lang="en-US" dirty="0"/>
              <a:t>Yes!</a:t>
            </a:r>
          </a:p>
          <a:p>
            <a:pPr lvl="1"/>
            <a:r>
              <a:rPr lang="en-US" dirty="0"/>
              <a:t>Rule-based taggers don’t need the training set.</a:t>
            </a:r>
          </a:p>
          <a:p>
            <a:pPr lvl="1"/>
            <a:r>
              <a:rPr lang="en-US" dirty="0"/>
              <a:t>But they still need a test set to see how well the rules are working.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C424-4624-411E-AA1B-B4774118958A}" type="slidenum">
              <a:rPr lang="en-US"/>
              <a:pPr/>
              <a:t>10</a:t>
            </a:fld>
            <a:endParaRPr lang="en-US"/>
          </a:p>
        </p:txBody>
      </p:sp>
      <p:sp>
        <p:nvSpPr>
          <p:cNvPr id="832514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915400" cy="1143000"/>
          </a:xfrm>
        </p:spPr>
        <p:txBody>
          <a:bodyPr/>
          <a:lstStyle/>
          <a:p>
            <a:r>
              <a:rPr lang="en-US" dirty="0"/>
              <a:t>Evaluation and rule-based taggers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C12BC-BC26-4832-93C2-2E433923E396}" type="datetime1">
              <a:rPr lang="en-US"/>
              <a:pPr/>
              <a:t>9/29/2009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36B5-E0CA-4A28-ACCA-802A589679B9}" type="slidenum">
              <a:rPr lang="en-US"/>
              <a:pPr/>
              <a:t>11</a:t>
            </a:fld>
            <a:endParaRPr lang="en-US"/>
          </a:p>
        </p:txBody>
      </p:sp>
      <p:sp>
        <p:nvSpPr>
          <p:cNvPr id="1124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Baseline: 91%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Rule-based: not reported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TBL: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97.2% accuracy when trained on 600,000 words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96.7% accuracy when trained on 64,000 words</a:t>
            </a:r>
            <a:br>
              <a:rPr lang="en-US" sz="2000"/>
            </a:br>
            <a:endParaRPr lang="en-US" sz="2000"/>
          </a:p>
          <a:p>
            <a:pPr>
              <a:lnSpc>
                <a:spcPct val="80000"/>
              </a:lnSpc>
            </a:pPr>
            <a:r>
              <a:rPr lang="en-US" sz="2400"/>
              <a:t>Markov model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96.7% when trained on 1 million words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96.3% when trained on 64,000 words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621588" cy="3692525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smtClean="0"/>
              <a:t>would/</a:t>
            </a:r>
            <a:r>
              <a:rPr lang="en-US" dirty="0" smtClean="0">
                <a:solidFill>
                  <a:schemeClr val="accent2"/>
                </a:solidFill>
              </a:rPr>
              <a:t>MD</a:t>
            </a:r>
            <a:r>
              <a:rPr lang="en-US" dirty="0" smtClean="0"/>
              <a:t> prohibit/</a:t>
            </a:r>
            <a:r>
              <a:rPr lang="en-US" dirty="0" smtClean="0">
                <a:solidFill>
                  <a:schemeClr val="accent2"/>
                </a:solidFill>
              </a:rPr>
              <a:t>VB</a:t>
            </a:r>
            <a:r>
              <a:rPr lang="en-US" dirty="0" smtClean="0"/>
              <a:t> a/</a:t>
            </a:r>
            <a:r>
              <a:rPr lang="en-US" dirty="0" smtClean="0">
                <a:solidFill>
                  <a:srgbClr val="A50021"/>
                </a:solidFill>
              </a:rPr>
              <a:t>DT</a:t>
            </a:r>
            <a:r>
              <a:rPr lang="en-US" dirty="0" smtClean="0"/>
              <a:t> suit/</a:t>
            </a:r>
            <a:r>
              <a:rPr lang="en-US" dirty="0" smtClean="0">
                <a:solidFill>
                  <a:schemeClr val="accent2"/>
                </a:solidFill>
              </a:rPr>
              <a:t>NN</a:t>
            </a:r>
            <a:r>
              <a:rPr lang="en-US" dirty="0" smtClean="0"/>
              <a:t> for/</a:t>
            </a:r>
            <a:r>
              <a:rPr lang="en-US" dirty="0" smtClean="0">
                <a:solidFill>
                  <a:schemeClr val="accent2"/>
                </a:solidFill>
              </a:rPr>
              <a:t>IN</a:t>
            </a:r>
            <a:r>
              <a:rPr lang="en-US" dirty="0" smtClean="0"/>
              <a:t> refund/</a:t>
            </a:r>
            <a:r>
              <a:rPr lang="en-US" dirty="0" smtClean="0">
                <a:solidFill>
                  <a:schemeClr val="accent2"/>
                </a:solidFill>
              </a:rPr>
              <a:t>NN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of/</a:t>
            </a:r>
            <a:r>
              <a:rPr lang="en-US" dirty="0" smtClean="0">
                <a:solidFill>
                  <a:schemeClr val="accent2"/>
                </a:solidFill>
              </a:rPr>
              <a:t>IN</a:t>
            </a:r>
            <a:r>
              <a:rPr lang="en-US" dirty="0" smtClean="0"/>
              <a:t> section/</a:t>
            </a:r>
            <a:r>
              <a:rPr lang="en-US" dirty="0" smtClean="0">
                <a:solidFill>
                  <a:schemeClr val="accent2"/>
                </a:solidFill>
              </a:rPr>
              <a:t>NN</a:t>
            </a:r>
            <a:r>
              <a:rPr lang="en-US" dirty="0" smtClean="0"/>
              <a:t> 381/</a:t>
            </a:r>
            <a:r>
              <a:rPr lang="en-US" dirty="0" smtClean="0">
                <a:solidFill>
                  <a:schemeClr val="accent2"/>
                </a:solidFill>
              </a:rPr>
              <a:t>CD</a:t>
            </a:r>
            <a:r>
              <a:rPr lang="en-US" dirty="0" smtClean="0"/>
              <a:t> (/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smtClean="0"/>
              <a:t> a/</a:t>
            </a:r>
            <a:r>
              <a:rPr lang="en-US" dirty="0" smtClean="0">
                <a:solidFill>
                  <a:srgbClr val="A50021"/>
                </a:solidFill>
              </a:rPr>
              <a:t>NN</a:t>
            </a:r>
            <a:r>
              <a:rPr lang="en-US" dirty="0" smtClean="0"/>
              <a:t> )/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 ./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  <a:br>
              <a:rPr lang="en-US" dirty="0" smtClean="0">
                <a:solidFill>
                  <a:schemeClr val="accent2"/>
                </a:solidFill>
              </a:rPr>
            </a:br>
            <a:endParaRPr lang="en-US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We </a:t>
            </a:r>
            <a:r>
              <a:rPr lang="en-US" sz="2800" dirty="0"/>
              <a:t>could count in a corpus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Counts from the </a:t>
            </a:r>
            <a:r>
              <a:rPr lang="en-US" sz="2800" dirty="0"/>
              <a:t>Brown Corpus part of speech tagged at U </a:t>
            </a:r>
            <a:r>
              <a:rPr lang="en-US" sz="2800" dirty="0" smtClean="0"/>
              <a:t>Penn:</a:t>
            </a:r>
            <a:endParaRPr lang="en-US" sz="2800" dirty="0"/>
          </a:p>
          <a:p>
            <a:pPr lvl="1">
              <a:lnSpc>
                <a:spcPct val="90000"/>
              </a:lnSpc>
              <a:buNone/>
            </a:pPr>
            <a:endParaRPr lang="en-US" sz="1800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0FA83-2668-4022-9FDA-B41AE1224F35}" type="slidenum">
              <a:rPr lang="en-US"/>
              <a:pPr/>
              <a:t>2</a:t>
            </a:fld>
            <a:endParaRPr lang="en-US"/>
          </a:p>
        </p:txBody>
      </p:sp>
      <p:sp>
        <p:nvSpPr>
          <p:cNvPr id="82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Frequent Tab</a:t>
            </a:r>
            <a:endParaRPr lang="en-US" dirty="0"/>
          </a:p>
        </p:txBody>
      </p:sp>
      <p:graphicFrame>
        <p:nvGraphicFramePr>
          <p:cNvPr id="823314" name="Group 18"/>
          <p:cNvGraphicFramePr>
            <a:graphicFrameLocks noGrp="1"/>
          </p:cNvGraphicFramePr>
          <p:nvPr/>
        </p:nvGraphicFramePr>
        <p:xfrm>
          <a:off x="4953000" y="4419600"/>
          <a:ext cx="2438400" cy="155448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21830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001000" cy="37242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each word</a:t>
            </a:r>
          </a:p>
          <a:p>
            <a:pPr lvl="1"/>
            <a:r>
              <a:rPr lang="en-US" dirty="0"/>
              <a:t>Create dictionary with each possible tag for a word</a:t>
            </a:r>
          </a:p>
          <a:p>
            <a:pPr lvl="1"/>
            <a:r>
              <a:rPr lang="en-US" dirty="0"/>
              <a:t>Take a tagged corpus</a:t>
            </a:r>
          </a:p>
          <a:p>
            <a:pPr lvl="1"/>
            <a:r>
              <a:rPr lang="en-US" dirty="0"/>
              <a:t>Count the number of times each tag occurs for that word</a:t>
            </a:r>
          </a:p>
          <a:p>
            <a:r>
              <a:rPr lang="en-US" dirty="0"/>
              <a:t>Given a new sentence</a:t>
            </a:r>
          </a:p>
          <a:p>
            <a:pPr lvl="1"/>
            <a:r>
              <a:rPr lang="en-US" dirty="0"/>
              <a:t>For each word, pick the most frequent tag for that word from the corpus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NOTE: Dictionary comes from the corpus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A357-30D1-4FC1-AA1D-B5739C6A327D}" type="slidenum">
              <a:rPr lang="en-US"/>
              <a:pPr/>
              <a:t>3</a:t>
            </a:fld>
            <a:endParaRPr lang="en-US"/>
          </a:p>
        </p:txBody>
      </p:sp>
      <p:sp>
        <p:nvSpPr>
          <p:cNvPr id="824322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The Most Frequent Tag algorithm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The/DT City/NNP Purchasing/NNP Department/NNP ,/, the/DT jury/NN said/VBD,/, is/VBZ lacking/VBG in/IN experienced/VBN clerical/JJ personnel/NNS …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From this sentence, dictionary is: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clerical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department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experienced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in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is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jury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9122-F908-4403-952C-68ADF74A5165}" type="slidenum">
              <a:rPr lang="en-US"/>
              <a:pPr/>
              <a:t>4</a:t>
            </a:fld>
            <a:endParaRPr lang="en-US"/>
          </a:p>
        </p:txBody>
      </p:sp>
      <p:sp>
        <p:nvSpPr>
          <p:cNvPr id="8263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Using a corpus to build a dictionary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do we know how well a tagger does?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Gold Standard</a:t>
            </a:r>
            <a:r>
              <a:rPr lang="en-US" sz="2800" dirty="0" smtClean="0"/>
              <a:t>: a </a:t>
            </a:r>
            <a:r>
              <a:rPr lang="en-US" sz="2800" dirty="0"/>
              <a:t>test sentence, or a set of test sentences, </a:t>
            </a:r>
            <a:r>
              <a:rPr lang="en-US" sz="2800" dirty="0" smtClean="0"/>
              <a:t>already </a:t>
            </a:r>
            <a:r>
              <a:rPr lang="en-US" sz="2800" dirty="0"/>
              <a:t>tagged by a </a:t>
            </a:r>
            <a:r>
              <a:rPr lang="en-US" sz="2800" dirty="0" smtClean="0"/>
              <a:t>human</a:t>
            </a:r>
            <a:endParaRPr lang="en-US" sz="2800" dirty="0"/>
          </a:p>
          <a:p>
            <a:r>
              <a:rPr lang="en-US" sz="2800" dirty="0"/>
              <a:t>We could run a tagger on this set of test sentences</a:t>
            </a:r>
          </a:p>
          <a:p>
            <a:r>
              <a:rPr lang="en-US" sz="2800" dirty="0"/>
              <a:t>And see how many of the tags we got right.</a:t>
            </a:r>
          </a:p>
          <a:p>
            <a:r>
              <a:rPr lang="en-US" sz="2800" dirty="0"/>
              <a:t>This is called “Tag accuracy” or “Tag percent correct”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7A37-BD72-4706-8A5C-38EF17187C6F}" type="slidenum">
              <a:rPr lang="en-US"/>
              <a:pPr/>
              <a:t>5</a:t>
            </a:fld>
            <a:endParaRPr lang="en-US"/>
          </a:p>
        </p:txBody>
      </p:sp>
      <p:sp>
        <p:nvSpPr>
          <p:cNvPr id="82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We take a set of test sentences</a:t>
            </a:r>
          </a:p>
          <a:p>
            <a:r>
              <a:rPr lang="en-US" sz="2400"/>
              <a:t>Hand-label them for part of speech</a:t>
            </a:r>
          </a:p>
          <a:p>
            <a:r>
              <a:rPr lang="en-US" sz="2400"/>
              <a:t>The result is a “Gold Standard” test set</a:t>
            </a:r>
          </a:p>
          <a:p>
            <a:r>
              <a:rPr lang="en-US" sz="2400"/>
              <a:t>Who does this?</a:t>
            </a:r>
          </a:p>
          <a:p>
            <a:pPr lvl="1"/>
            <a:r>
              <a:rPr lang="en-US" sz="2000"/>
              <a:t>Brown corpus: done by U Penn</a:t>
            </a:r>
          </a:p>
          <a:p>
            <a:pPr lvl="1"/>
            <a:r>
              <a:rPr lang="en-US" sz="2000"/>
              <a:t>Grad students in linguistics</a:t>
            </a:r>
          </a:p>
          <a:p>
            <a:r>
              <a:rPr lang="en-US" sz="2400"/>
              <a:t>Don’t they disagree?</a:t>
            </a:r>
          </a:p>
          <a:p>
            <a:pPr lvl="1"/>
            <a:r>
              <a:rPr lang="en-US" sz="2000"/>
              <a:t>Yes!  But on about 97% of tags no disagreements</a:t>
            </a:r>
          </a:p>
          <a:p>
            <a:pPr lvl="1"/>
            <a:r>
              <a:rPr lang="en-US" sz="2000"/>
              <a:t>And if you let the taggers discuss the remaining 3%, they often reach agreement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D5F0-2EF6-4E50-9E65-F2515D817E5B}" type="slidenum">
              <a:rPr lang="en-US"/>
              <a:pPr/>
              <a:t>6</a:t>
            </a:fld>
            <a:endParaRPr lang="en-US"/>
          </a:p>
        </p:txBody>
      </p:sp>
      <p:sp>
        <p:nvSpPr>
          <p:cNvPr id="82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But we can’t train our frequencies on the test set sentences.  (Why not?)</a:t>
            </a:r>
          </a:p>
          <a:p>
            <a:r>
              <a:rPr lang="en-US"/>
              <a:t>So for testing the Most-Frequent-Tag algorithm (or any other stochastic algorithm), we need 2 things:</a:t>
            </a:r>
          </a:p>
          <a:p>
            <a:pPr lvl="1"/>
            <a:r>
              <a:rPr lang="en-US"/>
              <a:t>A hand-labeled training set:  the data that we compute frequencies from, etc</a:t>
            </a:r>
          </a:p>
          <a:p>
            <a:pPr lvl="1"/>
            <a:r>
              <a:rPr lang="en-US"/>
              <a:t>A hand-labeled test set: The data that we use to compute our % correct.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529FE-3FE4-495D-AEE4-76355091B816}" type="slidenum">
              <a:rPr lang="en-US"/>
              <a:pPr/>
              <a:t>7</a:t>
            </a:fld>
            <a:endParaRPr lang="en-US"/>
          </a:p>
        </p:txBody>
      </p:sp>
      <p:sp>
        <p:nvSpPr>
          <p:cNvPr id="82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and test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4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458200" cy="3724275"/>
          </a:xfrm>
        </p:spPr>
        <p:txBody>
          <a:bodyPr>
            <a:normAutofit fontScale="92500" lnSpcReduction="10000"/>
          </a:bodyPr>
          <a:lstStyle/>
          <a:p>
            <a:r>
              <a:rPr lang="en-US" sz="3600"/>
              <a:t>Of all the words in the test set</a:t>
            </a:r>
          </a:p>
          <a:p>
            <a:r>
              <a:rPr lang="en-US" sz="3600"/>
              <a:t>For what percent of them did the tag chosen by the tagger equal the human-selected tag.</a:t>
            </a:r>
          </a:p>
          <a:p>
            <a:endParaRPr lang="en-US" sz="3600"/>
          </a:p>
          <a:p>
            <a:endParaRPr lang="en-US" sz="3600"/>
          </a:p>
          <a:p>
            <a:r>
              <a:rPr lang="en-US" sz="3600"/>
              <a:t>Human tag set: (“Gold Standard” set)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74B2-D218-478D-BE4B-A7DD5530CFC7}" type="slidenum">
              <a:rPr lang="en-US"/>
              <a:pPr/>
              <a:t>8</a:t>
            </a:fld>
            <a:endParaRPr lang="en-US"/>
          </a:p>
        </p:txBody>
      </p:sp>
      <p:sp>
        <p:nvSpPr>
          <p:cNvPr id="8304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% correct</a:t>
            </a:r>
          </a:p>
        </p:txBody>
      </p:sp>
      <p:graphicFrame>
        <p:nvGraphicFramePr>
          <p:cNvPr id="830468" name="Object 4"/>
          <p:cNvGraphicFramePr>
            <a:graphicFrameLocks noChangeAspect="1"/>
          </p:cNvGraphicFramePr>
          <p:nvPr/>
        </p:nvGraphicFramePr>
        <p:xfrm>
          <a:off x="685800" y="3581400"/>
          <a:ext cx="7543800" cy="898525"/>
        </p:xfrm>
        <a:graphic>
          <a:graphicData uri="http://schemas.openxmlformats.org/presentationml/2006/ole">
            <p:oleObj spid="_x0000_s2050" name="Equation" r:id="rId4" imgW="33020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Often they come from the same labeled corpus!</a:t>
            </a:r>
          </a:p>
          <a:p>
            <a:r>
              <a:rPr lang="en-US"/>
              <a:t>We just use 90% of the corpus for training and save out 10% for testing!</a:t>
            </a:r>
          </a:p>
          <a:p>
            <a:r>
              <a:rPr lang="en-US"/>
              <a:t>Even better: cross-validation</a:t>
            </a:r>
          </a:p>
          <a:p>
            <a:pPr lvl="1"/>
            <a:r>
              <a:rPr lang="en-US"/>
              <a:t>Take 90% training, 10% test, get a % correct</a:t>
            </a:r>
          </a:p>
          <a:p>
            <a:pPr lvl="1"/>
            <a:r>
              <a:rPr lang="en-US"/>
              <a:t>Now take a different 10% test, 90% training, get % correct</a:t>
            </a:r>
          </a:p>
          <a:p>
            <a:pPr lvl="1"/>
            <a:r>
              <a:rPr lang="en-US"/>
              <a:t>Do this 10 times and average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69C-6E09-4076-B9E1-CE5DD7E1FBF9}" type="slidenum">
              <a:rPr lang="en-US"/>
              <a:pPr/>
              <a:t>9</a:t>
            </a:fld>
            <a:endParaRPr lang="en-US"/>
          </a:p>
        </p:txBody>
      </p:sp>
      <p:sp>
        <p:nvSpPr>
          <p:cNvPr id="83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and Test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526</Words>
  <Application>Microsoft Office PowerPoint</Application>
  <PresentationFormat>On-screen Show (4:3)</PresentationFormat>
  <Paragraphs>107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Equation</vt:lpstr>
      <vt:lpstr>Evaluation</vt:lpstr>
      <vt:lpstr>Most Frequent Tab</vt:lpstr>
      <vt:lpstr>The Most Frequent Tag algorithm </vt:lpstr>
      <vt:lpstr>Using a corpus to build a dictionary</vt:lpstr>
      <vt:lpstr>Evaluating performance</vt:lpstr>
      <vt:lpstr>Test set</vt:lpstr>
      <vt:lpstr>Training and test sets</vt:lpstr>
      <vt:lpstr>Computing % correct</vt:lpstr>
      <vt:lpstr>Training and Test sets</vt:lpstr>
      <vt:lpstr>Evaluation and rule-based taggers</vt:lpstr>
      <vt:lpstr>Results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Tagging</dc:title>
  <dc:creator> </dc:creator>
  <cp:lastModifiedBy> </cp:lastModifiedBy>
  <cp:revision>4</cp:revision>
  <dcterms:created xsi:type="dcterms:W3CDTF">2009-09-17T17:42:41Z</dcterms:created>
  <dcterms:modified xsi:type="dcterms:W3CDTF">2009-09-29T16:12:02Z</dcterms:modified>
</cp:coreProperties>
</file>