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46"/>
  </p:notesMasterIdLst>
  <p:handoutMasterIdLst>
    <p:handoutMasterId r:id="rId47"/>
  </p:handoutMasterIdLst>
  <p:sldIdLst>
    <p:sldId id="256" r:id="rId2"/>
    <p:sldId id="485" r:id="rId3"/>
    <p:sldId id="486" r:id="rId4"/>
    <p:sldId id="487" r:id="rId5"/>
    <p:sldId id="488" r:id="rId6"/>
    <p:sldId id="489" r:id="rId7"/>
    <p:sldId id="490" r:id="rId8"/>
    <p:sldId id="491" r:id="rId9"/>
    <p:sldId id="492" r:id="rId10"/>
    <p:sldId id="493" r:id="rId11"/>
    <p:sldId id="494" r:id="rId12"/>
    <p:sldId id="495" r:id="rId13"/>
    <p:sldId id="496" r:id="rId14"/>
    <p:sldId id="416" r:id="rId15"/>
    <p:sldId id="417" r:id="rId16"/>
    <p:sldId id="453" r:id="rId17"/>
    <p:sldId id="454" r:id="rId18"/>
    <p:sldId id="425" r:id="rId19"/>
    <p:sldId id="455" r:id="rId20"/>
    <p:sldId id="456" r:id="rId21"/>
    <p:sldId id="457" r:id="rId22"/>
    <p:sldId id="458" r:id="rId23"/>
    <p:sldId id="427" r:id="rId24"/>
    <p:sldId id="481" r:id="rId25"/>
    <p:sldId id="461" r:id="rId26"/>
    <p:sldId id="462" r:id="rId27"/>
    <p:sldId id="463" r:id="rId28"/>
    <p:sldId id="464" r:id="rId29"/>
    <p:sldId id="465" r:id="rId30"/>
    <p:sldId id="466" r:id="rId31"/>
    <p:sldId id="467" r:id="rId32"/>
    <p:sldId id="468" r:id="rId33"/>
    <p:sldId id="469" r:id="rId34"/>
    <p:sldId id="470" r:id="rId35"/>
    <p:sldId id="482" r:id="rId36"/>
    <p:sldId id="483" r:id="rId37"/>
    <p:sldId id="473" r:id="rId38"/>
    <p:sldId id="475" r:id="rId39"/>
    <p:sldId id="474" r:id="rId40"/>
    <p:sldId id="471" r:id="rId41"/>
    <p:sldId id="472" r:id="rId42"/>
    <p:sldId id="476" r:id="rId43"/>
    <p:sldId id="484" r:id="rId44"/>
    <p:sldId id="477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8" autoAdjust="0"/>
    <p:restoredTop sz="94660" autoAdjust="0"/>
  </p:normalViewPr>
  <p:slideViewPr>
    <p:cSldViewPr>
      <p:cViewPr>
        <p:scale>
          <a:sx n="66" d="100"/>
          <a:sy n="66" d="100"/>
        </p:scale>
        <p:origin x="-1470" y="-354"/>
      </p:cViewPr>
      <p:guideLst>
        <p:guide orient="horz" pos="2064"/>
        <p:guide pos="34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91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18.wmf"/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19.wmf"/><Relationship Id="rId1" Type="http://schemas.openxmlformats.org/officeDocument/2006/relationships/image" Target="../media/image21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image" Target="../media/image3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48335E9D-D20E-41AA-8486-03B692174CB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91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0D2AA04A-A7FC-43FE-8C58-07C2380BA3B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D395A6-BFB7-444C-BE1B-96280E5A1391}" type="slidenum">
              <a:rPr lang="en-US"/>
              <a:pPr/>
              <a:t>1</a:t>
            </a:fld>
            <a:endParaRPr lang="en-US"/>
          </a:p>
        </p:txBody>
      </p:sp>
      <p:sp>
        <p:nvSpPr>
          <p:cNvPr id="186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48833D-7DAD-40A1-993A-33E01BABF691}" type="slidenum">
              <a:rPr lang="en-US"/>
              <a:pPr/>
              <a:t>11</a:t>
            </a:fld>
            <a:endParaRPr lang="en-US"/>
          </a:p>
        </p:txBody>
      </p:sp>
      <p:sp>
        <p:nvSpPr>
          <p:cNvPr id="83968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6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29" tIns="45615" rIns="91229" bIns="4561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DDED4D-AAE1-4716-AD96-42FAB21444AB}" type="slidenum">
              <a:rPr lang="en-US"/>
              <a:pPr/>
              <a:t>12</a:t>
            </a:fld>
            <a:endParaRPr lang="en-US"/>
          </a:p>
        </p:txBody>
      </p:sp>
      <p:sp>
        <p:nvSpPr>
          <p:cNvPr id="891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307063-6CA9-48B5-BA6D-ED38D2195CD3}" type="slidenum">
              <a:rPr lang="en-US"/>
              <a:pPr/>
              <a:t>13</a:t>
            </a:fld>
            <a:endParaRPr lang="en-US"/>
          </a:p>
        </p:txBody>
      </p:sp>
      <p:sp>
        <p:nvSpPr>
          <p:cNvPr id="892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A211CE-2D1D-41D6-B655-16230BD06393}" type="slidenum">
              <a:rPr lang="en-US"/>
              <a:pPr/>
              <a:t>14</a:t>
            </a:fld>
            <a:endParaRPr lang="en-US"/>
          </a:p>
        </p:txBody>
      </p:sp>
      <p:sp>
        <p:nvSpPr>
          <p:cNvPr id="893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41A7A2-66EB-404F-B8EC-B560C2586E3C}" type="slidenum">
              <a:rPr lang="en-US"/>
              <a:pPr/>
              <a:t>15</a:t>
            </a:fld>
            <a:endParaRPr lang="en-US"/>
          </a:p>
        </p:txBody>
      </p:sp>
      <p:sp>
        <p:nvSpPr>
          <p:cNvPr id="894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046F5F-20A3-4393-84ED-C13D8262E342}" type="slidenum">
              <a:rPr lang="en-US"/>
              <a:pPr/>
              <a:t>16</a:t>
            </a:fld>
            <a:endParaRPr lang="en-US"/>
          </a:p>
        </p:txBody>
      </p:sp>
      <p:sp>
        <p:nvSpPr>
          <p:cNvPr id="969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2372B1-9DE6-4AEE-9D73-B155072E6DCD}" type="slidenum">
              <a:rPr lang="en-US"/>
              <a:pPr/>
              <a:t>17</a:t>
            </a:fld>
            <a:endParaRPr lang="en-US"/>
          </a:p>
        </p:txBody>
      </p:sp>
      <p:sp>
        <p:nvSpPr>
          <p:cNvPr id="970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2D7D4C-FD26-445B-B0B1-79030EBEC72E}" type="slidenum">
              <a:rPr lang="en-US"/>
              <a:pPr/>
              <a:t>18</a:t>
            </a:fld>
            <a:endParaRPr lang="en-US"/>
          </a:p>
        </p:txBody>
      </p:sp>
      <p:sp>
        <p:nvSpPr>
          <p:cNvPr id="91545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54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11D86C-CA68-4509-A9D0-66B9AD3BCAB7}" type="slidenum">
              <a:rPr lang="en-US"/>
              <a:pPr/>
              <a:t>19</a:t>
            </a:fld>
            <a:endParaRPr lang="en-US"/>
          </a:p>
        </p:txBody>
      </p:sp>
      <p:sp>
        <p:nvSpPr>
          <p:cNvPr id="96358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358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879E8E-D71F-4835-942D-72B53B2DE515}" type="slidenum">
              <a:rPr lang="en-US"/>
              <a:pPr/>
              <a:t>20</a:t>
            </a:fld>
            <a:endParaRPr lang="en-US"/>
          </a:p>
        </p:txBody>
      </p:sp>
      <p:sp>
        <p:nvSpPr>
          <p:cNvPr id="96563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56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CBF208-75C4-47BD-8463-15072F767A24}" type="slidenum">
              <a:rPr lang="en-US"/>
              <a:pPr/>
              <a:t>3</a:t>
            </a:fld>
            <a:endParaRPr lang="en-US"/>
          </a:p>
        </p:txBody>
      </p:sp>
      <p:sp>
        <p:nvSpPr>
          <p:cNvPr id="883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2000" dirty="0" smtClean="0"/>
              <a:t>Foundational work in computational linguistics</a:t>
            </a:r>
          </a:p>
          <a:p>
            <a:pPr lvl="1"/>
            <a:r>
              <a:rPr lang="en-US" sz="2000" dirty="0" smtClean="0"/>
              <a:t>Bledsoe 1959: OCR</a:t>
            </a:r>
          </a:p>
          <a:p>
            <a:pPr lvl="1"/>
            <a:r>
              <a:rPr lang="en-US" sz="2000" dirty="0" err="1" smtClean="0"/>
              <a:t>Mosteller</a:t>
            </a:r>
            <a:r>
              <a:rPr lang="en-US" sz="2000" dirty="0" smtClean="0"/>
              <a:t> and Wallace 1964: authorship identification</a:t>
            </a:r>
          </a:p>
          <a:p>
            <a:endParaRPr lang="en-US" sz="2000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AE7AA1-0BC3-456F-8099-0A619C8C30B4}" type="slidenum">
              <a:rPr lang="en-US"/>
              <a:pPr/>
              <a:t>21</a:t>
            </a:fld>
            <a:endParaRPr lang="en-US"/>
          </a:p>
        </p:txBody>
      </p:sp>
      <p:sp>
        <p:nvSpPr>
          <p:cNvPr id="971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D28542-70A2-4F8B-8465-B2461D60E1F2}" type="slidenum">
              <a:rPr lang="en-US"/>
              <a:pPr/>
              <a:t>22</a:t>
            </a:fld>
            <a:endParaRPr lang="en-US"/>
          </a:p>
        </p:txBody>
      </p:sp>
      <p:sp>
        <p:nvSpPr>
          <p:cNvPr id="972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EF2126-CD36-46DA-BF59-D9849EABE0D6}" type="slidenum">
              <a:rPr lang="en-US"/>
              <a:pPr/>
              <a:t>23</a:t>
            </a:fld>
            <a:endParaRPr lang="en-US"/>
          </a:p>
        </p:txBody>
      </p:sp>
      <p:sp>
        <p:nvSpPr>
          <p:cNvPr id="91955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95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6E6FCC-7888-4FC5-AAC5-5BF0BB722838}" type="slidenum">
              <a:rPr lang="en-US"/>
              <a:pPr/>
              <a:t>24</a:t>
            </a:fld>
            <a:endParaRPr lang="en-US"/>
          </a:p>
        </p:txBody>
      </p:sp>
      <p:sp>
        <p:nvSpPr>
          <p:cNvPr id="1174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98732D-D207-41D8-9BEE-4A1F61BE3F65}" type="slidenum">
              <a:rPr lang="en-US"/>
              <a:pPr/>
              <a:t>25</a:t>
            </a:fld>
            <a:endParaRPr lang="en-US"/>
          </a:p>
        </p:txBody>
      </p:sp>
      <p:sp>
        <p:nvSpPr>
          <p:cNvPr id="1132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5F3086-365E-42DB-BA98-68B23F644079}" type="slidenum">
              <a:rPr lang="en-US"/>
              <a:pPr/>
              <a:t>26</a:t>
            </a:fld>
            <a:endParaRPr lang="en-US"/>
          </a:p>
        </p:txBody>
      </p:sp>
      <p:sp>
        <p:nvSpPr>
          <p:cNvPr id="1134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1D9A5F-7842-49FE-B021-97048F20BC6D}" type="slidenum">
              <a:rPr lang="en-US"/>
              <a:pPr/>
              <a:t>27</a:t>
            </a:fld>
            <a:endParaRPr lang="en-US"/>
          </a:p>
        </p:txBody>
      </p:sp>
      <p:sp>
        <p:nvSpPr>
          <p:cNvPr id="1136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17DC33-767F-41D8-A659-92285CCF0C5B}" type="slidenum">
              <a:rPr lang="en-US"/>
              <a:pPr/>
              <a:t>28</a:t>
            </a:fld>
            <a:endParaRPr lang="en-US"/>
          </a:p>
        </p:txBody>
      </p:sp>
      <p:sp>
        <p:nvSpPr>
          <p:cNvPr id="1138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EB5B1C-931E-42EE-AC95-A23EB221EA4A}" type="slidenum">
              <a:rPr lang="en-US"/>
              <a:pPr/>
              <a:t>29</a:t>
            </a:fld>
            <a:endParaRPr lang="en-US"/>
          </a:p>
        </p:txBody>
      </p:sp>
      <p:sp>
        <p:nvSpPr>
          <p:cNvPr id="1140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E2248A-1856-4676-AF0B-8E58DE0199BC}" type="slidenum">
              <a:rPr lang="en-US"/>
              <a:pPr/>
              <a:t>30</a:t>
            </a:fld>
            <a:endParaRPr lang="en-US"/>
          </a:p>
        </p:txBody>
      </p:sp>
      <p:sp>
        <p:nvSpPr>
          <p:cNvPr id="11427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56D3E5-8422-41D1-B417-2918127BCBBA}" type="slidenum">
              <a:rPr lang="en-US"/>
              <a:pPr/>
              <a:t>4</a:t>
            </a:fld>
            <a:endParaRPr lang="en-US"/>
          </a:p>
        </p:txBody>
      </p:sp>
      <p:sp>
        <p:nvSpPr>
          <p:cNvPr id="884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Out of this universe of sequences, choose the tag sequence which is most probable given the observation sequence of n words w1…</a:t>
            </a:r>
            <a:r>
              <a:rPr lang="en-US" sz="2000" dirty="0" err="1" smtClean="0"/>
              <a:t>wn</a:t>
            </a:r>
            <a:r>
              <a:rPr lang="en-US" sz="20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A19296-2CB4-4E29-8796-5C44A406E6A6}" type="slidenum">
              <a:rPr lang="en-US"/>
              <a:pPr/>
              <a:t>31</a:t>
            </a:fld>
            <a:endParaRPr lang="en-US"/>
          </a:p>
        </p:txBody>
      </p:sp>
      <p:sp>
        <p:nvSpPr>
          <p:cNvPr id="11448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1C87B7-2458-4F14-A8C1-A58F6C8ECC30}" type="slidenum">
              <a:rPr lang="en-US"/>
              <a:pPr/>
              <a:t>32</a:t>
            </a:fld>
            <a:endParaRPr lang="en-US"/>
          </a:p>
        </p:txBody>
      </p:sp>
      <p:sp>
        <p:nvSpPr>
          <p:cNvPr id="1146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18A035-C70B-4A45-B524-CC4336D5047D}" type="slidenum">
              <a:rPr lang="en-US"/>
              <a:pPr/>
              <a:t>33</a:t>
            </a:fld>
            <a:endParaRPr lang="en-US"/>
          </a:p>
        </p:txBody>
      </p:sp>
      <p:sp>
        <p:nvSpPr>
          <p:cNvPr id="1148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D5C919-4D8F-4FFF-AE2D-CB8D62A0B952}" type="slidenum">
              <a:rPr lang="en-US"/>
              <a:pPr/>
              <a:t>34</a:t>
            </a:fld>
            <a:endParaRPr lang="en-US"/>
          </a:p>
        </p:txBody>
      </p:sp>
      <p:sp>
        <p:nvSpPr>
          <p:cNvPr id="1150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D2FF5A-8C36-4480-A24A-063B931E09A7}" type="slidenum">
              <a:rPr lang="en-US"/>
              <a:pPr/>
              <a:t>35</a:t>
            </a:fld>
            <a:endParaRPr lang="en-US"/>
          </a:p>
        </p:txBody>
      </p:sp>
      <p:sp>
        <p:nvSpPr>
          <p:cNvPr id="1178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3691C7-D744-4601-B25E-B54CDD9B32D1}" type="slidenum">
              <a:rPr lang="en-US"/>
              <a:pPr/>
              <a:t>36</a:t>
            </a:fld>
            <a:endParaRPr lang="en-US"/>
          </a:p>
        </p:txBody>
      </p:sp>
      <p:sp>
        <p:nvSpPr>
          <p:cNvPr id="1179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EDEC31-F103-4594-8DB3-C7656A8317B0}" type="slidenum">
              <a:rPr lang="en-US"/>
              <a:pPr/>
              <a:t>37</a:t>
            </a:fld>
            <a:endParaRPr lang="en-US"/>
          </a:p>
        </p:txBody>
      </p:sp>
      <p:sp>
        <p:nvSpPr>
          <p:cNvPr id="1157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83DD8B-6254-4522-BA1B-3F7870DEDD55}" type="slidenum">
              <a:rPr lang="en-US"/>
              <a:pPr/>
              <a:t>38</a:t>
            </a:fld>
            <a:endParaRPr lang="en-US"/>
          </a:p>
        </p:txBody>
      </p:sp>
      <p:sp>
        <p:nvSpPr>
          <p:cNvPr id="1161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C0C9-CBF8-4EC3-BB50-29A8658A3E2F}" type="slidenum">
              <a:rPr lang="en-US"/>
              <a:pPr/>
              <a:t>39</a:t>
            </a:fld>
            <a:endParaRPr lang="en-US"/>
          </a:p>
        </p:txBody>
      </p:sp>
      <p:sp>
        <p:nvSpPr>
          <p:cNvPr id="1159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86BCF9-F425-44B4-B0FD-490A2D18B65B}" type="slidenum">
              <a:rPr lang="en-US"/>
              <a:pPr/>
              <a:t>40</a:t>
            </a:fld>
            <a:endParaRPr lang="en-US"/>
          </a:p>
        </p:txBody>
      </p:sp>
      <p:sp>
        <p:nvSpPr>
          <p:cNvPr id="1153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058293-948B-4175-A49B-651946A415B6}" type="slidenum">
              <a:rPr lang="en-US"/>
              <a:pPr/>
              <a:t>5</a:t>
            </a:fld>
            <a:endParaRPr lang="en-US"/>
          </a:p>
        </p:txBody>
      </p:sp>
      <p:sp>
        <p:nvSpPr>
          <p:cNvPr id="885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EEB31B-943E-4384-A931-AC30B7648B54}" type="slidenum">
              <a:rPr lang="en-US"/>
              <a:pPr/>
              <a:t>41</a:t>
            </a:fld>
            <a:endParaRPr lang="en-US"/>
          </a:p>
        </p:txBody>
      </p:sp>
      <p:sp>
        <p:nvSpPr>
          <p:cNvPr id="11550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38ADFC-63C8-477C-A0AC-34D7B61BC6FE}" type="slidenum">
              <a:rPr lang="en-US"/>
              <a:pPr/>
              <a:t>42</a:t>
            </a:fld>
            <a:endParaRPr lang="en-US"/>
          </a:p>
        </p:txBody>
      </p:sp>
      <p:sp>
        <p:nvSpPr>
          <p:cNvPr id="1163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D790E6-4714-4A97-AACB-27304BA97674}" type="slidenum">
              <a:rPr lang="en-US"/>
              <a:pPr/>
              <a:t>43</a:t>
            </a:fld>
            <a:endParaRPr lang="en-US"/>
          </a:p>
        </p:txBody>
      </p:sp>
      <p:sp>
        <p:nvSpPr>
          <p:cNvPr id="1180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F8233D-4E74-4F6A-BC78-B63ED5B3C939}" type="slidenum">
              <a:rPr lang="en-US"/>
              <a:pPr/>
              <a:t>44</a:t>
            </a:fld>
            <a:endParaRPr lang="en-US"/>
          </a:p>
        </p:txBody>
      </p:sp>
      <p:sp>
        <p:nvSpPr>
          <p:cNvPr id="1165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F8B89D-91B7-4B75-88A2-9B0B4A39F360}" type="slidenum">
              <a:rPr lang="en-US"/>
              <a:pPr/>
              <a:t>6</a:t>
            </a:fld>
            <a:endParaRPr lang="en-US"/>
          </a:p>
        </p:txBody>
      </p:sp>
      <p:sp>
        <p:nvSpPr>
          <p:cNvPr id="8867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But how to make it operational? How to compute this value?</a:t>
            </a:r>
            <a:br>
              <a:rPr lang="en-US" sz="2000" dirty="0" smtClean="0"/>
            </a:b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FF50C1-C55F-47A1-B976-BD9A53B58025}" type="slidenum">
              <a:rPr lang="en-US"/>
              <a:pPr/>
              <a:t>7</a:t>
            </a:fld>
            <a:endParaRPr lang="en-US"/>
          </a:p>
        </p:txBody>
      </p:sp>
      <p:sp>
        <p:nvSpPr>
          <p:cNvPr id="887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E88237-9653-4E9E-B73B-2812848B01C8}" type="slidenum">
              <a:rPr lang="en-US"/>
              <a:pPr/>
              <a:t>8</a:t>
            </a:fld>
            <a:endParaRPr lang="en-US"/>
          </a:p>
        </p:txBody>
      </p:sp>
      <p:sp>
        <p:nvSpPr>
          <p:cNvPr id="8888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FBC6C7-EF97-4D78-B371-A835E5883B45}" type="slidenum">
              <a:rPr lang="en-US"/>
              <a:pPr/>
              <a:t>9</a:t>
            </a:fld>
            <a:endParaRPr lang="en-US"/>
          </a:p>
        </p:txBody>
      </p:sp>
      <p:sp>
        <p:nvSpPr>
          <p:cNvPr id="889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96AF9F-711C-457F-8CB7-F338A27A11D9}" type="slidenum">
              <a:rPr lang="en-US"/>
              <a:pPr/>
              <a:t>10</a:t>
            </a:fld>
            <a:endParaRPr lang="en-US"/>
          </a:p>
        </p:txBody>
      </p:sp>
      <p:sp>
        <p:nvSpPr>
          <p:cNvPr id="890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A3CF91-D34F-42F9-A136-4818B7916C5B}" type="datetime1">
              <a:rPr lang="en-US" smtClean="0"/>
              <a:pPr/>
              <a:t>9/22/2009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80FF5E-42C9-40B5-A042-9665620CE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41BD7-5A9E-4A6A-9148-B535B11D8DB6}" type="datetime1">
              <a:rPr lang="en-US" smtClean="0"/>
              <a:pPr/>
              <a:t>9/22/2009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89D031-CA95-4F56-BDC2-EDC177F51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83A77-C613-4CF8-A632-85DA8329D772}" type="datetime1">
              <a:rPr lang="en-US" smtClean="0"/>
              <a:pPr/>
              <a:t>9/22/2009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93C83F-9738-4255-9B86-A47E7FA933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fld id="{64BAA845-6C21-4D42-A33F-9C794DDDB10F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75B36E12-34BA-42AB-8B48-279D20203C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480CAA-93EB-47AC-8947-0FC1EA0137F3}" type="datetime1">
              <a:rPr lang="en-US" smtClean="0"/>
              <a:pPr/>
              <a:t>9/22/2009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5AE6CE-2EDF-4410-A050-4381064A2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80A225-E48D-484A-926B-536A7DA05958}" type="datetime1">
              <a:rPr lang="en-US" smtClean="0"/>
              <a:pPr/>
              <a:t>9/22/2009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105FFF-3181-40FF-ADA4-87EBCBF023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17C41-A959-45B4-9A15-8F61141A56A9}" type="datetime1">
              <a:rPr lang="en-US" smtClean="0"/>
              <a:pPr/>
              <a:t>9/22/2009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34AA2D-F519-4B3D-8231-A1E66553D9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B60BB9-6331-4F5B-AB0A-DEA5559B2C17}" type="datetime1">
              <a:rPr lang="en-US" smtClean="0"/>
              <a:pPr/>
              <a:t>9/22/2009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94C06-BC62-4D32-B00E-39C7C8141A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E35EBD-AA6F-4C10-AC40-D646073627BD}" type="datetime1">
              <a:rPr lang="en-US" smtClean="0"/>
              <a:pPr/>
              <a:t>9/22/2009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2CB07-6895-4A6A-A45D-D213A4DD26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37B52-5BB4-4FCB-A30E-9103D78DD15D}" type="datetime1">
              <a:rPr lang="en-US" smtClean="0"/>
              <a:pPr/>
              <a:t>9/22/2009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AEA054-3809-4D7E-A89A-50AF72B04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BBBA3FF-9B83-4D71-9A37-A1B5069B7618}" type="datetime1">
              <a:rPr lang="en-US" smtClean="0"/>
              <a:pPr/>
              <a:t>9/22/2009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58811-8A8D-4FE2-AB7C-83BC7A611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B5EAD4-C2E8-4D43-B0FC-9DD58329A715}" type="datetime1">
              <a:rPr lang="en-US" smtClean="0"/>
              <a:pPr/>
              <a:t>9/22/2009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6F19CB5-5F08-4782-B6FF-BC7C2215A6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BD7D88-3963-4DD0-9CD7-4DBEF3D9B610}" type="datetime1">
              <a:rPr lang="en-US" smtClean="0"/>
              <a:pPr/>
              <a:t>9/22/2009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5E346A-78B5-4D21-A9B1-BA2D15F0B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09600" y="1295400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>CS 4705</a:t>
            </a:r>
            <a:br>
              <a:rPr lang="en-US"/>
            </a:br>
            <a:r>
              <a:rPr lang="en-US"/>
              <a:t>Hidden Markov Models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352800"/>
            <a:ext cx="6400800" cy="1752600"/>
          </a:xfrm>
        </p:spPr>
        <p:txBody>
          <a:bodyPr/>
          <a:lstStyle/>
          <a:p>
            <a:endParaRPr lang="en-US">
              <a:solidFill>
                <a:srgbClr val="A50021"/>
              </a:solidFill>
            </a:endParaRPr>
          </a:p>
          <a:p>
            <a:endParaRPr lang="en-US"/>
          </a:p>
          <a:p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fld id="{F2455C3F-6CBC-4CEE-B4D9-887AFF92F277}" type="datetime1">
              <a:rPr lang="en-US"/>
              <a:pPr/>
              <a:t>9/23/2009</a:t>
            </a:fld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1CA62B8E-F22E-4EB9-AE46-6322F3F8166E}" type="slidenum">
              <a:rPr lang="en-US"/>
              <a:pPr/>
              <a:t>1</a:t>
            </a:fld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590800" y="6096000"/>
            <a:ext cx="609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Slides adapted from Dan </a:t>
            </a:r>
            <a:r>
              <a:rPr lang="en-US" dirty="0" err="1"/>
              <a:t>Jurafsky</a:t>
            </a:r>
            <a:r>
              <a:rPr lang="en-US" dirty="0"/>
              <a:t>,  and James Martin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AADA-BFAC-4D03-B2CB-213D2E473EA2}" type="datetime1">
              <a:rPr lang="en-US"/>
              <a:pPr/>
              <a:t>9/23/2009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50C6-12DC-4DA6-947F-D2286F8AE14E}" type="slidenum">
              <a:rPr lang="en-US"/>
              <a:pPr/>
              <a:t>10</a:t>
            </a:fld>
            <a:endParaRPr lang="en-US"/>
          </a:p>
        </p:txBody>
      </p:sp>
      <p:sp>
        <p:nvSpPr>
          <p:cNvPr id="850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kinds of probabilities (2)</a:t>
            </a:r>
          </a:p>
        </p:txBody>
      </p:sp>
      <p:sp>
        <p:nvSpPr>
          <p:cNvPr id="85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8763000" cy="3733800"/>
          </a:xfrm>
        </p:spPr>
        <p:txBody>
          <a:bodyPr/>
          <a:lstStyle/>
          <a:p>
            <a:r>
              <a:rPr lang="en-US" sz="3200" dirty="0"/>
              <a:t>Word likelihood probabilities p(</a:t>
            </a:r>
            <a:r>
              <a:rPr lang="en-US" sz="3200" dirty="0" err="1"/>
              <a:t>w</a:t>
            </a:r>
            <a:r>
              <a:rPr lang="en-US" sz="3200" baseline="-25000" dirty="0" err="1"/>
              <a:t>i</a:t>
            </a:r>
            <a:r>
              <a:rPr lang="en-US" sz="3200" dirty="0" err="1"/>
              <a:t>|t</a:t>
            </a:r>
            <a:r>
              <a:rPr lang="en-US" sz="3200" baseline="-25000" dirty="0" err="1"/>
              <a:t>i</a:t>
            </a:r>
            <a:r>
              <a:rPr lang="en-US" sz="3200" dirty="0"/>
              <a:t>)</a:t>
            </a:r>
          </a:p>
          <a:p>
            <a:pPr lvl="1"/>
            <a:r>
              <a:rPr lang="en-US" sz="2800" dirty="0"/>
              <a:t>VBZ (3sg Pres verb) likely to be “is”</a:t>
            </a:r>
          </a:p>
          <a:p>
            <a:pPr lvl="1"/>
            <a:r>
              <a:rPr lang="en-US" sz="2800" dirty="0"/>
              <a:t>Compute P(</a:t>
            </a:r>
            <a:r>
              <a:rPr lang="en-US" sz="2800" dirty="0" err="1"/>
              <a:t>is|VBZ</a:t>
            </a:r>
            <a:r>
              <a:rPr lang="en-US" sz="2800" dirty="0"/>
              <a:t>) by counting in a labeled corpus:</a:t>
            </a:r>
            <a:endParaRPr lang="en-US" dirty="0"/>
          </a:p>
        </p:txBody>
      </p:sp>
      <p:pic>
        <p:nvPicPr>
          <p:cNvPr id="850950" name="Picture 6" descr="tag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2971800"/>
            <a:ext cx="3600450" cy="1250950"/>
          </a:xfrm>
          <a:prstGeom prst="rect">
            <a:avLst/>
          </a:prstGeom>
          <a:noFill/>
        </p:spPr>
      </p:pic>
      <p:pic>
        <p:nvPicPr>
          <p:cNvPr id="850951" name="Picture 7" descr="tag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4419600"/>
            <a:ext cx="7575550" cy="1071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40AB-563D-4415-B995-582E0346F843}" type="datetime1">
              <a:rPr lang="en-US"/>
              <a:pPr/>
              <a:t>9/23/2009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8565-3753-4A10-B382-763935D39088}" type="slidenum">
              <a:rPr lang="en-US"/>
              <a:pPr/>
              <a:t>11</a:t>
            </a:fld>
            <a:endParaRPr lang="en-US"/>
          </a:p>
        </p:txBody>
      </p:sp>
      <p:sp>
        <p:nvSpPr>
          <p:cNvPr id="83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Example: the verb “race”</a:t>
            </a:r>
          </a:p>
        </p:txBody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438400"/>
            <a:ext cx="8001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Secretariat/</a:t>
            </a:r>
            <a:r>
              <a:rPr lang="en-US">
                <a:solidFill>
                  <a:schemeClr val="accent2"/>
                </a:solidFill>
              </a:rPr>
              <a:t>NNP</a:t>
            </a:r>
            <a:r>
              <a:rPr lang="en-US"/>
              <a:t> is/</a:t>
            </a:r>
            <a:r>
              <a:rPr lang="en-US">
                <a:solidFill>
                  <a:schemeClr val="accent2"/>
                </a:solidFill>
              </a:rPr>
              <a:t>VBZ</a:t>
            </a:r>
            <a:r>
              <a:rPr lang="en-US"/>
              <a:t> expected/</a:t>
            </a:r>
            <a:r>
              <a:rPr lang="en-US">
                <a:solidFill>
                  <a:schemeClr val="accent2"/>
                </a:solidFill>
              </a:rPr>
              <a:t>VBN</a:t>
            </a:r>
            <a:r>
              <a:rPr lang="en-US"/>
              <a:t> to/</a:t>
            </a:r>
            <a:r>
              <a:rPr lang="en-US">
                <a:solidFill>
                  <a:schemeClr val="accent2"/>
                </a:solidFill>
              </a:rPr>
              <a:t>TO </a:t>
            </a:r>
            <a:r>
              <a:rPr lang="en-US" b="1">
                <a:solidFill>
                  <a:srgbClr val="A50021"/>
                </a:solidFill>
              </a:rPr>
              <a:t>race</a:t>
            </a:r>
            <a:r>
              <a:rPr lang="en-US"/>
              <a:t>/</a:t>
            </a:r>
            <a:r>
              <a:rPr lang="en-US">
                <a:solidFill>
                  <a:schemeClr val="accent2"/>
                </a:solidFill>
              </a:rPr>
              <a:t>VB</a:t>
            </a:r>
            <a:r>
              <a:rPr lang="en-US"/>
              <a:t> tomorrow/</a:t>
            </a:r>
            <a:r>
              <a:rPr lang="en-US">
                <a:solidFill>
                  <a:schemeClr val="accent2"/>
                </a:solidFill>
              </a:rPr>
              <a:t>NR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People/</a:t>
            </a:r>
            <a:r>
              <a:rPr lang="en-US">
                <a:solidFill>
                  <a:schemeClr val="accent2"/>
                </a:solidFill>
              </a:rPr>
              <a:t>NNS</a:t>
            </a:r>
            <a:r>
              <a:rPr lang="en-US"/>
              <a:t> continue/</a:t>
            </a:r>
            <a:r>
              <a:rPr lang="en-US">
                <a:solidFill>
                  <a:schemeClr val="accent2"/>
                </a:solidFill>
              </a:rPr>
              <a:t>VB</a:t>
            </a:r>
            <a:r>
              <a:rPr lang="en-US"/>
              <a:t> to/</a:t>
            </a:r>
            <a:r>
              <a:rPr lang="en-US">
                <a:solidFill>
                  <a:schemeClr val="accent2"/>
                </a:solidFill>
              </a:rPr>
              <a:t>TO</a:t>
            </a:r>
            <a:r>
              <a:rPr lang="en-US"/>
              <a:t> inquire/</a:t>
            </a:r>
            <a:r>
              <a:rPr lang="en-US">
                <a:solidFill>
                  <a:schemeClr val="accent2"/>
                </a:solidFill>
              </a:rPr>
              <a:t>VB</a:t>
            </a:r>
            <a:r>
              <a:rPr lang="en-US"/>
              <a:t> the/</a:t>
            </a:r>
            <a:r>
              <a:rPr lang="en-US">
                <a:solidFill>
                  <a:schemeClr val="accent2"/>
                </a:solidFill>
              </a:rPr>
              <a:t>DT</a:t>
            </a:r>
            <a:r>
              <a:rPr lang="en-US"/>
              <a:t> reason/</a:t>
            </a:r>
            <a:r>
              <a:rPr lang="en-US">
                <a:solidFill>
                  <a:schemeClr val="accent2"/>
                </a:solidFill>
              </a:rPr>
              <a:t>NN</a:t>
            </a:r>
            <a:r>
              <a:rPr lang="en-US"/>
              <a:t> for/</a:t>
            </a:r>
            <a:r>
              <a:rPr lang="en-US">
                <a:solidFill>
                  <a:schemeClr val="accent2"/>
                </a:solidFill>
              </a:rPr>
              <a:t>IN</a:t>
            </a:r>
            <a:r>
              <a:rPr lang="en-US"/>
              <a:t> the/</a:t>
            </a:r>
            <a:r>
              <a:rPr lang="en-US">
                <a:solidFill>
                  <a:schemeClr val="accent2"/>
                </a:solidFill>
              </a:rPr>
              <a:t>DT</a:t>
            </a:r>
            <a:r>
              <a:rPr lang="en-US"/>
              <a:t> </a:t>
            </a:r>
            <a:r>
              <a:rPr lang="en-US" b="1">
                <a:solidFill>
                  <a:srgbClr val="A50021"/>
                </a:solidFill>
              </a:rPr>
              <a:t>race</a:t>
            </a:r>
            <a:r>
              <a:rPr lang="en-US"/>
              <a:t>/</a:t>
            </a:r>
            <a:r>
              <a:rPr lang="en-US">
                <a:solidFill>
                  <a:schemeClr val="accent2"/>
                </a:solidFill>
              </a:rPr>
              <a:t>NN</a:t>
            </a:r>
            <a:r>
              <a:rPr lang="en-US"/>
              <a:t> for/</a:t>
            </a:r>
            <a:r>
              <a:rPr lang="en-US">
                <a:solidFill>
                  <a:schemeClr val="accent2"/>
                </a:solidFill>
              </a:rPr>
              <a:t>IN</a:t>
            </a:r>
            <a:r>
              <a:rPr lang="en-US"/>
              <a:t> outer/</a:t>
            </a:r>
            <a:r>
              <a:rPr lang="en-US">
                <a:solidFill>
                  <a:schemeClr val="accent2"/>
                </a:solidFill>
              </a:rPr>
              <a:t>JJ</a:t>
            </a:r>
            <a:r>
              <a:rPr lang="en-US"/>
              <a:t> space/</a:t>
            </a:r>
            <a:r>
              <a:rPr lang="en-US">
                <a:solidFill>
                  <a:schemeClr val="accent2"/>
                </a:solidFill>
              </a:rPr>
              <a:t>NN</a:t>
            </a:r>
          </a:p>
          <a:p>
            <a:pPr>
              <a:lnSpc>
                <a:spcPct val="90000"/>
              </a:lnSpc>
            </a:pPr>
            <a:r>
              <a:rPr lang="en-US"/>
              <a:t>How do we pick the right tag?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865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987-70B6-4514-9CB7-061E41DCB918}" type="datetime1">
              <a:rPr lang="en-US"/>
              <a:pPr/>
              <a:t>9/23/2009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8E5C1-B45A-4234-81AF-9FFC0089F970}" type="slidenum">
              <a:rPr lang="en-US"/>
              <a:pPr/>
              <a:t>12</a:t>
            </a:fld>
            <a:endParaRPr lang="en-US"/>
          </a:p>
        </p:txBody>
      </p:sp>
      <p:sp>
        <p:nvSpPr>
          <p:cNvPr id="8519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Disambiguating “race”</a:t>
            </a:r>
          </a:p>
        </p:txBody>
      </p:sp>
      <p:sp>
        <p:nvSpPr>
          <p:cNvPr id="85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51974" name="Picture 6" descr="posrac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438400"/>
            <a:ext cx="7540625" cy="1917700"/>
          </a:xfrm>
          <a:prstGeom prst="rect">
            <a:avLst/>
          </a:prstGeom>
          <a:noFill/>
        </p:spPr>
      </p:pic>
      <p:pic>
        <p:nvPicPr>
          <p:cNvPr id="851975" name="Picture 7" descr="posrace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4495800"/>
            <a:ext cx="7540625" cy="191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8273-9EE7-48CC-8B05-845594B8985E}" type="datetime1">
              <a:rPr lang="en-US"/>
              <a:pPr/>
              <a:t>9/23/2009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FB5C9-8991-42B2-8FAE-6B34D7894573}" type="slidenum">
              <a:rPr lang="en-US"/>
              <a:pPr/>
              <a:t>13</a:t>
            </a:fld>
            <a:endParaRPr lang="en-US"/>
          </a:p>
        </p:txBody>
      </p:sp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P(NN|TO) = .00047</a:t>
            </a:r>
          </a:p>
          <a:p>
            <a:r>
              <a:rPr lang="en-US" sz="2400"/>
              <a:t>P(VB|TO) = .83</a:t>
            </a:r>
          </a:p>
          <a:p>
            <a:r>
              <a:rPr lang="en-US" sz="2400"/>
              <a:t>P(race|NN) = .00057</a:t>
            </a:r>
          </a:p>
          <a:p>
            <a:r>
              <a:rPr lang="en-US" sz="2400"/>
              <a:t>P(race|VB) = .00012</a:t>
            </a:r>
          </a:p>
          <a:p>
            <a:r>
              <a:rPr lang="en-US" sz="2400"/>
              <a:t>P(NR|VB) = .0027</a:t>
            </a:r>
          </a:p>
          <a:p>
            <a:r>
              <a:rPr lang="en-US" sz="2400"/>
              <a:t>P(NR|NN) = .0012</a:t>
            </a:r>
          </a:p>
          <a:p>
            <a:r>
              <a:rPr lang="en-US" sz="2400"/>
              <a:t>P(VB|TO)P(NR|VB)P(race|VB) = .00000027</a:t>
            </a:r>
          </a:p>
          <a:p>
            <a:r>
              <a:rPr lang="en-US" sz="2400"/>
              <a:t>P(NN|TO)P(NR|NN)P(race|NN)=.00000000032</a:t>
            </a:r>
          </a:p>
          <a:p>
            <a:r>
              <a:rPr lang="en-US" sz="2400"/>
              <a:t>So we (correctly) choose the verb reading,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we’ve described with these two kinds of probabilities is a Hidden Markov </a:t>
            </a:r>
            <a:r>
              <a:rPr lang="en-US" dirty="0" smtClean="0"/>
              <a:t>Model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Now we will tie this approach into the </a:t>
            </a:r>
            <a:r>
              <a:rPr lang="en-US" dirty="0" smtClean="0"/>
              <a:t>model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Definitions.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A591-BD62-4C20-AE71-395F39887927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C0BB-FF38-4032-9F26-E59529B1BE73}" type="slidenum">
              <a:rPr lang="en-US"/>
              <a:pPr/>
              <a:t>14</a:t>
            </a:fld>
            <a:endParaRPr lang="en-US"/>
          </a:p>
        </p:txBody>
      </p:sp>
      <p:sp>
        <p:nvSpPr>
          <p:cNvPr id="8540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Hidden Markov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0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074025" cy="449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A </a:t>
            </a:r>
            <a:r>
              <a:rPr lang="en-US" dirty="0">
                <a:solidFill>
                  <a:srgbClr val="A50021"/>
                </a:solidFill>
              </a:rPr>
              <a:t>weighted finite-state automaton</a:t>
            </a:r>
            <a:r>
              <a:rPr lang="en-US" dirty="0"/>
              <a:t> adds probabilities to the arcs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sum of the probabilities leaving any arc must sum to </a:t>
            </a:r>
            <a:r>
              <a:rPr lang="en-US" dirty="0" smtClean="0"/>
              <a:t>one</a:t>
            </a:r>
            <a:br>
              <a:rPr lang="en-US" dirty="0" smtClean="0"/>
            </a:b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 </a:t>
            </a:r>
            <a:r>
              <a:rPr lang="en-US" dirty="0">
                <a:solidFill>
                  <a:srgbClr val="A50021"/>
                </a:solidFill>
              </a:rPr>
              <a:t>Markov chain</a:t>
            </a:r>
            <a:r>
              <a:rPr lang="en-US" dirty="0"/>
              <a:t> is a special case of a WFST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input sequence uniquely determines which states the automaton will go </a:t>
            </a:r>
            <a:r>
              <a:rPr lang="en-US" dirty="0" smtClean="0"/>
              <a:t>through</a:t>
            </a:r>
            <a:br>
              <a:rPr lang="en-US" dirty="0" smtClean="0"/>
            </a:b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Markov chains can’t represent inherently ambiguous problems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Assigns probabilities to unambiguous sequences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B85A-0B7B-4A49-805D-5F1A943D3488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05B8-2634-4179-B665-3CD450F8AABF}" type="slidenum">
              <a:rPr lang="en-US"/>
              <a:pPr/>
              <a:t>15</a:t>
            </a:fld>
            <a:endParaRPr lang="en-US"/>
          </a:p>
        </p:txBody>
      </p:sp>
      <p:sp>
        <p:nvSpPr>
          <p:cNvPr id="8550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A771-4C8F-430F-9C5E-D28367D76E8F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DACBD-C405-42CF-9BDE-A27EA9B75901}" type="slidenum">
              <a:rPr lang="en-US"/>
              <a:pPr/>
              <a:t>16</a:t>
            </a:fld>
            <a:endParaRPr lang="en-US"/>
          </a:p>
        </p:txBody>
      </p:sp>
      <p:sp>
        <p:nvSpPr>
          <p:cNvPr id="960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Markov chain for weather</a:t>
            </a:r>
          </a:p>
        </p:txBody>
      </p:sp>
      <p:pic>
        <p:nvPicPr>
          <p:cNvPr id="960517" name="Picture 5" descr="markovchain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133600"/>
            <a:ext cx="6303963" cy="3622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7E7C-C96A-41F8-BB71-E966DB86DD45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F68C-67DA-4C82-A9BB-E72B77B564B0}" type="slidenum">
              <a:rPr lang="en-US"/>
              <a:pPr/>
              <a:t>17</a:t>
            </a:fld>
            <a:endParaRPr lang="en-US"/>
          </a:p>
        </p:txBody>
      </p:sp>
      <p:sp>
        <p:nvSpPr>
          <p:cNvPr id="961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Markov chain for words</a:t>
            </a:r>
          </a:p>
        </p:txBody>
      </p:sp>
      <p:pic>
        <p:nvPicPr>
          <p:cNvPr id="961540" name="Picture 4" descr="markovchai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905000"/>
            <a:ext cx="6303963" cy="3622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150225" cy="4419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a set of states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Q = q</a:t>
            </a:r>
            <a:r>
              <a:rPr lang="en-US" baseline="-25000" dirty="0"/>
              <a:t>1</a:t>
            </a:r>
            <a:r>
              <a:rPr lang="en-US" dirty="0"/>
              <a:t>, q</a:t>
            </a:r>
            <a:r>
              <a:rPr lang="en-US" baseline="-25000" dirty="0"/>
              <a:t>2</a:t>
            </a:r>
            <a:r>
              <a:rPr lang="en-US" dirty="0"/>
              <a:t>…</a:t>
            </a:r>
            <a:r>
              <a:rPr lang="en-US" dirty="0" err="1"/>
              <a:t>q</a:t>
            </a:r>
            <a:r>
              <a:rPr lang="en-US" baseline="-25000" dirty="0" err="1"/>
              <a:t>N</a:t>
            </a:r>
            <a:r>
              <a:rPr lang="en-US" baseline="-25000" dirty="0"/>
              <a:t>; </a:t>
            </a:r>
            <a:r>
              <a:rPr lang="en-US" dirty="0"/>
              <a:t> the state at time t is q</a:t>
            </a:r>
            <a:r>
              <a:rPr lang="en-US" baseline="-25000" dirty="0"/>
              <a:t>t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Transition probabilities: </a:t>
            </a:r>
          </a:p>
          <a:p>
            <a:pPr lvl="1"/>
            <a:r>
              <a:rPr lang="en-US" dirty="0"/>
              <a:t>a set of probabilities A = a</a:t>
            </a:r>
            <a:r>
              <a:rPr lang="en-US" baseline="-25000" dirty="0"/>
              <a:t>01</a:t>
            </a:r>
            <a:r>
              <a:rPr lang="en-US" dirty="0"/>
              <a:t>a</a:t>
            </a:r>
            <a:r>
              <a:rPr lang="en-US" baseline="-25000" dirty="0"/>
              <a:t>02</a:t>
            </a:r>
            <a:r>
              <a:rPr lang="en-US" dirty="0"/>
              <a:t>…a</a:t>
            </a:r>
            <a:r>
              <a:rPr lang="en-US" baseline="-25000" dirty="0"/>
              <a:t>n1</a:t>
            </a:r>
            <a:r>
              <a:rPr lang="en-US" dirty="0"/>
              <a:t>…a</a:t>
            </a:r>
            <a:r>
              <a:rPr lang="en-US" baseline="-25000" dirty="0"/>
              <a:t>nn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Each </a:t>
            </a:r>
            <a:r>
              <a:rPr lang="en-US" dirty="0" err="1"/>
              <a:t>a</a:t>
            </a:r>
            <a:r>
              <a:rPr lang="en-US" baseline="-25000" dirty="0" err="1"/>
              <a:t>ij</a:t>
            </a:r>
            <a:r>
              <a:rPr lang="en-US" baseline="-25000" dirty="0"/>
              <a:t> </a:t>
            </a:r>
            <a:r>
              <a:rPr lang="en-US" dirty="0"/>
              <a:t>represents the probability of transitioning from state </a:t>
            </a:r>
            <a:r>
              <a:rPr lang="en-US" dirty="0" err="1"/>
              <a:t>i</a:t>
            </a:r>
            <a:r>
              <a:rPr lang="en-US" dirty="0"/>
              <a:t> to state j</a:t>
            </a:r>
          </a:p>
          <a:p>
            <a:pPr lvl="1"/>
            <a:r>
              <a:rPr lang="en-US" dirty="0"/>
              <a:t>The set of these is the transition probability matrix A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Distinguished start and end states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7968-8FE5-4730-A3ED-0F6EF995998F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C546-FF87-4719-8313-935470BEBBE0}" type="slidenum">
              <a:rPr lang="en-US"/>
              <a:pPr/>
              <a:t>18</a:t>
            </a:fld>
            <a:endParaRPr lang="en-US"/>
          </a:p>
        </p:txBody>
      </p:sp>
      <p:sp>
        <p:nvSpPr>
          <p:cNvPr id="91443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Markov chain =  “First-order observable Markov Model”</a:t>
            </a:r>
          </a:p>
        </p:txBody>
      </p:sp>
      <p:graphicFrame>
        <p:nvGraphicFramePr>
          <p:cNvPr id="914440" name="Object 8"/>
          <p:cNvGraphicFramePr>
            <a:graphicFrameLocks noChangeAspect="1"/>
          </p:cNvGraphicFramePr>
          <p:nvPr/>
        </p:nvGraphicFramePr>
        <p:xfrm>
          <a:off x="1524000" y="3962400"/>
          <a:ext cx="4864100" cy="468313"/>
        </p:xfrm>
        <a:graphic>
          <a:graphicData uri="http://schemas.openxmlformats.org/presentationml/2006/ole">
            <p:oleObj spid="_x0000_s914440" name="Equation" r:id="rId4" imgW="2108200" imgH="203200" progId="Equation.3">
              <p:embed/>
            </p:oleObj>
          </a:graphicData>
        </a:graphic>
      </p:graphicFrame>
      <p:graphicFrame>
        <p:nvGraphicFramePr>
          <p:cNvPr id="914441" name="Object 9"/>
          <p:cNvGraphicFramePr>
            <a:graphicFrameLocks noChangeAspect="1"/>
          </p:cNvGraphicFramePr>
          <p:nvPr/>
        </p:nvGraphicFramePr>
        <p:xfrm>
          <a:off x="2514600" y="4419600"/>
          <a:ext cx="2641600" cy="950913"/>
        </p:xfrm>
        <a:graphic>
          <a:graphicData uri="http://schemas.openxmlformats.org/presentationml/2006/ole">
            <p:oleObj spid="_x0000_s914441" name="Equation" r:id="rId5" imgW="12700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6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057400"/>
            <a:ext cx="7693025" cy="37242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Current state only depends on previous state 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8BA5-07E1-43E6-AA03-CE785D5DB754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B455-D5E0-4627-ABDA-E5E1204AB3EE}" type="slidenum">
              <a:rPr lang="en-US"/>
              <a:pPr/>
              <a:t>19</a:t>
            </a:fld>
            <a:endParaRPr lang="en-US"/>
          </a:p>
        </p:txBody>
      </p:sp>
      <p:sp>
        <p:nvSpPr>
          <p:cNvPr id="96256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Markov chain =  “First-order observable Markov Model”</a:t>
            </a:r>
          </a:p>
        </p:txBody>
      </p:sp>
      <p:graphicFrame>
        <p:nvGraphicFramePr>
          <p:cNvPr id="962564" name="Object 4"/>
          <p:cNvGraphicFramePr>
            <a:graphicFrameLocks noChangeAspect="1"/>
          </p:cNvGraphicFramePr>
          <p:nvPr/>
        </p:nvGraphicFramePr>
        <p:xfrm>
          <a:off x="2057400" y="3733800"/>
          <a:ext cx="3662363" cy="409575"/>
        </p:xfrm>
        <a:graphic>
          <a:graphicData uri="http://schemas.openxmlformats.org/presentationml/2006/ole">
            <p:oleObj spid="_x0000_s962564" name="Equation" r:id="rId4" imgW="1587500" imgH="177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Paraphrases on major indices not company names</a:t>
            </a:r>
          </a:p>
          <a:p>
            <a:pPr lvl="2"/>
            <a:r>
              <a:rPr lang="en-US" dirty="0" smtClean="0"/>
              <a:t>We have limited major indices to three: Dow Jones, NASDAQ S&amp;P 500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Using other tools</a:t>
            </a:r>
          </a:p>
          <a:p>
            <a:pPr lvl="2"/>
            <a:r>
              <a:rPr lang="en-US" dirty="0" smtClean="0"/>
              <a:t>Keep your approach simple until you have something working with patterns only</a:t>
            </a:r>
          </a:p>
          <a:p>
            <a:pPr lvl="2"/>
            <a:r>
              <a:rPr lang="en-US" dirty="0" smtClean="0"/>
              <a:t>Only then think about extending with other tools and resources. It is not necessary.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0CAA-93EB-47AC-8947-0FC1EA0137F3}" type="datetime1">
              <a:rPr lang="en-US" smtClean="0"/>
              <a:pPr/>
              <a:t>9/23/2009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6CE-2EDF-4410-A050-4381064A2C2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on the Homework?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610" name="AutoShap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Another representation for start state</a:t>
            </a:r>
          </a:p>
        </p:txBody>
      </p:sp>
      <p:sp>
        <p:nvSpPr>
          <p:cNvPr id="964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981200"/>
            <a:ext cx="7239000" cy="41052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Instead of start state </a:t>
            </a:r>
          </a:p>
          <a:p>
            <a:pPr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400" dirty="0"/>
              <a:t>Special initial probability vector </a:t>
            </a:r>
            <a:r>
              <a:rPr lang="en-US" sz="2400" dirty="0">
                <a:sym typeface="Symbol" pitchFamily="18" charset="2"/>
              </a:rPr>
              <a:t>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800" dirty="0"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endParaRPr lang="en-US" sz="1600" dirty="0"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sym typeface="Symbol" pitchFamily="18" charset="2"/>
              </a:rPr>
              <a:t>An initial distribution over probability of start states</a:t>
            </a:r>
          </a:p>
          <a:p>
            <a:pPr>
              <a:lnSpc>
                <a:spcPct val="90000"/>
              </a:lnSpc>
            </a:pPr>
            <a:endParaRPr lang="en-US" sz="1800" dirty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ym typeface="Symbol" pitchFamily="18" charset="2"/>
              </a:rPr>
              <a:t>Constraints:</a:t>
            </a:r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endParaRPr lang="en-US" sz="1800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8D7C-6CB2-491C-825E-B9501DEEFC5D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3BDA-ED3B-4054-8CD3-A638F9475425}" type="slidenum">
              <a:rPr lang="en-US"/>
              <a:pPr/>
              <a:t>20</a:t>
            </a:fld>
            <a:endParaRPr lang="en-US"/>
          </a:p>
        </p:txBody>
      </p:sp>
      <p:graphicFrame>
        <p:nvGraphicFramePr>
          <p:cNvPr id="964613" name="Object 5"/>
          <p:cNvGraphicFramePr>
            <a:graphicFrameLocks noChangeAspect="1"/>
          </p:cNvGraphicFramePr>
          <p:nvPr/>
        </p:nvGraphicFramePr>
        <p:xfrm>
          <a:off x="1524000" y="3048000"/>
          <a:ext cx="3390900" cy="406400"/>
        </p:xfrm>
        <a:graphic>
          <a:graphicData uri="http://schemas.openxmlformats.org/presentationml/2006/ole">
            <p:oleObj spid="_x0000_s964613" name="Equation" r:id="rId4" imgW="1485900" imgH="177800" progId="Equation.3">
              <p:embed/>
            </p:oleObj>
          </a:graphicData>
        </a:graphic>
      </p:graphicFrame>
      <p:graphicFrame>
        <p:nvGraphicFramePr>
          <p:cNvPr id="964615" name="Object 7"/>
          <p:cNvGraphicFramePr>
            <a:graphicFrameLocks noChangeAspect="1"/>
          </p:cNvGraphicFramePr>
          <p:nvPr/>
        </p:nvGraphicFramePr>
        <p:xfrm>
          <a:off x="1828800" y="4572000"/>
          <a:ext cx="1163638" cy="950913"/>
        </p:xfrm>
        <a:graphic>
          <a:graphicData uri="http://schemas.openxmlformats.org/presentationml/2006/ole">
            <p:oleObj spid="_x0000_s964615" name="Equation" r:id="rId5" imgW="5588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D79D5-0C17-494F-908C-FA13BEB40EF0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8EB15-D871-411C-B5B6-21DEB44AAC11}" type="slidenum">
              <a:rPr lang="en-US"/>
              <a:pPr/>
              <a:t>21</a:t>
            </a:fld>
            <a:endParaRPr lang="en-US"/>
          </a:p>
        </p:txBody>
      </p:sp>
      <p:sp>
        <p:nvSpPr>
          <p:cNvPr id="966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weather figure using pi</a:t>
            </a:r>
          </a:p>
        </p:txBody>
      </p:sp>
      <p:pic>
        <p:nvPicPr>
          <p:cNvPr id="966660" name="Picture 4" descr="markovchainp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1905000"/>
            <a:ext cx="4259263" cy="3281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AAD2-B877-453D-B470-F83595289498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88D3-1A07-49C9-8FE5-043BD56A1E13}" type="slidenum">
              <a:rPr lang="en-US"/>
              <a:pPr/>
              <a:t>22</a:t>
            </a:fld>
            <a:endParaRPr lang="en-US"/>
          </a:p>
        </p:txBody>
      </p:sp>
      <p:sp>
        <p:nvSpPr>
          <p:cNvPr id="96768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weather figure: specific example</a:t>
            </a:r>
          </a:p>
        </p:txBody>
      </p:sp>
      <p:pic>
        <p:nvPicPr>
          <p:cNvPr id="967685" name="Picture 5" descr="markovchainpi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2286000"/>
            <a:ext cx="4259263" cy="3497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probability of 4 consecutive rainy days?</a:t>
            </a:r>
          </a:p>
          <a:p>
            <a:r>
              <a:rPr lang="en-US" dirty="0"/>
              <a:t>Sequence is rainy-rainy-rainy-rainy</a:t>
            </a:r>
          </a:p>
          <a:p>
            <a:r>
              <a:rPr lang="en-US" dirty="0"/>
              <a:t>I.e., state sequence is 3-3-3-3</a:t>
            </a:r>
          </a:p>
          <a:p>
            <a:r>
              <a:rPr lang="en-US" dirty="0"/>
              <a:t>P(3,3,3,3) = </a:t>
            </a:r>
          </a:p>
          <a:p>
            <a:pPr lvl="1"/>
            <a:r>
              <a:rPr lang="en-US" dirty="0">
                <a:sym typeface="Symbol" pitchFamily="18" charset="2"/>
              </a:rPr>
              <a:t>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a</a:t>
            </a:r>
            <a:r>
              <a:rPr lang="en-US" baseline="-25000" dirty="0">
                <a:sym typeface="Symbol" pitchFamily="18" charset="2"/>
              </a:rPr>
              <a:t>11</a:t>
            </a:r>
            <a:r>
              <a:rPr lang="en-US" dirty="0">
                <a:sym typeface="Symbol" pitchFamily="18" charset="2"/>
              </a:rPr>
              <a:t>a</a:t>
            </a:r>
            <a:r>
              <a:rPr lang="en-US" baseline="-25000" dirty="0">
                <a:sym typeface="Symbol" pitchFamily="18" charset="2"/>
              </a:rPr>
              <a:t>11</a:t>
            </a:r>
            <a:r>
              <a:rPr lang="en-US" dirty="0">
                <a:sym typeface="Symbol" pitchFamily="18" charset="2"/>
              </a:rPr>
              <a:t>a</a:t>
            </a:r>
            <a:r>
              <a:rPr lang="en-US" baseline="-25000" dirty="0">
                <a:sym typeface="Symbol" pitchFamily="18" charset="2"/>
              </a:rPr>
              <a:t>11</a:t>
            </a:r>
            <a:r>
              <a:rPr lang="en-US" dirty="0">
                <a:sym typeface="Symbol" pitchFamily="18" charset="2"/>
              </a:rPr>
              <a:t>a</a:t>
            </a:r>
            <a:r>
              <a:rPr lang="en-US" baseline="-25000" dirty="0">
                <a:sym typeface="Symbol" pitchFamily="18" charset="2"/>
              </a:rPr>
              <a:t>11</a:t>
            </a:r>
            <a:r>
              <a:rPr lang="en-US" dirty="0">
                <a:sym typeface="Symbol" pitchFamily="18" charset="2"/>
              </a:rPr>
              <a:t> = 0.2 x (0.6)</a:t>
            </a:r>
            <a:r>
              <a:rPr lang="en-US" baseline="30000" dirty="0">
                <a:sym typeface="Symbol" pitchFamily="18" charset="2"/>
              </a:rPr>
              <a:t>3</a:t>
            </a:r>
            <a:r>
              <a:rPr lang="en-US" dirty="0">
                <a:sym typeface="Symbol" pitchFamily="18" charset="2"/>
              </a:rPr>
              <a:t> = 0.0432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F452-710D-422F-AC05-2D2495AF42A3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A8E0-F92F-488E-9A15-DD243890551B}" type="slidenum">
              <a:rPr lang="en-US"/>
              <a:pPr/>
              <a:t>23</a:t>
            </a:fld>
            <a:endParaRPr lang="en-US"/>
          </a:p>
        </p:txBody>
      </p:sp>
      <p:sp>
        <p:nvSpPr>
          <p:cNvPr id="918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Markov chain for weather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853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don’t observe POS tags</a:t>
            </a:r>
          </a:p>
          <a:p>
            <a:pPr lvl="1"/>
            <a:r>
              <a:rPr lang="en-US" dirty="0"/>
              <a:t>We infer them from the words we see</a:t>
            </a:r>
            <a:br>
              <a:rPr lang="en-US" dirty="0"/>
            </a:br>
            <a:endParaRPr lang="en-US" dirty="0"/>
          </a:p>
          <a:p>
            <a:r>
              <a:rPr lang="en-US" dirty="0"/>
              <a:t>Observed events</a:t>
            </a:r>
            <a:br>
              <a:rPr lang="en-US" dirty="0"/>
            </a:br>
            <a:endParaRPr lang="en-US" dirty="0"/>
          </a:p>
          <a:p>
            <a:r>
              <a:rPr lang="en-US" dirty="0"/>
              <a:t>Hidden events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92A70-AF05-44A7-B52A-FADC2A7F43C6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FDD20-07FB-41D6-815F-B08F58C6B3CC}" type="slidenum">
              <a:rPr lang="en-US"/>
              <a:pPr/>
              <a:t>24</a:t>
            </a:fld>
            <a:endParaRPr lang="en-US"/>
          </a:p>
        </p:txBody>
      </p:sp>
      <p:sp>
        <p:nvSpPr>
          <p:cNvPr id="1173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Hidden Markov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a climatologist in the year 2799</a:t>
            </a:r>
          </a:p>
          <a:p>
            <a:r>
              <a:rPr lang="en-US" dirty="0"/>
              <a:t>Studying global warming</a:t>
            </a:r>
          </a:p>
          <a:p>
            <a:r>
              <a:rPr lang="en-US" dirty="0"/>
              <a:t>You can’t find any records of the weather in </a:t>
            </a:r>
            <a:r>
              <a:rPr lang="en-US" dirty="0" smtClean="0"/>
              <a:t>New York, NY </a:t>
            </a:r>
            <a:r>
              <a:rPr lang="en-US" dirty="0"/>
              <a:t>for summer of 2007</a:t>
            </a:r>
          </a:p>
          <a:p>
            <a:r>
              <a:rPr lang="en-US" dirty="0"/>
              <a:t>But you find </a:t>
            </a:r>
            <a:r>
              <a:rPr lang="en-US" dirty="0" smtClean="0"/>
              <a:t>Kathy </a:t>
            </a:r>
            <a:r>
              <a:rPr lang="en-US" dirty="0" err="1" smtClean="0"/>
              <a:t>McKeown’s</a:t>
            </a:r>
            <a:r>
              <a:rPr lang="en-US" dirty="0" smtClean="0"/>
              <a:t> </a:t>
            </a:r>
            <a:r>
              <a:rPr lang="en-US" dirty="0"/>
              <a:t>diary</a:t>
            </a:r>
          </a:p>
          <a:p>
            <a:r>
              <a:rPr lang="en-US" dirty="0"/>
              <a:t>Which lists how many ice-creams </a:t>
            </a:r>
            <a:r>
              <a:rPr lang="en-US" dirty="0" smtClean="0"/>
              <a:t>Kathy </a:t>
            </a:r>
            <a:r>
              <a:rPr lang="en-US" dirty="0"/>
              <a:t>ate every date that summer</a:t>
            </a:r>
          </a:p>
          <a:p>
            <a:r>
              <a:rPr lang="en-US" dirty="0"/>
              <a:t>Our job: figure out how hot it was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298C-CB6A-4B45-AC2C-875C1347BDDE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7FD-C586-41C5-9EF5-0DD5362B561E}" type="slidenum">
              <a:rPr lang="en-US"/>
              <a:pPr/>
              <a:t>25</a:t>
            </a:fld>
            <a:endParaRPr lang="en-US"/>
          </a:p>
        </p:txBody>
      </p:sp>
      <p:sp>
        <p:nvSpPr>
          <p:cNvPr id="11315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HMM for Ice Cream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5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534400" cy="52578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For Markov chains, the output symbols are the same as the states.</a:t>
            </a:r>
          </a:p>
          <a:p>
            <a:pPr lvl="1"/>
            <a:r>
              <a:rPr lang="en-US" sz="2400" dirty="0"/>
              <a:t>See </a:t>
            </a:r>
            <a:r>
              <a:rPr lang="en-US" sz="2400" b="1" dirty="0"/>
              <a:t>hot</a:t>
            </a:r>
            <a:r>
              <a:rPr lang="en-US" sz="2400" dirty="0"/>
              <a:t> weather: we’re in state </a:t>
            </a:r>
            <a:r>
              <a:rPr lang="en-US" sz="2400" b="1" dirty="0"/>
              <a:t>hot</a:t>
            </a:r>
            <a:endParaRPr lang="en-US" sz="2400" dirty="0"/>
          </a:p>
          <a:p>
            <a:r>
              <a:rPr lang="en-US" sz="2800" dirty="0"/>
              <a:t>But in part-of-speech tagging (and other things)</a:t>
            </a:r>
          </a:p>
          <a:p>
            <a:pPr lvl="1"/>
            <a:r>
              <a:rPr lang="en-US" sz="2400" dirty="0"/>
              <a:t>The output symbols are </a:t>
            </a:r>
            <a:r>
              <a:rPr lang="en-US" sz="2400" b="1" dirty="0"/>
              <a:t>words</a:t>
            </a:r>
            <a:endParaRPr lang="en-US" sz="2400" dirty="0"/>
          </a:p>
          <a:p>
            <a:pPr lvl="1"/>
            <a:r>
              <a:rPr lang="en-US" sz="2400" dirty="0" smtClean="0"/>
              <a:t>The </a:t>
            </a:r>
            <a:r>
              <a:rPr lang="en-US" sz="2400" dirty="0"/>
              <a:t>hidden states are </a:t>
            </a:r>
            <a:r>
              <a:rPr lang="en-US" sz="2400" b="1" dirty="0"/>
              <a:t>part-of-speech tags</a:t>
            </a:r>
            <a:endParaRPr lang="en-US" sz="2400" dirty="0"/>
          </a:p>
          <a:p>
            <a:r>
              <a:rPr lang="en-US" sz="2800" dirty="0"/>
              <a:t>So we need an extension!</a:t>
            </a:r>
          </a:p>
          <a:p>
            <a:r>
              <a:rPr lang="en-US" sz="2800" dirty="0"/>
              <a:t>A </a:t>
            </a:r>
            <a:r>
              <a:rPr lang="en-US" sz="2800" dirty="0">
                <a:solidFill>
                  <a:srgbClr val="A50021"/>
                </a:solidFill>
              </a:rPr>
              <a:t>Hidden Markov Model</a:t>
            </a:r>
            <a:r>
              <a:rPr lang="en-US" sz="2800" dirty="0"/>
              <a:t> is an extension of a Markov chain in which the input symbols are not the same as the states.</a:t>
            </a:r>
          </a:p>
          <a:p>
            <a:r>
              <a:rPr lang="en-US" sz="2800" dirty="0"/>
              <a:t>This means </a:t>
            </a:r>
            <a:r>
              <a:rPr lang="en-US" sz="2800" dirty="0">
                <a:solidFill>
                  <a:srgbClr val="A50021"/>
                </a:solidFill>
              </a:rPr>
              <a:t>we don’t know which state we are in</a:t>
            </a:r>
            <a:r>
              <a:rPr lang="en-US" sz="28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569EB-FD31-4EA7-AF5A-17437ACCDC58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0757-3609-4480-B365-41B9167559E9}" type="slidenum">
              <a:rPr lang="en-US"/>
              <a:pPr/>
              <a:t>26</a:t>
            </a:fld>
            <a:endParaRPr lang="en-US"/>
          </a:p>
        </p:txBody>
      </p:sp>
      <p:sp>
        <p:nvSpPr>
          <p:cNvPr id="11335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Hidden Markov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618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848600" cy="4572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States </a:t>
            </a:r>
            <a:r>
              <a:rPr lang="en-US" dirty="0">
                <a:latin typeface="Times New Roman" pitchFamily="18" charset="0"/>
              </a:rPr>
              <a:t>Q = q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, q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…</a:t>
            </a:r>
            <a:r>
              <a:rPr lang="en-US" dirty="0" err="1">
                <a:latin typeface="Times New Roman" pitchFamily="18" charset="0"/>
              </a:rPr>
              <a:t>q</a:t>
            </a:r>
            <a:r>
              <a:rPr lang="en-US" baseline="-25000" dirty="0" err="1">
                <a:latin typeface="Times New Roman" pitchFamily="18" charset="0"/>
              </a:rPr>
              <a:t>N</a:t>
            </a:r>
            <a:r>
              <a:rPr lang="en-US" baseline="-25000" dirty="0">
                <a:latin typeface="Times New Roman" pitchFamily="18" charset="0"/>
              </a:rPr>
              <a:t>; </a:t>
            </a:r>
            <a:r>
              <a:rPr lang="en-US" dirty="0">
                <a:latin typeface="Times New Roman" pitchFamily="18" charset="0"/>
              </a:rPr>
              <a:t>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Observations </a:t>
            </a:r>
            <a:r>
              <a:rPr lang="en-US" dirty="0">
                <a:latin typeface="Times New Roman" pitchFamily="18" charset="0"/>
              </a:rPr>
              <a:t>O= o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, o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…</a:t>
            </a:r>
            <a:r>
              <a:rPr lang="en-US" dirty="0" err="1">
                <a:latin typeface="Times New Roman" pitchFamily="18" charset="0"/>
              </a:rPr>
              <a:t>o</a:t>
            </a:r>
            <a:r>
              <a:rPr lang="en-US" baseline="-25000" dirty="0" err="1">
                <a:latin typeface="Times New Roman" pitchFamily="18" charset="0"/>
              </a:rPr>
              <a:t>N</a:t>
            </a:r>
            <a:r>
              <a:rPr lang="en-US" baseline="-25000" dirty="0">
                <a:latin typeface="Times New Roman" pitchFamily="18" charset="0"/>
              </a:rPr>
              <a:t>; 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observation is a symbol from a vocabulary V = {v</a:t>
            </a:r>
            <a:r>
              <a:rPr lang="en-US" baseline="-25000" dirty="0"/>
              <a:t>1</a:t>
            </a:r>
            <a:r>
              <a:rPr lang="en-US" dirty="0"/>
              <a:t>,v</a:t>
            </a:r>
            <a:r>
              <a:rPr lang="en-US" baseline="-25000" dirty="0"/>
              <a:t>2</a:t>
            </a:r>
            <a:r>
              <a:rPr lang="en-US" dirty="0"/>
              <a:t>,…</a:t>
            </a:r>
            <a:r>
              <a:rPr lang="en-US" dirty="0" err="1"/>
              <a:t>v</a:t>
            </a:r>
            <a:r>
              <a:rPr lang="en-US" baseline="-25000" dirty="0" err="1"/>
              <a:t>V</a:t>
            </a:r>
            <a:r>
              <a:rPr lang="en-US" dirty="0"/>
              <a:t>}</a:t>
            </a:r>
          </a:p>
          <a:p>
            <a:pPr>
              <a:lnSpc>
                <a:spcPct val="90000"/>
              </a:lnSpc>
            </a:pPr>
            <a:r>
              <a:rPr lang="en-US" dirty="0"/>
              <a:t>Transition probabilities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pitchFamily="18" charset="0"/>
              </a:rPr>
              <a:t>Transition probability matrix A = {</a:t>
            </a:r>
            <a:r>
              <a:rPr lang="en-US" sz="2800" dirty="0" err="1">
                <a:latin typeface="Times New Roman" pitchFamily="18" charset="0"/>
              </a:rPr>
              <a:t>a</a:t>
            </a:r>
            <a:r>
              <a:rPr lang="en-US" sz="2800" baseline="-25000" dirty="0" err="1">
                <a:latin typeface="Times New Roman" pitchFamily="18" charset="0"/>
              </a:rPr>
              <a:t>ij</a:t>
            </a:r>
            <a:r>
              <a:rPr lang="en-US" sz="2800" dirty="0" smtClean="0">
                <a:latin typeface="Times New Roman" pitchFamily="18" charset="0"/>
              </a:rPr>
              <a:t>}</a:t>
            </a:r>
            <a:br>
              <a:rPr lang="en-US" sz="2800" dirty="0" smtClean="0">
                <a:latin typeface="Times New Roman" pitchFamily="18" charset="0"/>
              </a:rPr>
            </a:br>
            <a:r>
              <a:rPr lang="en-US" sz="2800" dirty="0">
                <a:latin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</a:rPr>
            </a:b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Observation likelihoods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pitchFamily="18" charset="0"/>
              </a:rPr>
              <a:t>Output probability matrix B={b</a:t>
            </a:r>
            <a:r>
              <a:rPr lang="en-US" sz="2800" baseline="-25000" dirty="0">
                <a:latin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</a:rPr>
              <a:t>(k</a:t>
            </a:r>
            <a:r>
              <a:rPr lang="en-US" sz="2800" dirty="0" smtClean="0">
                <a:latin typeface="Times New Roman" pitchFamily="18" charset="0"/>
              </a:rPr>
              <a:t>)}</a:t>
            </a:r>
            <a:br>
              <a:rPr lang="en-US" sz="2800" dirty="0" smtClean="0">
                <a:latin typeface="Times New Roman" pitchFamily="18" charset="0"/>
              </a:rPr>
            </a:br>
            <a:r>
              <a:rPr lang="en-US" sz="2800" dirty="0">
                <a:latin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</a:rPr>
            </a:b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Special initial probability vector </a:t>
            </a:r>
            <a:r>
              <a:rPr lang="en-US" dirty="0">
                <a:latin typeface="Times New Roman" pitchFamily="18" charset="0"/>
                <a:sym typeface="Symbol" pitchFamily="18" charset="2"/>
              </a:rPr>
              <a:t></a:t>
            </a:r>
            <a:endParaRPr lang="en-US" dirty="0"/>
          </a:p>
        </p:txBody>
      </p:sp>
      <p:sp>
        <p:nvSpPr>
          <p:cNvPr id="1135622" name="AutoShape 6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24800" cy="1143000"/>
          </a:xfrm>
        </p:spPr>
        <p:txBody>
          <a:bodyPr/>
          <a:lstStyle/>
          <a:p>
            <a:r>
              <a:rPr lang="en-US"/>
              <a:t>Hidden Markov Models</a:t>
            </a:r>
          </a:p>
        </p:txBody>
      </p:sp>
      <p:graphicFrame>
        <p:nvGraphicFramePr>
          <p:cNvPr id="1135619" name="Object 3"/>
          <p:cNvGraphicFramePr>
            <a:graphicFrameLocks noChangeAspect="1"/>
          </p:cNvGraphicFramePr>
          <p:nvPr/>
        </p:nvGraphicFramePr>
        <p:xfrm>
          <a:off x="1676400" y="5943600"/>
          <a:ext cx="3390900" cy="406400"/>
        </p:xfrm>
        <a:graphic>
          <a:graphicData uri="http://schemas.openxmlformats.org/presentationml/2006/ole">
            <p:oleObj spid="_x0000_s1135619" name="Equation" r:id="rId4" imgW="1485900" imgH="177800" progId="Equation.3">
              <p:embed/>
            </p:oleObj>
          </a:graphicData>
        </a:graphic>
      </p:graphicFrame>
      <p:graphicFrame>
        <p:nvGraphicFramePr>
          <p:cNvPr id="1135620" name="Object 4"/>
          <p:cNvGraphicFramePr>
            <a:graphicFrameLocks noChangeAspect="1"/>
          </p:cNvGraphicFramePr>
          <p:nvPr/>
        </p:nvGraphicFramePr>
        <p:xfrm>
          <a:off x="1600200" y="3429000"/>
          <a:ext cx="4864100" cy="468313"/>
        </p:xfrm>
        <a:graphic>
          <a:graphicData uri="http://schemas.openxmlformats.org/presentationml/2006/ole">
            <p:oleObj spid="_x0000_s1135620" name="Equation" r:id="rId5" imgW="2108200" imgH="203200" progId="Equation.3">
              <p:embed/>
            </p:oleObj>
          </a:graphicData>
        </a:graphic>
      </p:graphicFrame>
      <p:graphicFrame>
        <p:nvGraphicFramePr>
          <p:cNvPr id="1135621" name="Object 5"/>
          <p:cNvGraphicFramePr>
            <a:graphicFrameLocks noChangeAspect="1"/>
          </p:cNvGraphicFramePr>
          <p:nvPr/>
        </p:nvGraphicFramePr>
        <p:xfrm>
          <a:off x="1752600" y="4876800"/>
          <a:ext cx="3751263" cy="409575"/>
        </p:xfrm>
        <a:graphic>
          <a:graphicData uri="http://schemas.openxmlformats.org/presentationml/2006/ole">
            <p:oleObj spid="_x0000_s1135621" name="Equation" r:id="rId6" imgW="1625600" imgH="177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666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219200"/>
            <a:ext cx="78486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Some constraints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DD82-A37A-4F0B-914D-266251C8AC3F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D1A-9FEF-4223-ABA5-C5D2367F10D1}" type="slidenum">
              <a:rPr lang="en-US"/>
              <a:pPr/>
              <a:t>28</a:t>
            </a:fld>
            <a:endParaRPr lang="en-US"/>
          </a:p>
        </p:txBody>
      </p:sp>
      <p:sp>
        <p:nvSpPr>
          <p:cNvPr id="1137671" name="AutoShape 7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924800" cy="1143000"/>
          </a:xfrm>
        </p:spPr>
        <p:txBody>
          <a:bodyPr/>
          <a:lstStyle/>
          <a:p>
            <a:r>
              <a:rPr lang="en-US"/>
              <a:t>Hidden Markov Models</a:t>
            </a:r>
          </a:p>
        </p:txBody>
      </p:sp>
      <p:graphicFrame>
        <p:nvGraphicFramePr>
          <p:cNvPr id="1137667" name="Object 3"/>
          <p:cNvGraphicFramePr>
            <a:graphicFrameLocks noChangeAspect="1"/>
          </p:cNvGraphicFramePr>
          <p:nvPr/>
        </p:nvGraphicFramePr>
        <p:xfrm>
          <a:off x="1600200" y="3733800"/>
          <a:ext cx="3390900" cy="406400"/>
        </p:xfrm>
        <a:graphic>
          <a:graphicData uri="http://schemas.openxmlformats.org/presentationml/2006/ole">
            <p:oleObj spid="_x0000_s1137667" name="Equation" r:id="rId4" imgW="1485900" imgH="177800" progId="Equation.3">
              <p:embed/>
            </p:oleObj>
          </a:graphicData>
        </a:graphic>
      </p:graphicFrame>
      <p:graphicFrame>
        <p:nvGraphicFramePr>
          <p:cNvPr id="1137668" name="Object 4"/>
          <p:cNvGraphicFramePr>
            <a:graphicFrameLocks noChangeAspect="1"/>
          </p:cNvGraphicFramePr>
          <p:nvPr/>
        </p:nvGraphicFramePr>
        <p:xfrm>
          <a:off x="1676400" y="2590800"/>
          <a:ext cx="2641600" cy="950913"/>
        </p:xfrm>
        <a:graphic>
          <a:graphicData uri="http://schemas.openxmlformats.org/presentationml/2006/ole">
            <p:oleObj spid="_x0000_s1137668" name="Equation" r:id="rId5" imgW="1270000" imgH="457200" progId="Equation.3">
              <p:embed/>
            </p:oleObj>
          </a:graphicData>
        </a:graphic>
      </p:graphicFrame>
      <p:graphicFrame>
        <p:nvGraphicFramePr>
          <p:cNvPr id="1137669" name="Object 5"/>
          <p:cNvGraphicFramePr>
            <a:graphicFrameLocks noChangeAspect="1"/>
          </p:cNvGraphicFramePr>
          <p:nvPr/>
        </p:nvGraphicFramePr>
        <p:xfrm>
          <a:off x="1295400" y="4572000"/>
          <a:ext cx="1530350" cy="946150"/>
        </p:xfrm>
        <a:graphic>
          <a:graphicData uri="http://schemas.openxmlformats.org/presentationml/2006/ole">
            <p:oleObj spid="_x0000_s1137669" name="Equation" r:id="rId6" imgW="698500" imgH="431800" progId="Equation.3">
              <p:embed/>
            </p:oleObj>
          </a:graphicData>
        </a:graphic>
      </p:graphicFrame>
      <p:graphicFrame>
        <p:nvGraphicFramePr>
          <p:cNvPr id="1137670" name="Object 6"/>
          <p:cNvGraphicFramePr>
            <a:graphicFrameLocks noChangeAspect="1"/>
          </p:cNvGraphicFramePr>
          <p:nvPr/>
        </p:nvGraphicFramePr>
        <p:xfrm>
          <a:off x="4419600" y="4648200"/>
          <a:ext cx="1163638" cy="950913"/>
        </p:xfrm>
        <a:graphic>
          <a:graphicData uri="http://schemas.openxmlformats.org/presentationml/2006/ole">
            <p:oleObj spid="_x0000_s1137670" name="Equation" r:id="rId7" imgW="5588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/>
              <a:t>Markov assumption:</a:t>
            </a:r>
          </a:p>
          <a:p>
            <a:endParaRPr lang="en-US" sz="3200"/>
          </a:p>
          <a:p>
            <a:r>
              <a:rPr lang="en-US" sz="3200" b="1"/>
              <a:t>Output-independence assumption</a:t>
            </a:r>
            <a:endParaRPr lang="en-US" b="1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A995-4387-4436-8FC5-A79E15F7BA32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4215-8348-4039-9237-A73AA05C4B59}" type="slidenum">
              <a:rPr lang="en-US"/>
              <a:pPr/>
              <a:t>29</a:t>
            </a:fld>
            <a:endParaRPr lang="en-US"/>
          </a:p>
        </p:txBody>
      </p:sp>
      <p:sp>
        <p:nvSpPr>
          <p:cNvPr id="11397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Assumptions</a:t>
            </a:r>
          </a:p>
        </p:txBody>
      </p:sp>
      <p:graphicFrame>
        <p:nvGraphicFramePr>
          <p:cNvPr id="1139716" name="Object 4"/>
          <p:cNvGraphicFramePr>
            <a:graphicFrameLocks noChangeAspect="1"/>
          </p:cNvGraphicFramePr>
          <p:nvPr/>
        </p:nvGraphicFramePr>
        <p:xfrm>
          <a:off x="2057400" y="3505200"/>
          <a:ext cx="3662363" cy="409575"/>
        </p:xfrm>
        <a:graphic>
          <a:graphicData uri="http://schemas.openxmlformats.org/presentationml/2006/ole">
            <p:oleObj spid="_x0000_s1139716" name="Equation" r:id="rId4" imgW="1587500" imgH="177800" progId="Equation.3">
              <p:embed/>
            </p:oleObj>
          </a:graphicData>
        </a:graphic>
      </p:graphicFrame>
      <p:graphicFrame>
        <p:nvGraphicFramePr>
          <p:cNvPr id="1139717" name="Object 5"/>
          <p:cNvGraphicFramePr>
            <a:graphicFrameLocks noChangeAspect="1"/>
          </p:cNvGraphicFramePr>
          <p:nvPr/>
        </p:nvGraphicFramePr>
        <p:xfrm>
          <a:off x="2209800" y="4495800"/>
          <a:ext cx="3457575" cy="468313"/>
        </p:xfrm>
        <a:graphic>
          <a:graphicData uri="http://schemas.openxmlformats.org/presentationml/2006/ole">
            <p:oleObj spid="_x0000_s1139717" name="Equation" r:id="rId5" imgW="1498600" imgH="203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B69-B7F9-4F43-B352-D69E210F55BE}" type="datetime1">
              <a:rPr lang="en-US"/>
              <a:pPr/>
              <a:t>9/23/2009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6CB8-B992-450E-B7FB-47A383E2B6B5}" type="slidenum">
              <a:rPr lang="en-US"/>
              <a:pPr/>
              <a:t>3</a:t>
            </a:fld>
            <a:endParaRPr lang="en-US"/>
          </a:p>
        </p:txBody>
      </p:sp>
      <p:sp>
        <p:nvSpPr>
          <p:cNvPr id="842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Hidden Markov Model Tagging</a:t>
            </a:r>
          </a:p>
        </p:txBody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Using an HMM to do POS </a:t>
            </a:r>
            <a:r>
              <a:rPr lang="en-US" dirty="0" smtClean="0"/>
              <a:t>tagging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A special case of Bayesian </a:t>
            </a:r>
            <a:r>
              <a:rPr lang="en-US" dirty="0" smtClean="0"/>
              <a:t>inference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Related </a:t>
            </a:r>
            <a:r>
              <a:rPr lang="en-US" dirty="0"/>
              <a:t>to the “noisy channel” model used in MT, ASR and other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</a:t>
            </a:r>
          </a:p>
          <a:p>
            <a:pPr lvl="1"/>
            <a:r>
              <a:rPr lang="en-US" sz="2400" dirty="0"/>
              <a:t>Ice Cream Observation Sequence: 1,2,3,2,2,2,3</a:t>
            </a:r>
            <a:r>
              <a:rPr lang="en-US" sz="2400" dirty="0" smtClean="0"/>
              <a:t>…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dirty="0"/>
              <a:t>Produce:</a:t>
            </a:r>
          </a:p>
          <a:p>
            <a:pPr lvl="1"/>
            <a:r>
              <a:rPr lang="en-US" sz="2400" dirty="0"/>
              <a:t>Weather Sequence: H,C,H,H,H,C…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72D2C-BE59-432E-852B-550EA7C425BB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9D98-CE02-4E5D-8049-6B58CD03261C}" type="slidenum">
              <a:rPr lang="en-US"/>
              <a:pPr/>
              <a:t>30</a:t>
            </a:fld>
            <a:endParaRPr lang="en-US"/>
          </a:p>
        </p:txBody>
      </p:sp>
      <p:sp>
        <p:nvSpPr>
          <p:cNvPr id="11417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McKeown</a:t>
            </a:r>
            <a:r>
              <a:rPr lang="en-US" dirty="0" smtClean="0"/>
              <a:t> </a:t>
            </a:r>
            <a:r>
              <a:rPr lang="en-US" dirty="0"/>
              <a:t>task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BC4A-7C42-4A1B-BE0D-BD50EF66131F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677D-601B-4702-BE56-2C79891906FE}" type="slidenum">
              <a:rPr lang="en-US"/>
              <a:pPr/>
              <a:t>31</a:t>
            </a:fld>
            <a:endParaRPr lang="en-US"/>
          </a:p>
        </p:txBody>
      </p:sp>
      <p:sp>
        <p:nvSpPr>
          <p:cNvPr id="11438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HMM for ice cream</a:t>
            </a:r>
          </a:p>
        </p:txBody>
      </p:sp>
      <p:pic>
        <p:nvPicPr>
          <p:cNvPr id="1143812" name="Picture 4" descr="hmmweath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2590800"/>
            <a:ext cx="6913563" cy="3308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85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Different types of HMM structure</a:t>
            </a:r>
          </a:p>
        </p:txBody>
      </p:sp>
      <p:pic>
        <p:nvPicPr>
          <p:cNvPr id="1145859" name="Picture 3" descr="baki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828800"/>
            <a:ext cx="7924800" cy="3379788"/>
          </a:xfrm>
          <a:prstGeom prst="rect">
            <a:avLst/>
          </a:prstGeom>
          <a:noFill/>
        </p:spPr>
      </p:pic>
      <p:sp>
        <p:nvSpPr>
          <p:cNvPr id="1145860" name="Rectangle 4"/>
          <p:cNvSpPr>
            <a:spLocks noChangeArrowheads="1"/>
          </p:cNvSpPr>
          <p:nvPr/>
        </p:nvSpPr>
        <p:spPr bwMode="auto">
          <a:xfrm>
            <a:off x="685800" y="5562600"/>
            <a:ext cx="34385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>
                <a:latin typeface="Times New Roman" pitchFamily="18" charset="0"/>
              </a:rPr>
              <a:t>Bakis = left-to-right</a:t>
            </a:r>
          </a:p>
          <a:p>
            <a:pPr eaLnBrk="1" hangingPunct="1"/>
            <a:endParaRPr lang="en-US" sz="1600">
              <a:latin typeface="Times New Roman" pitchFamily="18" charset="0"/>
            </a:endParaRPr>
          </a:p>
        </p:txBody>
      </p:sp>
      <p:sp>
        <p:nvSpPr>
          <p:cNvPr id="1145861" name="Rectangle 5"/>
          <p:cNvSpPr>
            <a:spLocks noChangeArrowheads="1"/>
          </p:cNvSpPr>
          <p:nvPr/>
        </p:nvSpPr>
        <p:spPr bwMode="auto">
          <a:xfrm>
            <a:off x="4876800" y="5334000"/>
            <a:ext cx="426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200">
                <a:latin typeface="Times New Roman" pitchFamily="18" charset="0"/>
              </a:rPr>
              <a:t>Ergodic = </a:t>
            </a:r>
          </a:p>
          <a:p>
            <a:pPr eaLnBrk="1" hangingPunct="1"/>
            <a:r>
              <a:rPr lang="en-US" sz="3200">
                <a:latin typeface="Times New Roman" pitchFamily="18" charset="0"/>
              </a:rPr>
              <a:t>fully-connected</a:t>
            </a:r>
          </a:p>
          <a:p>
            <a:pPr eaLnBrk="1" hangingPunct="1"/>
            <a:endParaRPr lang="en-US" sz="16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6DF9-3C02-4A74-ACC8-6CB424DD73A9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D5DC-88C8-4CA4-8888-F33152AEDA1C}" type="slidenum">
              <a:rPr lang="en-US"/>
              <a:pPr/>
              <a:t>33</a:t>
            </a:fld>
            <a:endParaRPr lang="en-US"/>
          </a:p>
        </p:txBody>
      </p:sp>
      <p:sp>
        <p:nvSpPr>
          <p:cNvPr id="1147906" name="AutoShap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8229600" cy="1143000"/>
          </a:xfrm>
        </p:spPr>
        <p:txBody>
          <a:bodyPr/>
          <a:lstStyle/>
          <a:p>
            <a:r>
              <a:rPr lang="en-US" sz="3200"/>
              <a:t>Transitions between the hidden states of HMM, showing A probs</a:t>
            </a:r>
          </a:p>
        </p:txBody>
      </p:sp>
      <p:pic>
        <p:nvPicPr>
          <p:cNvPr id="1147908" name="Picture 4" descr="hmmtagger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600200"/>
            <a:ext cx="7265988" cy="417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49954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1143000"/>
          </a:xfrm>
        </p:spPr>
        <p:txBody>
          <a:bodyPr/>
          <a:lstStyle/>
          <a:p>
            <a:r>
              <a:rPr lang="en-US" sz="3500"/>
              <a:t>B observation likelihoods for POS HMM</a:t>
            </a:r>
          </a:p>
        </p:txBody>
      </p:sp>
      <p:pic>
        <p:nvPicPr>
          <p:cNvPr id="1149956" name="Picture 4" descr="hmmtagger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371600"/>
            <a:ext cx="7540625" cy="5108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i="1" dirty="0"/>
              <a:t>Likelihood</a:t>
            </a:r>
            <a:r>
              <a:rPr lang="en-US" dirty="0"/>
              <a:t>: Given an HMM </a:t>
            </a:r>
            <a:r>
              <a:rPr lang="el-GR" dirty="0">
                <a:cs typeface="Arial" charset="0"/>
              </a:rPr>
              <a:t>λ</a:t>
            </a:r>
            <a:r>
              <a:rPr lang="en-US" dirty="0">
                <a:cs typeface="Arial" charset="0"/>
              </a:rPr>
              <a:t> = (A,B) and an observation sequence O, determine the likelihood P(O, </a:t>
            </a:r>
            <a:r>
              <a:rPr lang="el-GR" dirty="0">
                <a:cs typeface="Arial" charset="0"/>
              </a:rPr>
              <a:t>λ</a:t>
            </a:r>
            <a:r>
              <a:rPr lang="en-US" dirty="0">
                <a:cs typeface="Arial" charset="0"/>
              </a:rPr>
              <a:t>). </a:t>
            </a:r>
            <a:r>
              <a:rPr lang="en-US" dirty="0" smtClean="0">
                <a:cs typeface="Arial" charset="0"/>
              </a:rPr>
              <a:t/>
            </a:r>
            <a:br>
              <a:rPr lang="en-US" dirty="0" smtClean="0">
                <a:cs typeface="Arial" charset="0"/>
              </a:rPr>
            </a:br>
            <a:endParaRPr lang="en-US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b="1" i="1" dirty="0">
                <a:cs typeface="Arial" charset="0"/>
              </a:rPr>
              <a:t>Decoding</a:t>
            </a:r>
            <a:r>
              <a:rPr lang="en-US" dirty="0">
                <a:cs typeface="Arial" charset="0"/>
              </a:rPr>
              <a:t>: Given an observation sequence O and an HMM </a:t>
            </a:r>
            <a:r>
              <a:rPr lang="el-GR" dirty="0">
                <a:cs typeface="Arial" charset="0"/>
              </a:rPr>
              <a:t>λ</a:t>
            </a:r>
            <a:r>
              <a:rPr lang="en-US" dirty="0">
                <a:cs typeface="Arial" charset="0"/>
              </a:rPr>
              <a:t> = (A,B), discover the best hidden state sequence Q. </a:t>
            </a:r>
            <a:r>
              <a:rPr lang="en-US" dirty="0" smtClean="0">
                <a:cs typeface="Arial" charset="0"/>
              </a:rPr>
              <a:t/>
            </a:r>
            <a:br>
              <a:rPr lang="en-US" dirty="0" smtClean="0">
                <a:cs typeface="Arial" charset="0"/>
              </a:rPr>
            </a:br>
            <a:endParaRPr lang="en-US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b="1" i="1" dirty="0">
                <a:cs typeface="Arial" charset="0"/>
              </a:rPr>
              <a:t>Learning</a:t>
            </a:r>
            <a:r>
              <a:rPr lang="en-US" dirty="0">
                <a:cs typeface="Arial" charset="0"/>
              </a:rPr>
              <a:t>: Given an observation sequence O and the set of states in the HMM, learn the HMM parameters A and B.</a:t>
            </a:r>
            <a:endParaRPr lang="el-GR" dirty="0"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3E8B-E414-4291-8940-2B9434F65CE9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6F06-2240-4760-B56A-8DE34127E315}" type="slidenum">
              <a:rPr lang="en-US"/>
              <a:pPr/>
              <a:t>35</a:t>
            </a:fld>
            <a:endParaRPr lang="en-US"/>
          </a:p>
        </p:txBody>
      </p:sp>
      <p:sp>
        <p:nvSpPr>
          <p:cNvPr id="1175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Three fundamental Problems for HMMs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The best hidden sequence</a:t>
            </a:r>
          </a:p>
          <a:p>
            <a:pPr lvl="2">
              <a:lnSpc>
                <a:spcPct val="80000"/>
              </a:lnSpc>
            </a:pPr>
            <a:r>
              <a:rPr lang="en-US" sz="2400" dirty="0"/>
              <a:t>Weather sequence in the ice cream task</a:t>
            </a:r>
          </a:p>
          <a:p>
            <a:pPr lvl="2">
              <a:lnSpc>
                <a:spcPct val="80000"/>
              </a:lnSpc>
            </a:pPr>
            <a:r>
              <a:rPr lang="en-US" sz="2400" dirty="0"/>
              <a:t>POS sequence given an input sentence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We could use </a:t>
            </a:r>
            <a:r>
              <a:rPr lang="en-US" sz="2800" dirty="0" err="1"/>
              <a:t>argmax</a:t>
            </a:r>
            <a:r>
              <a:rPr lang="en-US" sz="2800" dirty="0"/>
              <a:t> over the probability of each possible hidden state sequence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Why not? </a:t>
            </a:r>
          </a:p>
          <a:p>
            <a:pPr>
              <a:lnSpc>
                <a:spcPct val="80000"/>
              </a:lnSpc>
            </a:pPr>
            <a:r>
              <a:rPr lang="en-US" sz="2800" dirty="0" err="1"/>
              <a:t>Viterbi</a:t>
            </a:r>
            <a:r>
              <a:rPr lang="en-US" sz="2800" dirty="0"/>
              <a:t> algorithm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Dynamic programming algorithm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Uses a dynamic programming trellis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Each trellis cell represents, </a:t>
            </a:r>
            <a:r>
              <a:rPr lang="en-US" sz="2000" dirty="0" err="1"/>
              <a:t>v</a:t>
            </a:r>
            <a:r>
              <a:rPr lang="en-US" sz="2000" baseline="-25000" dirty="0" err="1"/>
              <a:t>t</a:t>
            </a:r>
            <a:r>
              <a:rPr lang="en-US" sz="2000" dirty="0"/>
              <a:t>(j), represents the probability that the HMM is in state j after seeing the first t observations and passing through the most likely state sequence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1265E-C2A0-4B80-A277-682A1B7ADC36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EBB10-3E21-4071-8470-63F0CD4065E3}" type="slidenum">
              <a:rPr lang="en-US"/>
              <a:pPr/>
              <a:t>36</a:t>
            </a:fld>
            <a:endParaRPr lang="en-US"/>
          </a:p>
        </p:txBody>
      </p:sp>
      <p:sp>
        <p:nvSpPr>
          <p:cNvPr id="1176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2B41-B3F9-4EE4-BC77-0C1003D5AC79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9489A-3765-4558-907B-31BD1F87764F}" type="slidenum">
              <a:rPr lang="en-US"/>
              <a:pPr/>
              <a:t>37</a:t>
            </a:fld>
            <a:endParaRPr lang="en-US"/>
          </a:p>
        </p:txBody>
      </p:sp>
      <p:sp>
        <p:nvSpPr>
          <p:cNvPr id="115609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Viterbi intuition: we are looking for the best ‘path’</a:t>
            </a:r>
          </a:p>
        </p:txBody>
      </p:sp>
      <p:graphicFrame>
        <p:nvGraphicFramePr>
          <p:cNvPr id="1156099" name="Object 3"/>
          <p:cNvGraphicFramePr>
            <a:graphicFrameLocks noChangeAspect="1"/>
          </p:cNvGraphicFramePr>
          <p:nvPr/>
        </p:nvGraphicFramePr>
        <p:xfrm>
          <a:off x="0" y="2133600"/>
          <a:ext cx="9144000" cy="4187825"/>
        </p:xfrm>
        <a:graphic>
          <a:graphicData uri="http://schemas.openxmlformats.org/presentationml/2006/ole">
            <p:oleObj spid="_x0000_s1156099" name="VISIO" r:id="rId4" imgW="4918320" imgH="2252520" progId="Visio.Drawing.6">
              <p:embed/>
            </p:oleObj>
          </a:graphicData>
        </a:graphic>
      </p:graphicFrame>
      <p:graphicFrame>
        <p:nvGraphicFramePr>
          <p:cNvPr id="1156100" name="Object 4"/>
          <p:cNvGraphicFramePr>
            <a:graphicFrameLocks noChangeAspect="1"/>
          </p:cNvGraphicFramePr>
          <p:nvPr/>
        </p:nvGraphicFramePr>
        <p:xfrm>
          <a:off x="0" y="2133600"/>
          <a:ext cx="9144000" cy="4187825"/>
        </p:xfrm>
        <a:graphic>
          <a:graphicData uri="http://schemas.openxmlformats.org/presentationml/2006/ole">
            <p:oleObj spid="_x0000_s1156100" name="VISIO" r:id="rId5" imgW="4918320" imgH="2252520" progId="Visio.Drawing.6">
              <p:embed/>
            </p:oleObj>
          </a:graphicData>
        </a:graphic>
      </p:graphicFrame>
      <p:sp>
        <p:nvSpPr>
          <p:cNvPr id="1156101" name="Text Box 5"/>
          <p:cNvSpPr txBox="1">
            <a:spLocks noChangeArrowheads="1"/>
          </p:cNvSpPr>
          <p:nvPr/>
        </p:nvSpPr>
        <p:spPr bwMode="auto">
          <a:xfrm>
            <a:off x="1371600" y="1905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ea typeface="宋体" pitchFamily="48" charset="-122"/>
              </a:rPr>
              <a:t>S</a:t>
            </a:r>
            <a:r>
              <a:rPr lang="en-US" sz="2400" baseline="-25000">
                <a:ea typeface="宋体" pitchFamily="48" charset="-122"/>
              </a:rPr>
              <a:t>1</a:t>
            </a:r>
            <a:endParaRPr lang="en-US" sz="2400">
              <a:ea typeface="宋体" pitchFamily="48" charset="-122"/>
            </a:endParaRPr>
          </a:p>
        </p:txBody>
      </p:sp>
      <p:sp>
        <p:nvSpPr>
          <p:cNvPr id="1156102" name="Text Box 6"/>
          <p:cNvSpPr txBox="1">
            <a:spLocks noChangeArrowheads="1"/>
          </p:cNvSpPr>
          <p:nvPr/>
        </p:nvSpPr>
        <p:spPr bwMode="auto">
          <a:xfrm>
            <a:off x="2667000" y="1905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ea typeface="宋体" pitchFamily="48" charset="-122"/>
              </a:rPr>
              <a:t>S</a:t>
            </a:r>
            <a:r>
              <a:rPr lang="en-US" sz="2400" baseline="-25000">
                <a:ea typeface="宋体" pitchFamily="48" charset="-122"/>
              </a:rPr>
              <a:t>2</a:t>
            </a:r>
            <a:endParaRPr lang="en-US" sz="2400">
              <a:ea typeface="宋体" pitchFamily="48" charset="-122"/>
            </a:endParaRPr>
          </a:p>
        </p:txBody>
      </p:sp>
      <p:sp>
        <p:nvSpPr>
          <p:cNvPr id="1156103" name="Text Box 7"/>
          <p:cNvSpPr txBox="1">
            <a:spLocks noChangeArrowheads="1"/>
          </p:cNvSpPr>
          <p:nvPr/>
        </p:nvSpPr>
        <p:spPr bwMode="auto">
          <a:xfrm>
            <a:off x="6019800" y="1905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ea typeface="宋体" pitchFamily="48" charset="-122"/>
              </a:rPr>
              <a:t>S</a:t>
            </a:r>
            <a:r>
              <a:rPr lang="en-US" sz="2400" baseline="-25000">
                <a:ea typeface="宋体" pitchFamily="48" charset="-122"/>
              </a:rPr>
              <a:t>4</a:t>
            </a:r>
            <a:endParaRPr lang="en-US" sz="2400">
              <a:ea typeface="宋体" pitchFamily="48" charset="-122"/>
            </a:endParaRPr>
          </a:p>
        </p:txBody>
      </p:sp>
      <p:sp>
        <p:nvSpPr>
          <p:cNvPr id="1156104" name="Text Box 8"/>
          <p:cNvSpPr txBox="1">
            <a:spLocks noChangeArrowheads="1"/>
          </p:cNvSpPr>
          <p:nvPr/>
        </p:nvSpPr>
        <p:spPr bwMode="auto">
          <a:xfrm>
            <a:off x="4343400" y="1905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ea typeface="宋体" pitchFamily="48" charset="-122"/>
              </a:rPr>
              <a:t>S</a:t>
            </a:r>
            <a:r>
              <a:rPr lang="en-US" sz="2400" baseline="-25000">
                <a:ea typeface="宋体" pitchFamily="48" charset="-122"/>
              </a:rPr>
              <a:t>3</a:t>
            </a:r>
            <a:endParaRPr lang="en-US" sz="2400">
              <a:ea typeface="宋体" pitchFamily="48" charset="-122"/>
            </a:endParaRPr>
          </a:p>
        </p:txBody>
      </p:sp>
      <p:sp>
        <p:nvSpPr>
          <p:cNvPr id="1156105" name="Text Box 9"/>
          <p:cNvSpPr txBox="1">
            <a:spLocks noChangeArrowheads="1"/>
          </p:cNvSpPr>
          <p:nvPr/>
        </p:nvSpPr>
        <p:spPr bwMode="auto">
          <a:xfrm>
            <a:off x="7543800" y="1905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ea typeface="宋体" pitchFamily="48" charset="-122"/>
              </a:rPr>
              <a:t>S</a:t>
            </a:r>
            <a:r>
              <a:rPr lang="en-US" sz="2400" baseline="-25000">
                <a:ea typeface="宋体" pitchFamily="48" charset="-122"/>
              </a:rPr>
              <a:t>5</a:t>
            </a:r>
            <a:endParaRPr lang="en-US" sz="2400">
              <a:ea typeface="宋体" pitchFamily="48" charset="-122"/>
            </a:endParaRPr>
          </a:p>
        </p:txBody>
      </p:sp>
      <p:graphicFrame>
        <p:nvGraphicFramePr>
          <p:cNvPr id="1156106" name="Object 10"/>
          <p:cNvGraphicFramePr>
            <a:graphicFrameLocks noChangeAspect="1"/>
          </p:cNvGraphicFramePr>
          <p:nvPr/>
        </p:nvGraphicFramePr>
        <p:xfrm>
          <a:off x="0" y="2133600"/>
          <a:ext cx="9144000" cy="4187825"/>
        </p:xfrm>
        <a:graphic>
          <a:graphicData uri="http://schemas.openxmlformats.org/presentationml/2006/ole">
            <p:oleObj spid="_x0000_s1156106" name="VISIO" r:id="rId6" imgW="4918320" imgH="2252520" progId="Visio.Drawing.6">
              <p:embed/>
            </p:oleObj>
          </a:graphicData>
        </a:graphic>
      </p:graphicFrame>
      <p:sp>
        <p:nvSpPr>
          <p:cNvPr id="1156107" name="Rectangle 11"/>
          <p:cNvSpPr>
            <a:spLocks noChangeArrowheads="1"/>
          </p:cNvSpPr>
          <p:nvPr/>
        </p:nvSpPr>
        <p:spPr bwMode="auto">
          <a:xfrm>
            <a:off x="6072188" y="6453188"/>
            <a:ext cx="2063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Times New Roman" pitchFamily="18" charset="0"/>
              </a:rPr>
              <a:t>Slide from Dekang Lin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value in each cell is computed by taking the MAX over all paths that lead to this cell. 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r>
              <a:rPr lang="en-US"/>
              <a:t>An extension of a path from state i at time t-1 is computed by multiplying: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D4FD-7CDE-4593-9913-11F7FF969AE5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B6A10-B00B-480B-83C1-BC8D3F305EE4}" type="slidenum">
              <a:rPr lang="en-US"/>
              <a:pPr/>
              <a:t>38</a:t>
            </a:fld>
            <a:endParaRPr lang="en-US"/>
          </a:p>
        </p:txBody>
      </p:sp>
      <p:sp>
        <p:nvSpPr>
          <p:cNvPr id="1160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Intuition</a:t>
            </a:r>
          </a:p>
        </p:txBody>
      </p:sp>
      <p:pic>
        <p:nvPicPr>
          <p:cNvPr id="1160196" name="Picture 4" descr="vi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3810000"/>
            <a:ext cx="3822700" cy="685800"/>
          </a:xfrm>
          <a:prstGeom prst="rect">
            <a:avLst/>
          </a:prstGeom>
          <a:noFill/>
        </p:spPr>
      </p:pic>
      <p:pic>
        <p:nvPicPr>
          <p:cNvPr id="1160197" name="Picture 5" descr="vi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4572000"/>
            <a:ext cx="8229600" cy="1562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EF06-3652-4C8A-BE8A-3F82D20E6C8A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10EB-C21E-4198-80C0-8768260945AE}" type="slidenum">
              <a:rPr lang="en-US"/>
              <a:pPr/>
              <a:t>39</a:t>
            </a:fld>
            <a:endParaRPr lang="en-US"/>
          </a:p>
        </p:txBody>
      </p:sp>
      <p:sp>
        <p:nvSpPr>
          <p:cNvPr id="1158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Viterbi Algorithm</a:t>
            </a:r>
          </a:p>
        </p:txBody>
      </p:sp>
      <p:pic>
        <p:nvPicPr>
          <p:cNvPr id="1158148" name="Picture 4" descr="viterb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524000"/>
            <a:ext cx="852988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ED87-505F-4300-9EDA-9719837CD864}" type="datetime1">
              <a:rPr lang="en-US"/>
              <a:pPr/>
              <a:t>9/23/2009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BFF0-E453-431C-8A8B-9E4623B060B7}" type="slidenum">
              <a:rPr lang="en-US"/>
              <a:pPr/>
              <a:t>4</a:t>
            </a:fld>
            <a:endParaRPr lang="en-US"/>
          </a:p>
        </p:txBody>
      </p:sp>
      <p:sp>
        <p:nvSpPr>
          <p:cNvPr id="843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POS tagging as a sequence classification task</a:t>
            </a:r>
            <a:endParaRPr lang="en-US"/>
          </a:p>
        </p:txBody>
      </p:sp>
      <p:sp>
        <p:nvSpPr>
          <p:cNvPr id="84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We are given a sentence (an “observation” or “sequence of observations”)</a:t>
            </a:r>
          </a:p>
          <a:p>
            <a:pPr lvl="1"/>
            <a:r>
              <a:rPr lang="en-US" sz="2000" dirty="0"/>
              <a:t>Secretariat is expected to race </a:t>
            </a:r>
            <a:r>
              <a:rPr lang="en-US" sz="2000" dirty="0" smtClean="0"/>
              <a:t>tomorrow</a:t>
            </a:r>
            <a:br>
              <a:rPr lang="en-US" sz="2000" dirty="0" smtClean="0"/>
            </a:br>
            <a:endParaRPr lang="en-US" sz="2000" dirty="0"/>
          </a:p>
          <a:p>
            <a:r>
              <a:rPr lang="en-US" sz="2400" dirty="0"/>
              <a:t>What is the best sequence of tags which corresponds to this sequence of observations</a:t>
            </a:r>
            <a:r>
              <a:rPr lang="en-US" sz="2400" dirty="0" smtClean="0"/>
              <a:t>?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/>
              <a:t>Probabilistic view:</a:t>
            </a:r>
          </a:p>
          <a:p>
            <a:pPr lvl="1"/>
            <a:r>
              <a:rPr lang="en-US" sz="2000" dirty="0"/>
              <a:t>Consider all possible sequences of tags</a:t>
            </a:r>
          </a:p>
          <a:p>
            <a:pPr lvl="1"/>
            <a:r>
              <a:rPr lang="en-US" sz="2000" dirty="0" smtClean="0"/>
              <a:t>Choose </a:t>
            </a:r>
            <a:r>
              <a:rPr lang="en-US" sz="2000" dirty="0"/>
              <a:t>the tag sequence which is most probable given the observation sequence of n words w1…</a:t>
            </a:r>
            <a:r>
              <a:rPr lang="en-US" sz="2000" dirty="0" err="1"/>
              <a:t>wn</a:t>
            </a:r>
            <a:r>
              <a:rPr lang="en-US" sz="20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3937-2689-4590-B000-EAEBCA18BA84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BA35-6E93-4771-A766-C082E50251EF}" type="slidenum">
              <a:rPr lang="en-US"/>
              <a:pPr/>
              <a:t>40</a:t>
            </a:fld>
            <a:endParaRPr lang="en-US"/>
          </a:p>
        </p:txBody>
      </p:sp>
      <p:sp>
        <p:nvSpPr>
          <p:cNvPr id="11520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 matrix for the POS HMM</a:t>
            </a:r>
          </a:p>
        </p:txBody>
      </p:sp>
      <p:pic>
        <p:nvPicPr>
          <p:cNvPr id="1152004" name="Picture 4" descr="hmmtag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0"/>
            <a:ext cx="9245600" cy="3517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8AF2-2932-49D5-AEDC-914673151583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B76F-3A23-4312-91F8-C00D0A125015}" type="slidenum">
              <a:rPr lang="en-US"/>
              <a:pPr/>
              <a:t>41</a:t>
            </a:fld>
            <a:endParaRPr lang="en-US"/>
          </a:p>
        </p:txBody>
      </p:sp>
      <p:sp>
        <p:nvSpPr>
          <p:cNvPr id="11540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 matrix for the POS HMM</a:t>
            </a:r>
          </a:p>
        </p:txBody>
      </p:sp>
      <p:pic>
        <p:nvPicPr>
          <p:cNvPr id="1154052" name="Picture 4" descr="hmmtag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514600"/>
            <a:ext cx="9283700" cy="2959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8D8B-34B7-4BF3-9052-E6B41A4A5E0F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0F8B-9C6B-413B-BE9B-10ABFD2D70BC}" type="slidenum">
              <a:rPr lang="en-US"/>
              <a:pPr/>
              <a:t>42</a:t>
            </a:fld>
            <a:endParaRPr lang="en-US"/>
          </a:p>
        </p:txBody>
      </p:sp>
      <p:sp>
        <p:nvSpPr>
          <p:cNvPr id="1162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Viterbi example</a:t>
            </a:r>
          </a:p>
        </p:txBody>
      </p:sp>
      <p:pic>
        <p:nvPicPr>
          <p:cNvPr id="1162244" name="Picture 4" descr="posvlatti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6513"/>
            <a:ext cx="8616950" cy="6821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Forward algorithm</a:t>
            </a:r>
            <a:br>
              <a:rPr lang="en-US" dirty="0"/>
            </a:br>
            <a:endParaRPr lang="en-US" dirty="0"/>
          </a:p>
          <a:p>
            <a:r>
              <a:rPr lang="en-US" dirty="0"/>
              <a:t>Exactly like the </a:t>
            </a:r>
            <a:r>
              <a:rPr lang="en-US" dirty="0" err="1"/>
              <a:t>viterbi</a:t>
            </a:r>
            <a:r>
              <a:rPr lang="en-US" dirty="0"/>
              <a:t> algorithm, except</a:t>
            </a:r>
          </a:p>
          <a:p>
            <a:pPr lvl="1"/>
            <a:r>
              <a:rPr lang="en-US" dirty="0"/>
              <a:t>To compute the probability of a state, sum the probabilities from each path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CA3-36D4-4526-B7A7-BFF8FC385CDF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00A0A-4B52-427A-AE12-C32444F700D0}" type="slidenum">
              <a:rPr lang="en-US"/>
              <a:pPr/>
              <a:t>43</a:t>
            </a:fld>
            <a:endParaRPr lang="en-US"/>
          </a:p>
        </p:txBody>
      </p:sp>
      <p:sp>
        <p:nvSpPr>
          <p:cNvPr id="1177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Computing the Likelihood of an observation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Look at a confusion </a:t>
            </a:r>
            <a:r>
              <a:rPr lang="en-US" sz="2400" dirty="0" smtClean="0"/>
              <a:t>matrix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400" dirty="0"/>
              <a:t>See what errors are causing problems</a:t>
            </a:r>
          </a:p>
          <a:p>
            <a:pPr lvl="1"/>
            <a:r>
              <a:rPr lang="en-US" sz="2000" dirty="0"/>
              <a:t>Noun (NN) </a:t>
            </a:r>
            <a:r>
              <a:rPr lang="en-US" sz="2000" dirty="0" err="1"/>
              <a:t>vs</a:t>
            </a:r>
            <a:r>
              <a:rPr lang="en-US" sz="2000" dirty="0"/>
              <a:t> </a:t>
            </a:r>
            <a:r>
              <a:rPr lang="en-US" sz="2000" dirty="0" err="1"/>
              <a:t>ProperNoun</a:t>
            </a:r>
            <a:r>
              <a:rPr lang="en-US" sz="2000" dirty="0"/>
              <a:t> (NN) </a:t>
            </a:r>
            <a:r>
              <a:rPr lang="en-US" sz="2000" dirty="0" err="1"/>
              <a:t>vs</a:t>
            </a:r>
            <a:r>
              <a:rPr lang="en-US" sz="2000" dirty="0"/>
              <a:t> </a:t>
            </a:r>
            <a:r>
              <a:rPr lang="en-US" sz="2000" dirty="0" err="1"/>
              <a:t>Adj</a:t>
            </a:r>
            <a:r>
              <a:rPr lang="en-US" sz="2000" dirty="0"/>
              <a:t> (JJ)</a:t>
            </a:r>
          </a:p>
          <a:p>
            <a:pPr lvl="1"/>
            <a:r>
              <a:rPr lang="en-US" sz="2000" dirty="0"/>
              <a:t>Adverb (RB) </a:t>
            </a:r>
            <a:r>
              <a:rPr lang="en-US" sz="2000" dirty="0" err="1"/>
              <a:t>vs</a:t>
            </a:r>
            <a:r>
              <a:rPr lang="en-US" sz="2000" dirty="0"/>
              <a:t>  Prep (IN) </a:t>
            </a:r>
            <a:r>
              <a:rPr lang="en-US" sz="2000" dirty="0" err="1"/>
              <a:t>vs</a:t>
            </a:r>
            <a:r>
              <a:rPr lang="en-US" sz="2000" dirty="0"/>
              <a:t> Noun (NN)</a:t>
            </a:r>
          </a:p>
          <a:p>
            <a:pPr lvl="1"/>
            <a:r>
              <a:rPr lang="en-US" sz="2000" dirty="0" err="1"/>
              <a:t>Preterite</a:t>
            </a:r>
            <a:r>
              <a:rPr lang="en-US" sz="2000" dirty="0"/>
              <a:t> (VBD) </a:t>
            </a:r>
            <a:r>
              <a:rPr lang="en-US" sz="2000" dirty="0" err="1"/>
              <a:t>vs</a:t>
            </a:r>
            <a:r>
              <a:rPr lang="en-US" sz="2000" dirty="0"/>
              <a:t> Participle (VBN) </a:t>
            </a:r>
            <a:r>
              <a:rPr lang="en-US" sz="2000" dirty="0" err="1"/>
              <a:t>vs</a:t>
            </a:r>
            <a:r>
              <a:rPr lang="en-US" sz="2000" dirty="0"/>
              <a:t> Adjective (JJ)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BF90-0360-40D7-9555-47638B3CF3DE}" type="datetime1">
              <a:rPr lang="en-US"/>
              <a:pPr/>
              <a:t>9/22/2009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4FAE3-ADF7-45E0-934C-B6E14F9A8675}" type="slidenum">
              <a:rPr lang="en-US"/>
              <a:pPr/>
              <a:t>44</a:t>
            </a:fld>
            <a:endParaRPr lang="en-US"/>
          </a:p>
        </p:txBody>
      </p:sp>
      <p:sp>
        <p:nvSpPr>
          <p:cNvPr id="1164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Error Analysis: ESSENTIAL!!!</a:t>
            </a:r>
          </a:p>
        </p:txBody>
      </p:sp>
      <p:pic>
        <p:nvPicPr>
          <p:cNvPr id="1164292" name="Picture 4" descr="erroran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905000"/>
            <a:ext cx="6324600" cy="2206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A4138-DD60-468C-897C-95E0E383B6DA}" type="datetime1">
              <a:rPr lang="en-US"/>
              <a:pPr/>
              <a:t>9/23/2009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B8A0-82E0-4E8B-A787-6B99041D406D}" type="slidenum">
              <a:rPr lang="en-US"/>
              <a:pPr/>
              <a:t>5</a:t>
            </a:fld>
            <a:endParaRPr lang="en-US"/>
          </a:p>
        </p:txBody>
      </p:sp>
      <p:sp>
        <p:nvSpPr>
          <p:cNvPr id="8448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to HMM</a:t>
            </a:r>
          </a:p>
        </p:txBody>
      </p:sp>
      <p:sp>
        <p:nvSpPr>
          <p:cNvPr id="84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Out </a:t>
            </a:r>
            <a:r>
              <a:rPr lang="en-US" sz="2400" dirty="0"/>
              <a:t>of all sequences of n tags t</a:t>
            </a:r>
            <a:r>
              <a:rPr lang="en-US" sz="2400" baseline="-25000" dirty="0"/>
              <a:t>1</a:t>
            </a:r>
            <a:r>
              <a:rPr lang="en-US" sz="2400" dirty="0"/>
              <a:t>…</a:t>
            </a:r>
            <a:r>
              <a:rPr lang="en-US" sz="2400" dirty="0" err="1"/>
              <a:t>t</a:t>
            </a:r>
            <a:r>
              <a:rPr lang="en-US" sz="2400" baseline="-25000" dirty="0" err="1"/>
              <a:t>n</a:t>
            </a:r>
            <a:r>
              <a:rPr lang="en-US" sz="2400" dirty="0"/>
              <a:t> </a:t>
            </a:r>
            <a:r>
              <a:rPr lang="en-US" sz="2400" dirty="0" smtClean="0"/>
              <a:t> want the </a:t>
            </a:r>
            <a:r>
              <a:rPr lang="en-US" sz="2400" dirty="0"/>
              <a:t>single tag sequence such that P(t</a:t>
            </a:r>
            <a:r>
              <a:rPr lang="en-US" sz="2400" baseline="-25000" dirty="0"/>
              <a:t>1</a:t>
            </a:r>
            <a:r>
              <a:rPr lang="en-US" sz="2400" dirty="0"/>
              <a:t>…t</a:t>
            </a:r>
            <a:r>
              <a:rPr lang="en-US" sz="2400" baseline="-25000" dirty="0"/>
              <a:t>n</a:t>
            </a:r>
            <a:r>
              <a:rPr lang="en-US" sz="2400" dirty="0"/>
              <a:t>|w</a:t>
            </a:r>
            <a:r>
              <a:rPr lang="en-US" sz="2400" baseline="-25000" dirty="0"/>
              <a:t>1</a:t>
            </a:r>
            <a:r>
              <a:rPr lang="en-US" sz="2400" dirty="0"/>
              <a:t>…</a:t>
            </a:r>
            <a:r>
              <a:rPr lang="en-US" sz="2400" dirty="0" err="1"/>
              <a:t>w</a:t>
            </a:r>
            <a:r>
              <a:rPr lang="en-US" sz="2400" baseline="-25000" dirty="0" err="1"/>
              <a:t>n</a:t>
            </a:r>
            <a:r>
              <a:rPr lang="en-US" sz="2400" dirty="0"/>
              <a:t>) is highest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Hat ^ means “our estimate of the best one</a:t>
            </a:r>
            <a:r>
              <a:rPr lang="en-US" sz="2400" dirty="0" smtClean="0"/>
              <a:t>”</a:t>
            </a:r>
            <a:br>
              <a:rPr lang="en-US" sz="2400" dirty="0" smtClean="0"/>
            </a:b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err="1"/>
              <a:t>Argmax</a:t>
            </a:r>
            <a:r>
              <a:rPr lang="en-US" sz="2400" baseline="-25000" dirty="0" err="1"/>
              <a:t>x</a:t>
            </a:r>
            <a:r>
              <a:rPr lang="en-US" sz="2400" dirty="0"/>
              <a:t> f(x) means “the x such that f(x) is maximized”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pic>
        <p:nvPicPr>
          <p:cNvPr id="844804" name="Picture 4" descr="argmax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590800"/>
            <a:ext cx="5791200" cy="1563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ED0B5-1A4F-4321-89FD-810B04ABF057}" type="datetime1">
              <a:rPr lang="en-US"/>
              <a:pPr/>
              <a:t>9/23/2009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CAF50-3177-452E-A3F6-9E2D60BB3EB2}" type="slidenum">
              <a:rPr lang="en-US"/>
              <a:pPr/>
              <a:t>6</a:t>
            </a:fld>
            <a:endParaRPr lang="en-US"/>
          </a:p>
        </p:txBody>
      </p:sp>
      <p:sp>
        <p:nvSpPr>
          <p:cNvPr id="845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to HMM</a:t>
            </a:r>
          </a:p>
        </p:txBody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This equation is guaranteed to give us the best tag </a:t>
            </a:r>
            <a:r>
              <a:rPr lang="en-US" dirty="0" smtClean="0"/>
              <a:t>sequence</a:t>
            </a:r>
            <a:br>
              <a:rPr lang="en-US" dirty="0" smtClean="0"/>
            </a:b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Intuition </a:t>
            </a:r>
            <a:r>
              <a:rPr lang="en-US" dirty="0"/>
              <a:t>of Bayesian classification: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</a:t>
            </a:r>
            <a:r>
              <a:rPr lang="en-US" dirty="0" err="1"/>
              <a:t>Bayes</a:t>
            </a:r>
            <a:r>
              <a:rPr lang="en-US" dirty="0"/>
              <a:t> rule to transform into a set of other probabilities that are easier to </a:t>
            </a:r>
            <a:r>
              <a:rPr lang="en-US" dirty="0" smtClean="0"/>
              <a:t>compute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  <p:pic>
        <p:nvPicPr>
          <p:cNvPr id="845828" name="Picture 4" descr="argmax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362200"/>
            <a:ext cx="3657600" cy="987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EA687-F697-4201-B1D6-BFA0B27C6E42}" type="datetime1">
              <a:rPr lang="en-US"/>
              <a:pPr/>
              <a:t>9/23/2009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FB77-E33D-4C10-87F4-ECD9F015FF15}" type="slidenum">
              <a:rPr lang="en-US"/>
              <a:pPr/>
              <a:t>7</a:t>
            </a:fld>
            <a:endParaRPr lang="en-US"/>
          </a:p>
        </p:txBody>
      </p:sp>
      <p:sp>
        <p:nvSpPr>
          <p:cNvPr id="8478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Bayes Rule</a:t>
            </a:r>
          </a:p>
        </p:txBody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47876" name="Picture 4" descr="tag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447800"/>
            <a:ext cx="3829050" cy="1195388"/>
          </a:xfrm>
          <a:prstGeom prst="rect">
            <a:avLst/>
          </a:prstGeom>
          <a:noFill/>
        </p:spPr>
      </p:pic>
      <p:pic>
        <p:nvPicPr>
          <p:cNvPr id="847877" name="Picture 5" descr="tag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2743200"/>
            <a:ext cx="4914900" cy="1397000"/>
          </a:xfrm>
          <a:prstGeom prst="rect">
            <a:avLst/>
          </a:prstGeom>
          <a:noFill/>
        </p:spPr>
      </p:pic>
      <p:pic>
        <p:nvPicPr>
          <p:cNvPr id="847878" name="Picture 6" descr="tag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0" y="4495800"/>
            <a:ext cx="605790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1143000"/>
          </a:xfrm>
        </p:spPr>
        <p:txBody>
          <a:bodyPr/>
          <a:lstStyle/>
          <a:p>
            <a:r>
              <a:rPr lang="en-US"/>
              <a:t>Likelihood and prior</a:t>
            </a:r>
          </a:p>
        </p:txBody>
      </p:sp>
      <p:pic>
        <p:nvPicPr>
          <p:cNvPr id="848900" name="Picture 4" descr="tag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1447800"/>
            <a:ext cx="5130800" cy="1624013"/>
          </a:xfrm>
          <a:prstGeom prst="rect">
            <a:avLst/>
          </a:prstGeom>
          <a:noFill/>
        </p:spPr>
      </p:pic>
      <p:pic>
        <p:nvPicPr>
          <p:cNvPr id="848901" name="Picture 5" descr="tag5"/>
          <p:cNvPicPr>
            <a:picLocks noChangeAspect="1" noChangeArrowheads="1"/>
          </p:cNvPicPr>
          <p:nvPr/>
        </p:nvPicPr>
        <p:blipFill>
          <a:blip r:embed="rId4"/>
          <a:srcRect t="13541"/>
          <a:stretch>
            <a:fillRect/>
          </a:stretch>
        </p:blipFill>
        <p:spPr bwMode="auto">
          <a:xfrm>
            <a:off x="2133600" y="3124200"/>
            <a:ext cx="4025900" cy="946150"/>
          </a:xfrm>
          <a:prstGeom prst="rect">
            <a:avLst/>
          </a:prstGeom>
          <a:noFill/>
        </p:spPr>
      </p:pic>
      <p:pic>
        <p:nvPicPr>
          <p:cNvPr id="848902" name="Picture 6" descr="tag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90800" y="4114800"/>
            <a:ext cx="4254500" cy="1238250"/>
          </a:xfrm>
          <a:prstGeom prst="rect">
            <a:avLst/>
          </a:prstGeom>
          <a:noFill/>
        </p:spPr>
      </p:pic>
      <p:pic>
        <p:nvPicPr>
          <p:cNvPr id="848903" name="Picture 7" descr="tag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" y="5334000"/>
            <a:ext cx="7797800" cy="981075"/>
          </a:xfrm>
          <a:prstGeom prst="rect">
            <a:avLst/>
          </a:prstGeom>
          <a:noFill/>
        </p:spPr>
      </p:pic>
      <p:sp>
        <p:nvSpPr>
          <p:cNvPr id="848907" name="Rectangle 11"/>
          <p:cNvSpPr>
            <a:spLocks noChangeArrowheads="1"/>
          </p:cNvSpPr>
          <p:nvPr/>
        </p:nvSpPr>
        <p:spPr bwMode="auto">
          <a:xfrm>
            <a:off x="4419600" y="28956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 dirty="0">
                <a:latin typeface="Times New Roman" pitchFamily="18" charset="0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924800" cy="1143000"/>
          </a:xfrm>
        </p:spPr>
        <p:txBody>
          <a:bodyPr/>
          <a:lstStyle/>
          <a:p>
            <a:r>
              <a:rPr lang="en-US"/>
              <a:t>Two kinds of probabilities (1)</a:t>
            </a:r>
          </a:p>
        </p:txBody>
      </p:sp>
      <p:sp>
        <p:nvSpPr>
          <p:cNvPr id="84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763000" cy="4724400"/>
          </a:xfrm>
        </p:spPr>
        <p:txBody>
          <a:bodyPr/>
          <a:lstStyle/>
          <a:p>
            <a:r>
              <a:rPr lang="en-US" sz="3200"/>
              <a:t>Tag transition probabilities p(t</a:t>
            </a:r>
            <a:r>
              <a:rPr lang="en-US" sz="3200" baseline="-25000"/>
              <a:t>i</a:t>
            </a:r>
            <a:r>
              <a:rPr lang="en-US" sz="3200"/>
              <a:t>|t</a:t>
            </a:r>
            <a:r>
              <a:rPr lang="en-US" sz="3200" baseline="-25000"/>
              <a:t>i-1</a:t>
            </a:r>
            <a:r>
              <a:rPr lang="en-US" sz="3200"/>
              <a:t>)</a:t>
            </a:r>
          </a:p>
          <a:p>
            <a:pPr lvl="1"/>
            <a:r>
              <a:rPr lang="en-US" sz="2800"/>
              <a:t>Determiners likely to precede adjs and nouns</a:t>
            </a:r>
          </a:p>
          <a:p>
            <a:pPr lvl="2">
              <a:lnSpc>
                <a:spcPct val="90000"/>
              </a:lnSpc>
            </a:pPr>
            <a:r>
              <a:rPr lang="en-US" sz="2400"/>
              <a:t>That/DT flight/NN</a:t>
            </a:r>
          </a:p>
          <a:p>
            <a:pPr lvl="2">
              <a:lnSpc>
                <a:spcPct val="90000"/>
              </a:lnSpc>
            </a:pPr>
            <a:r>
              <a:rPr lang="en-US" sz="2400"/>
              <a:t>The/DT yellow/JJ hat/NN</a:t>
            </a:r>
          </a:p>
          <a:p>
            <a:pPr lvl="2"/>
            <a:r>
              <a:rPr lang="en-US" sz="2400"/>
              <a:t>So we expect P(NN|DT) and P(JJ|DT) to be high</a:t>
            </a:r>
          </a:p>
          <a:p>
            <a:pPr lvl="2"/>
            <a:r>
              <a:rPr lang="en-US" sz="2400"/>
              <a:t>But P(DT|JJ) to be:</a:t>
            </a:r>
          </a:p>
          <a:p>
            <a:pPr lvl="1"/>
            <a:r>
              <a:rPr lang="en-US" sz="2800"/>
              <a:t>Compute P(NN|DT) by counting in a labeled corpus:</a:t>
            </a:r>
            <a:endParaRPr lang="en-US"/>
          </a:p>
        </p:txBody>
      </p:sp>
      <p:pic>
        <p:nvPicPr>
          <p:cNvPr id="849927" name="Picture 7" descr="tag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4495800"/>
            <a:ext cx="2971800" cy="877888"/>
          </a:xfrm>
          <a:prstGeom prst="rect">
            <a:avLst/>
          </a:prstGeom>
          <a:noFill/>
        </p:spPr>
      </p:pic>
      <p:pic>
        <p:nvPicPr>
          <p:cNvPr id="849928" name="Picture 8" descr="tag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5562600"/>
            <a:ext cx="6470650" cy="9318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11902</TotalTime>
  <Words>1110</Words>
  <Application>Microsoft Office PowerPoint</Application>
  <PresentationFormat>On-screen Show (4:3)</PresentationFormat>
  <Paragraphs>329</Paragraphs>
  <Slides>44</Slides>
  <Notes>43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Times New Roman</vt:lpstr>
      <vt:lpstr>Arial</vt:lpstr>
      <vt:lpstr>Wingdings</vt:lpstr>
      <vt:lpstr>Symbol</vt:lpstr>
      <vt:lpstr>宋体</vt:lpstr>
      <vt:lpstr>Tahoma</vt:lpstr>
      <vt:lpstr>Concourse</vt:lpstr>
      <vt:lpstr>Microsoft Equation</vt:lpstr>
      <vt:lpstr>Microsoft Visio Drawing</vt:lpstr>
      <vt:lpstr> CS 4705 Hidden Markov Models</vt:lpstr>
      <vt:lpstr>Questions on the Homework?</vt:lpstr>
      <vt:lpstr>Hidden Markov Model Tagging</vt:lpstr>
      <vt:lpstr>POS tagging as a sequence classification task</vt:lpstr>
      <vt:lpstr>Getting to HMM</vt:lpstr>
      <vt:lpstr>Getting to HMM</vt:lpstr>
      <vt:lpstr>Using Bayes Rule</vt:lpstr>
      <vt:lpstr>Likelihood and prior</vt:lpstr>
      <vt:lpstr>Two kinds of probabilities (1)</vt:lpstr>
      <vt:lpstr>Two kinds of probabilities (2)</vt:lpstr>
      <vt:lpstr>An Example: the verb “race”</vt:lpstr>
      <vt:lpstr>Disambiguating “race”</vt:lpstr>
      <vt:lpstr>Slide 13</vt:lpstr>
      <vt:lpstr>Hidden Markov Models</vt:lpstr>
      <vt:lpstr>Definitions</vt:lpstr>
      <vt:lpstr>Markov chain for weather</vt:lpstr>
      <vt:lpstr>Markov chain for words</vt:lpstr>
      <vt:lpstr>Markov chain =  “First-order observable Markov Model”</vt:lpstr>
      <vt:lpstr>Markov chain =  “First-order observable Markov Model”</vt:lpstr>
      <vt:lpstr>Another representation for start state</vt:lpstr>
      <vt:lpstr>The weather figure using pi</vt:lpstr>
      <vt:lpstr>The weather figure: specific example</vt:lpstr>
      <vt:lpstr>Markov chain for weather</vt:lpstr>
      <vt:lpstr>Hidden Markov Models</vt:lpstr>
      <vt:lpstr>HMM for Ice Cream</vt:lpstr>
      <vt:lpstr>Hidden Markov Model</vt:lpstr>
      <vt:lpstr>Hidden Markov Models</vt:lpstr>
      <vt:lpstr>Hidden Markov Models</vt:lpstr>
      <vt:lpstr>Assumptions</vt:lpstr>
      <vt:lpstr>McKeown task</vt:lpstr>
      <vt:lpstr>HMM for ice cream</vt:lpstr>
      <vt:lpstr>Different types of HMM structure</vt:lpstr>
      <vt:lpstr>Transitions between the hidden states of HMM, showing A probs</vt:lpstr>
      <vt:lpstr>B observation likelihoods for POS HMM</vt:lpstr>
      <vt:lpstr>Three fundamental Problems for HMMs</vt:lpstr>
      <vt:lpstr>Decoding</vt:lpstr>
      <vt:lpstr>Viterbi intuition: we are looking for the best ‘path’</vt:lpstr>
      <vt:lpstr>Intuition</vt:lpstr>
      <vt:lpstr>The Viterbi Algorithm</vt:lpstr>
      <vt:lpstr>The A matrix for the POS HMM</vt:lpstr>
      <vt:lpstr>The B matrix for the POS HMM</vt:lpstr>
      <vt:lpstr>Viterbi example</vt:lpstr>
      <vt:lpstr>Computing the Likelihood of an observation</vt:lpstr>
      <vt:lpstr>Error Analysis: ESSENTIAL!!!</vt:lpstr>
    </vt:vector>
  </TitlesOfParts>
  <Manager/>
  <Company>Stanford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LSA.303 Introduction to Computational Linguistics</dc:title>
  <dc:subject/>
  <dc:creator>Dan Jurafsky</dc:creator>
  <cp:keywords/>
  <dc:description/>
  <cp:lastModifiedBy> </cp:lastModifiedBy>
  <cp:revision>182</cp:revision>
  <dcterms:created xsi:type="dcterms:W3CDTF">2003-01-18T03:56:53Z</dcterms:created>
  <dcterms:modified xsi:type="dcterms:W3CDTF">2009-09-24T17:46:55Z</dcterms:modified>
  <cp:category/>
</cp:coreProperties>
</file>