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7"/>
  </p:notesMasterIdLst>
  <p:sldIdLst>
    <p:sldId id="286" r:id="rId2"/>
    <p:sldId id="394" r:id="rId3"/>
    <p:sldId id="256" r:id="rId4"/>
    <p:sldId id="353" r:id="rId5"/>
    <p:sldId id="354" r:id="rId6"/>
    <p:sldId id="356" r:id="rId7"/>
    <p:sldId id="358" r:id="rId8"/>
    <p:sldId id="257" r:id="rId9"/>
    <p:sldId id="284" r:id="rId10"/>
    <p:sldId id="359" r:id="rId11"/>
    <p:sldId id="375" r:id="rId12"/>
    <p:sldId id="376" r:id="rId13"/>
    <p:sldId id="273" r:id="rId14"/>
    <p:sldId id="274" r:id="rId15"/>
    <p:sldId id="275" r:id="rId16"/>
    <p:sldId id="277" r:id="rId17"/>
    <p:sldId id="279" r:id="rId18"/>
    <p:sldId id="281" r:id="rId19"/>
    <p:sldId id="283" r:id="rId20"/>
    <p:sldId id="321" r:id="rId21"/>
    <p:sldId id="288" r:id="rId22"/>
    <p:sldId id="355" r:id="rId23"/>
    <p:sldId id="377" r:id="rId24"/>
    <p:sldId id="409" r:id="rId25"/>
    <p:sldId id="408" r:id="rId26"/>
    <p:sldId id="398" r:id="rId27"/>
    <p:sldId id="378" r:id="rId28"/>
    <p:sldId id="379" r:id="rId29"/>
    <p:sldId id="406" r:id="rId30"/>
    <p:sldId id="322" r:id="rId31"/>
    <p:sldId id="357" r:id="rId32"/>
    <p:sldId id="323" r:id="rId33"/>
    <p:sldId id="324" r:id="rId34"/>
    <p:sldId id="325" r:id="rId35"/>
    <p:sldId id="326" r:id="rId36"/>
    <p:sldId id="327" r:id="rId37"/>
    <p:sldId id="329" r:id="rId38"/>
    <p:sldId id="330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31" r:id="rId47"/>
    <p:sldId id="361" r:id="rId48"/>
    <p:sldId id="380" r:id="rId49"/>
    <p:sldId id="381" r:id="rId50"/>
    <p:sldId id="382" r:id="rId51"/>
    <p:sldId id="410" r:id="rId52"/>
    <p:sldId id="404" r:id="rId53"/>
    <p:sldId id="400" r:id="rId54"/>
    <p:sldId id="383" r:id="rId55"/>
    <p:sldId id="384" r:id="rId56"/>
    <p:sldId id="403" r:id="rId57"/>
    <p:sldId id="399" r:id="rId58"/>
    <p:sldId id="401" r:id="rId59"/>
    <p:sldId id="411" r:id="rId60"/>
    <p:sldId id="385" r:id="rId61"/>
    <p:sldId id="386" r:id="rId62"/>
    <p:sldId id="387" r:id="rId63"/>
    <p:sldId id="389" r:id="rId64"/>
    <p:sldId id="332" r:id="rId65"/>
    <p:sldId id="345" r:id="rId66"/>
    <p:sldId id="362" r:id="rId67"/>
    <p:sldId id="352" r:id="rId68"/>
    <p:sldId id="333" r:id="rId69"/>
    <p:sldId id="334" r:id="rId70"/>
    <p:sldId id="328" r:id="rId71"/>
    <p:sldId id="363" r:id="rId72"/>
    <p:sldId id="336" r:id="rId73"/>
    <p:sldId id="347" r:id="rId74"/>
    <p:sldId id="412" r:id="rId75"/>
    <p:sldId id="348" r:id="rId76"/>
    <p:sldId id="349" r:id="rId77"/>
    <p:sldId id="367" r:id="rId78"/>
    <p:sldId id="370" r:id="rId79"/>
    <p:sldId id="372" r:id="rId80"/>
    <p:sldId id="365" r:id="rId81"/>
    <p:sldId id="350" r:id="rId82"/>
    <p:sldId id="351" r:id="rId83"/>
    <p:sldId id="374" r:id="rId84"/>
    <p:sldId id="360" r:id="rId85"/>
    <p:sldId id="414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  <a:srgbClr val="C313A1"/>
    <a:srgbClr val="CC4A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643" autoAdjust="0"/>
  </p:normalViewPr>
  <p:slideViewPr>
    <p:cSldViewPr>
      <p:cViewPr varScale="1">
        <p:scale>
          <a:sx n="78" d="100"/>
          <a:sy n="78" d="100"/>
        </p:scale>
        <p:origin x="-13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36C0B4-F0FB-4774-B59C-15DBAA2B9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D7957-EE17-483F-B575-D260F8D722E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A5DB9-82A4-404A-9D92-41A607CA0C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2FE9D-8820-4DE8-B74A-FD7254BACCB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151B0-D2ED-4ED2-9BAB-EE23E81E95F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23E02-7390-4594-8002-44AB28631EB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ABB80-7830-474D-903C-F584A6C0C36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D5F5A-B337-4045-9B0A-0F3C16B4258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46ADC-41E1-4948-B86F-1FB65BA8F83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8121-2A1C-4A48-BF7D-E81B90C9CA0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B3178-797F-4114-8D96-7E3B9C3B824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412E8-18BD-43C7-A1ED-AF442CBE49A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2A0EC-8BCB-46AA-A253-DC49535FEFE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41803-E3BC-4A22-9345-7138999D1AE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1D66E-D387-464C-BA01-6BA31A2343F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A3AD2-48D6-4BEF-B0B8-4695720AB21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31AF7-2430-4EB4-894D-3DE3EA353B5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2B064-E848-48F8-8E72-92B0D2853AF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DDAFF-1C61-4812-9F17-D1EC81E4E4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11FEF-9F3E-47E8-A516-E26EF316DFF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094D3-7B7B-466E-9289-18843847765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4B6D4-F396-4CDE-B489-86CA2ED01BB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69268-5461-4A27-863E-6A9DCE8C8CE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162B0-6A7C-45E4-9774-33E5D394D9B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C69CE-3820-4675-A429-4592BF06235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B7088-E0D3-426C-82B3-B175F5ED6FA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C11E0-F108-4BFE-A553-71F7BFCED83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449AE-4548-4DDB-B8A6-AC9CA6FA1D1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1A49B-A766-4370-A0B9-20A9D664355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86E55-1999-4528-8A0F-8878AF7F7A4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51E2F-4C55-468E-9A4F-748DCD0A0C3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F1F49-42CD-4897-804E-5A3C38CECB2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9F67D-768D-40DD-A133-D779E883050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A4172-5345-48C7-9DC7-90A86A35400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2693D-8D70-4AD4-90D2-B6294F2EF9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1D0BE-DB89-4775-8DA6-C42E5A84D28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64B05-A7AA-44C8-B9CC-87780164781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0E425-F22D-4BFB-8F35-BED8A335C70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6DE5E-DD49-4636-8BB1-E2ABB014870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4A0E4-67EB-4F1E-B51E-29F8B07A277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FD99E-F290-4B05-AD2E-0A599477C13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44983-4724-4541-B963-7775338CA85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D354E-2E7F-41F6-A126-4CC1CD34856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ABE5D6-25DA-4F95-B8F2-E06C1E3E09C1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FAD8C-673C-4955-85D2-385C3468BB3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1F6E3-CE96-46D5-A942-088629B3CBC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859B9-04D0-4E73-9F15-6F79E9D2BC0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41556-3ABD-4D95-97A0-1870CA7C8F4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E87E0-17A8-4B11-9E55-F215BEC7358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45EE1-C930-4FD9-A04E-84C45C0D3D7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DC8F5-5DEE-4628-9271-E1684C311E35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A76AB-03A1-4070-ADDC-F5A444DB12F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DB897-A550-455B-AC2B-FCFB498456F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841CF-3D0F-4EB4-B88E-AA8A0265C9D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8F509-FBE9-41A9-B8E0-C4C59FF17C8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E5155-AC27-42E8-866B-50E4FE72B47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8700A-C14A-42B9-A651-1767B2EF878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02DAF-6D99-444E-AFF9-3397969AFA0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03CD6-B233-421B-82AA-F9A491081AE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EB351-CD14-4FC9-8BC9-657031B0BB2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85571-38C5-4753-85D8-F8AFCA6A5CA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1EFAA-9C1A-4EC7-85B2-85FB1D3CABD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6908C-192A-49CF-A8E2-66657ECB91FE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72FAE-644A-4900-9315-0EB06F950AD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C6507-D406-4ACE-9BE0-C4DC6A09FDC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17074-FDE2-479A-9D7C-8BBE056067CD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0B175-9CDB-4BB7-9FA1-384572834801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2F9FC-96E1-4FCF-9966-F7CF753E83D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BB218-2576-4C69-B4AC-52F60D6029D7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E2C84-887D-418A-855B-71E1A710CC8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49904-2BA1-4F0C-A0E9-E36D8230F53B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8DCEA-814E-430D-981A-AF9B9DC3276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129BD-BAAB-489C-A008-CA72424867E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2CE30-D0DB-4F3D-802A-3CED2175306A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1208B-F43E-4E00-A6B7-5D2AE380743E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2DDCF-9FFD-4EE3-9F7C-DD97950591F2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74ECC-64D8-4792-943F-7EFBEF7A44C8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73796-5DB1-41AB-B5CE-E7D818E9FF7E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8436C-75FC-4E6D-9907-F6B17E6AF67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CF05C-677F-468E-81DB-782FF992D076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B103F-219E-4CA7-890F-0104FD20D8D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7BCE8-3F45-4F28-88FC-85C029B34813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AB6FA-35D0-4958-815A-4A01010B81B2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9AE3E-9C10-4DC5-8B32-6743D973C433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6586C-2B8B-406A-B301-42B53836FA8C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C7DC3-16B0-4713-87CB-0106BB67B88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6600"/>
            <a:ext cx="9144000" cy="350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E26E-538E-4EAC-9CB6-DBF8B1EFC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9804-9CB4-4EC6-8488-255FAC01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DE27-534F-4101-A596-FBD7B5242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91440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17A5-7BEA-4ECB-8759-2CDB2B596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9B9C-6652-4047-84EB-3EB4800B6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7E03-BDC1-4352-80F5-5205199D5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F28B-95EE-4E4A-B43C-879304CD6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4953-C9D7-462C-B3DD-38670949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252DF-1020-47E0-819E-33A5A7709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3E61-99FC-4BF7-A999-165F7C1D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1540-E78C-4903-93AD-5C5E99063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1354F9-B970-4F74-84A0-25B78195D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82000" cy="1470025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Introduction to Syntax and</a:t>
            </a:r>
            <a:br>
              <a:rPr lang="en-US" sz="4800" b="1" dirty="0" smtClean="0"/>
            </a:br>
            <a:r>
              <a:rPr lang="en-US" sz="4800" b="1" dirty="0" smtClean="0"/>
              <a:t>Context-Free Grammars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http://www1.cs.columbia.edu/~rambow/teaching/lecture-2009-09-22.ppt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229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Owen Rambow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rambow@ccls.columbia.edu</a:t>
            </a: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Slides with contributions from Kathy McKeown, Dan Jurafsky and James Martin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33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152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Empirical Matter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66800" y="17526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 eaLnBrk="1" hangingPunct="1">
              <a:buFontTx/>
              <a:buChar char="•"/>
            </a:pPr>
            <a:endParaRPr lang="en-US" sz="1400">
              <a:latin typeface="Tahoma" pitchFamily="34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Data structures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Algorithms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Distributional Models</a:t>
            </a:r>
          </a:p>
          <a:p>
            <a:pPr algn="ctr" eaLnBrk="1" hangingPunct="1"/>
            <a:endParaRPr lang="en-US" sz="240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3317" name="Picture 5" descr="pre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2514600"/>
            <a:ext cx="4429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e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525" y="2667000"/>
            <a:ext cx="7762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newspap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2743200"/>
            <a:ext cx="6302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576888" y="2057400"/>
            <a:ext cx="7969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there to be a riot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there to be a riot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 shit to hit the fan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 shit to hit the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2771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6062663" y="1752600"/>
            <a:ext cx="719137" cy="214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6797675" y="1828800"/>
            <a:ext cx="136525" cy="6889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7616825" y="1676400"/>
            <a:ext cx="3175" cy="6588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8001000" y="1752600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76600" y="5943600"/>
            <a:ext cx="2463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Linguistic Theory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819400" y="35814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029200" y="42672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038600" y="18288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5995988" y="685800"/>
            <a:ext cx="2462212" cy="1060450"/>
            <a:chOff x="3648" y="432"/>
            <a:chExt cx="1551" cy="668"/>
          </a:xfrm>
        </p:grpSpPr>
        <p:pic>
          <p:nvPicPr>
            <p:cNvPr id="13334" name="Picture 19" descr="brain(2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56" y="432"/>
              <a:ext cx="543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 Box 20"/>
            <p:cNvSpPr txBox="1">
              <a:spLocks noChangeArrowheads="1"/>
            </p:cNvSpPr>
            <p:nvPr/>
          </p:nvSpPr>
          <p:spPr bwMode="auto">
            <a:xfrm>
              <a:off x="3671" y="7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36" name="Picture 21" descr="monoli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48" y="480"/>
              <a:ext cx="960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Text Box 22"/>
            <p:cNvSpPr txBox="1">
              <a:spLocks noChangeArrowheads="1"/>
            </p:cNvSpPr>
            <p:nvPr/>
          </p:nvSpPr>
          <p:spPr bwMode="auto">
            <a:xfrm>
              <a:off x="4402" y="597"/>
              <a:ext cx="318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 b="1">
                  <a:latin typeface="Tahoma" pitchFamily="34" charset="0"/>
                  <a:cs typeface="Times New Roman" pitchFamily="18" charset="0"/>
                </a:rPr>
                <a:t>or</a:t>
              </a:r>
            </a:p>
          </p:txBody>
        </p:sp>
      </p:grpSp>
      <p:sp>
        <p:nvSpPr>
          <p:cNvPr id="13331" name="AutoShape 23"/>
          <p:cNvSpPr>
            <a:spLocks noChangeArrowheads="1"/>
          </p:cNvSpPr>
          <p:nvPr/>
        </p:nvSpPr>
        <p:spPr bwMode="auto">
          <a:xfrm rot="-6600000">
            <a:off x="1371600" y="4343400"/>
            <a:ext cx="2743200" cy="3048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AutoShape 24"/>
          <p:cNvSpPr>
            <a:spLocks noChangeArrowheads="1"/>
          </p:cNvSpPr>
          <p:nvPr/>
        </p:nvSpPr>
        <p:spPr bwMode="auto">
          <a:xfrm rot="-3600000">
            <a:off x="4686300" y="4686300"/>
            <a:ext cx="2209800" cy="304800"/>
          </a:xfrm>
          <a:prstGeom prst="leftRightArrow">
            <a:avLst>
              <a:gd name="adj1" fmla="val 50000"/>
              <a:gd name="adj2" fmla="val 145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AutoShape 25"/>
          <p:cNvSpPr>
            <a:spLocks noChangeArrowheads="1"/>
          </p:cNvSpPr>
          <p:nvPr/>
        </p:nvSpPr>
        <p:spPr bwMode="auto">
          <a:xfrm rot="-600000">
            <a:off x="3044825" y="1490663"/>
            <a:ext cx="2590800" cy="304800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Syntax: Why should we care?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Grammar checkers</a:t>
            </a:r>
          </a:p>
          <a:p>
            <a:pPr eaLnBrk="1" hangingPunct="1"/>
            <a:r>
              <a:rPr lang="en-US" smtClean="0"/>
              <a:t>Question answering </a:t>
            </a:r>
          </a:p>
          <a:p>
            <a:pPr eaLnBrk="1" hangingPunct="1"/>
            <a:r>
              <a:rPr lang="en-US" smtClean="0"/>
              <a:t>Information extraction</a:t>
            </a:r>
          </a:p>
          <a:p>
            <a:pPr eaLnBrk="1" hangingPunct="1"/>
            <a:r>
              <a:rPr lang="en-US" smtClean="0"/>
              <a:t>Machine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ideas of syntax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Constituency </a:t>
            </a:r>
            <a:r>
              <a:rPr lang="en-US" sz="2000" smtClean="0">
                <a:solidFill>
                  <a:srgbClr val="A50021"/>
                </a:solidFill>
              </a:rPr>
              <a:t>(we’ll spend most of our time on this)</a:t>
            </a:r>
            <a:endParaRPr lang="en-US" smtClean="0"/>
          </a:p>
          <a:p>
            <a:pPr eaLnBrk="1" hangingPunct="1"/>
            <a:r>
              <a:rPr lang="en-US" smtClean="0"/>
              <a:t>Subcategorization</a:t>
            </a:r>
          </a:p>
          <a:p>
            <a:pPr eaLnBrk="1" hangingPunct="1"/>
            <a:r>
              <a:rPr lang="en-US" smtClean="0"/>
              <a:t>Grammatical relations </a:t>
            </a:r>
          </a:p>
          <a:p>
            <a:pPr eaLnBrk="1" hangingPunct="1"/>
            <a:r>
              <a:rPr lang="en-US" smtClean="0"/>
              <a:t>Movement/long-distance dependency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Structure in Strings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38400"/>
            <a:ext cx="8534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Some words: </a:t>
            </a:r>
            <a:r>
              <a:rPr lang="en-US" sz="2000" i="1" smtClean="0"/>
              <a:t>the a small nice big very boy girl sees likes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good sentences: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boy likes a girl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small girl likes the big girl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very small nice boy sees a very nice boy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bad sentences: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*the boy the girl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*small boy likes nice girl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we find subsequences of words (</a:t>
            </a:r>
            <a:r>
              <a:rPr lang="en-US" sz="2400" b="1" smtClean="0"/>
              <a:t>constituents</a:t>
            </a:r>
            <a:r>
              <a:rPr lang="en-US" sz="2400" smtClean="0"/>
              <a:t>) which in some way behave alike?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Structure in Strings</a:t>
            </a:r>
            <a:br>
              <a:rPr lang="en-US"/>
            </a:br>
            <a:r>
              <a:rPr lang="en-US"/>
              <a:t>Proposal 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pPr eaLnBrk="1" hangingPunct="1"/>
            <a:r>
              <a:rPr lang="en-US" smtClean="0"/>
              <a:t>Some words: </a:t>
            </a:r>
            <a:r>
              <a:rPr lang="en-US" sz="2800" i="1" smtClean="0"/>
              <a:t>the a small nice big very boy girl sees likes</a:t>
            </a:r>
          </a:p>
          <a:p>
            <a:pPr eaLnBrk="1" hangingPunct="1"/>
            <a:r>
              <a:rPr lang="en-US" smtClean="0"/>
              <a:t>Some good sentences: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(the)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(likes a girl) 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(the small)</a:t>
            </a:r>
            <a:r>
              <a:rPr lang="en-US" smtClean="0"/>
              <a:t> girl </a:t>
            </a:r>
            <a:r>
              <a:rPr lang="en-US" smtClean="0">
                <a:solidFill>
                  <a:srgbClr val="0099CC"/>
                </a:solidFill>
              </a:rPr>
              <a:t>(likes the big girl)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(a very small nice)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(sees a very nice boy)</a:t>
            </a:r>
          </a:p>
          <a:p>
            <a:pPr eaLnBrk="1" hangingPunct="1"/>
            <a:r>
              <a:rPr lang="en-US" smtClean="0"/>
              <a:t>Some bad sentences: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(the)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(the girl)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(small)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(likes the nice girl)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Structure in Strings</a:t>
            </a:r>
            <a:br>
              <a:rPr lang="en-US"/>
            </a:br>
            <a:r>
              <a:rPr lang="en-US"/>
              <a:t>Proposal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572000"/>
          </a:xfrm>
        </p:spPr>
        <p:txBody>
          <a:bodyPr/>
          <a:lstStyle/>
          <a:p>
            <a:pPr eaLnBrk="1" hangingPunct="1"/>
            <a:r>
              <a:rPr lang="en-US" sz="2800" smtClean="0"/>
              <a:t>Some words: </a:t>
            </a:r>
            <a:r>
              <a:rPr lang="en-US" sz="2400" i="1" smtClean="0"/>
              <a:t>the a small nice big very boy girl sees likes</a:t>
            </a:r>
          </a:p>
          <a:p>
            <a:pPr eaLnBrk="1" hangingPunct="1"/>
            <a:r>
              <a:rPr lang="en-US" sz="2800" smtClean="0"/>
              <a:t>Some good sentences:</a:t>
            </a:r>
          </a:p>
          <a:p>
            <a:pPr lvl="1" eaLnBrk="1" hangingPunct="1"/>
            <a:r>
              <a:rPr lang="en-US" sz="2400" smtClean="0">
                <a:solidFill>
                  <a:srgbClr val="CC4A75"/>
                </a:solidFill>
              </a:rPr>
              <a:t>(the boy)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(a girl) </a:t>
            </a:r>
          </a:p>
          <a:p>
            <a:pPr lvl="1" eaLnBrk="1" hangingPunct="1"/>
            <a:r>
              <a:rPr lang="en-US" sz="2400" smtClean="0">
                <a:solidFill>
                  <a:srgbClr val="CC4A75"/>
                </a:solidFill>
              </a:rPr>
              <a:t>(the small girl)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(the big girl)</a:t>
            </a:r>
          </a:p>
          <a:p>
            <a:pPr lvl="1" eaLnBrk="1" hangingPunct="1"/>
            <a:r>
              <a:rPr lang="en-US" sz="2400" smtClean="0">
                <a:solidFill>
                  <a:srgbClr val="CC4A75"/>
                </a:solidFill>
              </a:rPr>
              <a:t>(a very small nice boy)</a:t>
            </a:r>
            <a:r>
              <a:rPr lang="en-US" sz="2400" smtClean="0"/>
              <a:t> sees </a:t>
            </a:r>
            <a:r>
              <a:rPr lang="en-US" sz="2400" smtClean="0">
                <a:solidFill>
                  <a:srgbClr val="0099CC"/>
                </a:solidFill>
              </a:rPr>
              <a:t>(a very nice boy)</a:t>
            </a:r>
          </a:p>
          <a:p>
            <a:pPr eaLnBrk="1" hangingPunct="1"/>
            <a:r>
              <a:rPr lang="en-US" sz="2800" smtClean="0"/>
              <a:t>Some bad sentences:</a:t>
            </a:r>
          </a:p>
          <a:p>
            <a:pPr lvl="1" eaLnBrk="1" hangingPunct="1"/>
            <a:r>
              <a:rPr lang="en-US" sz="2400" smtClean="0"/>
              <a:t>*</a:t>
            </a:r>
            <a:r>
              <a:rPr lang="en-US" sz="2400" smtClean="0">
                <a:solidFill>
                  <a:srgbClr val="CC4A75"/>
                </a:solidFill>
              </a:rPr>
              <a:t>(the boy)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0099CC"/>
                </a:solidFill>
              </a:rPr>
              <a:t>(the girl)</a:t>
            </a:r>
          </a:p>
          <a:p>
            <a:pPr lvl="1" eaLnBrk="1" hangingPunct="1"/>
            <a:r>
              <a:rPr lang="en-US" sz="2400" smtClean="0"/>
              <a:t>*</a:t>
            </a:r>
            <a:r>
              <a:rPr lang="en-US" sz="2400" smtClean="0">
                <a:solidFill>
                  <a:srgbClr val="CC4A75"/>
                </a:solidFill>
              </a:rPr>
              <a:t>(small boy)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(the nice girl)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5805488"/>
            <a:ext cx="8497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latin typeface="Tahoma" pitchFamily="34" charset="0"/>
              </a:rPr>
              <a:t>  </a:t>
            </a:r>
            <a:r>
              <a:rPr lang="en-US" sz="2800">
                <a:latin typeface="Tahoma" pitchFamily="34" charset="0"/>
              </a:rPr>
              <a:t>This is better proposal: fewer types of constituents</a:t>
            </a:r>
          </a:p>
          <a:p>
            <a:pPr eaLnBrk="1" hangingPunct="1"/>
            <a:r>
              <a:rPr lang="en-US" sz="2800">
                <a:latin typeface="Tahoma" pitchFamily="34" charset="0"/>
              </a:rPr>
              <a:t>	</a:t>
            </a:r>
            <a:r>
              <a:rPr lang="en-US" sz="2400">
                <a:latin typeface="Tahoma" pitchFamily="34" charset="0"/>
              </a:rPr>
              <a:t>(blue and red are of same type)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More Structure in Strings</a:t>
            </a:r>
            <a:br>
              <a:rPr lang="en-US"/>
            </a:br>
            <a:r>
              <a:rPr lang="en-US"/>
              <a:t>Proposal 2 -- ctd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 eaLnBrk="1" hangingPunct="1"/>
            <a:r>
              <a:rPr lang="en-US" smtClean="0"/>
              <a:t>Some words: </a:t>
            </a:r>
            <a:r>
              <a:rPr lang="en-US" sz="2800" i="1" smtClean="0"/>
              <a:t>the a small nice big very boy girl sees likes</a:t>
            </a:r>
          </a:p>
          <a:p>
            <a:pPr eaLnBrk="1" hangingPunct="1"/>
            <a:r>
              <a:rPr lang="en-US" smtClean="0"/>
              <a:t>Some good sentences: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((a) girl)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((the) (small) girl)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((the) (big) girl)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((a) ((very) small) (nice) boy)</a:t>
            </a:r>
            <a:r>
              <a:rPr lang="en-US" smtClean="0"/>
              <a:t> sees </a:t>
            </a:r>
            <a:r>
              <a:rPr lang="en-US" smtClean="0">
                <a:solidFill>
                  <a:srgbClr val="0099CC"/>
                </a:solidFill>
              </a:rPr>
              <a:t>((a) ((very) nice) girl)</a:t>
            </a:r>
          </a:p>
          <a:p>
            <a:pPr eaLnBrk="1" hangingPunct="1"/>
            <a:r>
              <a:rPr lang="en-US" smtClean="0"/>
              <a:t>Some bad sentences: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</a:t>
            </a:r>
            <a:r>
              <a:rPr lang="en-US" smtClean="0">
                <a:solidFill>
                  <a:srgbClr val="0099CC"/>
                </a:solidFill>
              </a:rPr>
              <a:t>((the) girl)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((small)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((the) (nice) girl)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Substrings to Trees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(</a:t>
            </a:r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((a) girl))</a:t>
            </a:r>
          </a:p>
          <a:p>
            <a:pPr eaLnBrk="1" hangingPunct="1"/>
            <a:endParaRPr lang="en-US" smtClean="0">
              <a:solidFill>
                <a:srgbClr val="0099CC"/>
              </a:solidFill>
            </a:endParaRPr>
          </a:p>
          <a:p>
            <a:pPr eaLnBrk="1" hangingPunct="1"/>
            <a:endParaRPr lang="en-US" smtClean="0">
              <a:solidFill>
                <a:srgbClr val="0099CC"/>
              </a:solidFill>
            </a:endParaRPr>
          </a:p>
        </p:txBody>
      </p:sp>
      <p:grpSp>
        <p:nvGrpSpPr>
          <p:cNvPr id="20484" name="Group 98"/>
          <p:cNvGrpSpPr>
            <a:grpSpLocks/>
          </p:cNvGrpSpPr>
          <p:nvPr/>
        </p:nvGrpSpPr>
        <p:grpSpPr bwMode="auto">
          <a:xfrm>
            <a:off x="1447800" y="3679825"/>
            <a:ext cx="4324350" cy="1958975"/>
            <a:chOff x="912" y="1728"/>
            <a:chExt cx="2724" cy="1234"/>
          </a:xfrm>
        </p:grpSpPr>
        <p:sp>
          <p:nvSpPr>
            <p:cNvPr id="20485" name="Oval 4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H="1">
              <a:off x="1392" y="1776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Oval 8"/>
            <p:cNvSpPr>
              <a:spLocks noChangeArrowheads="1"/>
            </p:cNvSpPr>
            <p:nvPr/>
          </p:nvSpPr>
          <p:spPr bwMode="auto">
            <a:xfrm>
              <a:off x="1392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9"/>
            <p:cNvSpPr>
              <a:spLocks noChangeArrowheads="1"/>
            </p:cNvSpPr>
            <p:nvPr/>
          </p:nvSpPr>
          <p:spPr bwMode="auto">
            <a:xfrm>
              <a:off x="1104" y="23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10"/>
            <p:cNvSpPr>
              <a:spLocks noChangeArrowheads="1"/>
            </p:cNvSpPr>
            <p:nvPr/>
          </p:nvSpPr>
          <p:spPr bwMode="auto">
            <a:xfrm>
              <a:off x="2832" y="23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11"/>
            <p:cNvSpPr>
              <a:spLocks noChangeArrowheads="1"/>
            </p:cNvSpPr>
            <p:nvPr/>
          </p:nvSpPr>
          <p:spPr bwMode="auto">
            <a:xfrm>
              <a:off x="3120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3"/>
            <p:cNvSpPr>
              <a:spLocks noChangeShapeType="1"/>
            </p:cNvSpPr>
            <p:nvPr/>
          </p:nvSpPr>
          <p:spPr bwMode="auto">
            <a:xfrm>
              <a:off x="1440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4"/>
            <p:cNvSpPr>
              <a:spLocks noChangeShapeType="1"/>
            </p:cNvSpPr>
            <p:nvPr/>
          </p:nvSpPr>
          <p:spPr bwMode="auto">
            <a:xfrm flipV="1">
              <a:off x="1152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Text Box 16"/>
            <p:cNvSpPr txBox="1">
              <a:spLocks noChangeArrowheads="1"/>
            </p:cNvSpPr>
            <p:nvPr/>
          </p:nvSpPr>
          <p:spPr bwMode="auto">
            <a:xfrm>
              <a:off x="1466" y="226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sp>
          <p:nvSpPr>
            <p:cNvPr id="20494" name="Line 17"/>
            <p:cNvSpPr>
              <a:spLocks noChangeShapeType="1"/>
            </p:cNvSpPr>
            <p:nvPr/>
          </p:nvSpPr>
          <p:spPr bwMode="auto">
            <a:xfrm>
              <a:off x="1152" y="23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Text Box 18"/>
            <p:cNvSpPr txBox="1">
              <a:spLocks noChangeArrowheads="1"/>
            </p:cNvSpPr>
            <p:nvPr/>
          </p:nvSpPr>
          <p:spPr bwMode="auto">
            <a:xfrm>
              <a:off x="912" y="2597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</a:t>
              </a:r>
            </a:p>
          </p:txBody>
        </p:sp>
        <p:sp>
          <p:nvSpPr>
            <p:cNvPr id="20496" name="Line 19"/>
            <p:cNvSpPr>
              <a:spLocks noChangeShapeType="1"/>
            </p:cNvSpPr>
            <p:nvPr/>
          </p:nvSpPr>
          <p:spPr bwMode="auto">
            <a:xfrm>
              <a:off x="2256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20"/>
            <p:cNvSpPr txBox="1">
              <a:spLocks noChangeArrowheads="1"/>
            </p:cNvSpPr>
            <p:nvPr/>
          </p:nvSpPr>
          <p:spPr bwMode="auto">
            <a:xfrm>
              <a:off x="1968" y="2064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20498" name="Line 21"/>
            <p:cNvSpPr>
              <a:spLocks noChangeShapeType="1"/>
            </p:cNvSpPr>
            <p:nvPr/>
          </p:nvSpPr>
          <p:spPr bwMode="auto">
            <a:xfrm>
              <a:off x="2256" y="177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Line 22"/>
            <p:cNvSpPr>
              <a:spLocks noChangeShapeType="1"/>
            </p:cNvSpPr>
            <p:nvPr/>
          </p:nvSpPr>
          <p:spPr bwMode="auto">
            <a:xfrm>
              <a:off x="3120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23"/>
            <p:cNvSpPr>
              <a:spLocks noChangeShapeType="1"/>
            </p:cNvSpPr>
            <p:nvPr/>
          </p:nvSpPr>
          <p:spPr bwMode="auto">
            <a:xfrm flipH="1">
              <a:off x="2880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24"/>
            <p:cNvSpPr txBox="1">
              <a:spLocks noChangeArrowheads="1"/>
            </p:cNvSpPr>
            <p:nvPr/>
          </p:nvSpPr>
          <p:spPr bwMode="auto">
            <a:xfrm>
              <a:off x="3168" y="235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0099CC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20502" name="Line 25"/>
            <p:cNvSpPr>
              <a:spLocks noChangeShapeType="1"/>
            </p:cNvSpPr>
            <p:nvPr/>
          </p:nvSpPr>
          <p:spPr bwMode="auto">
            <a:xfrm>
              <a:off x="288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Text Box 27"/>
            <p:cNvSpPr txBox="1">
              <a:spLocks noChangeArrowheads="1"/>
            </p:cNvSpPr>
            <p:nvPr/>
          </p:nvSpPr>
          <p:spPr bwMode="auto">
            <a:xfrm>
              <a:off x="2755" y="2597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0099CC"/>
                  </a:solidFill>
                  <a:latin typeface="Tahoma" pitchFamily="34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Node Labels?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24384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( </a:t>
            </a:r>
            <a:r>
              <a:rPr lang="en-US" sz="2400" smtClean="0">
                <a:solidFill>
                  <a:srgbClr val="CC4A75"/>
                </a:solidFill>
              </a:rPr>
              <a:t>((the) boy)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((a) girl) 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Choose constituents so each one has one non-bracketed word: the </a:t>
            </a:r>
            <a:r>
              <a:rPr lang="en-US" sz="2400" b="1" smtClean="0"/>
              <a:t>head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Group words by distribution of constituents they head (part-of-speech, POS):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Noun (N), verb (V), adjective (Adj), adverb (Adv), determiner (Det)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Category of constituent: XP, where X is POS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NP, S, AdjP, AdvP, DetP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Node Labels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(</a:t>
            </a:r>
            <a:r>
              <a:rPr lang="en-US" smtClean="0">
                <a:solidFill>
                  <a:srgbClr val="CC4A75"/>
                </a:solidFill>
              </a:rPr>
              <a:t>((the/</a:t>
            </a:r>
            <a:r>
              <a:rPr lang="en-US" sz="2000" smtClean="0">
                <a:solidFill>
                  <a:srgbClr val="CC4A75"/>
                </a:solidFill>
              </a:rPr>
              <a:t>Det</a:t>
            </a:r>
            <a:r>
              <a:rPr lang="en-US" smtClean="0">
                <a:solidFill>
                  <a:srgbClr val="CC4A75"/>
                </a:solidFill>
              </a:rPr>
              <a:t>) boy/</a:t>
            </a:r>
            <a:r>
              <a:rPr lang="en-US" sz="2000" smtClean="0">
                <a:solidFill>
                  <a:srgbClr val="CC4A75"/>
                </a:solidFill>
              </a:rPr>
              <a:t>N</a:t>
            </a:r>
            <a:r>
              <a:rPr lang="en-US" smtClean="0">
                <a:solidFill>
                  <a:srgbClr val="CC4A75"/>
                </a:solidFill>
              </a:rPr>
              <a:t>)</a:t>
            </a:r>
            <a:r>
              <a:rPr lang="en-US" smtClean="0"/>
              <a:t> likes/</a:t>
            </a:r>
            <a:r>
              <a:rPr lang="en-US" sz="2000" smtClean="0"/>
              <a:t>V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((a/</a:t>
            </a:r>
            <a:r>
              <a:rPr lang="en-US" sz="2000" smtClean="0">
                <a:solidFill>
                  <a:schemeClr val="hlink"/>
                </a:solidFill>
              </a:rPr>
              <a:t>Det</a:t>
            </a:r>
            <a:r>
              <a:rPr lang="en-US" smtClean="0">
                <a:solidFill>
                  <a:schemeClr val="hlink"/>
                </a:solidFill>
              </a:rPr>
              <a:t>) girl/</a:t>
            </a:r>
            <a:r>
              <a:rPr lang="en-US" sz="2000" smtClean="0">
                <a:solidFill>
                  <a:schemeClr val="hlink"/>
                </a:solidFill>
              </a:rPr>
              <a:t>N</a:t>
            </a:r>
            <a:r>
              <a:rPr lang="en-US" smtClean="0">
                <a:solidFill>
                  <a:schemeClr val="hlink"/>
                </a:solidFill>
              </a:rPr>
              <a:t>)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2532" name="Line 11"/>
          <p:cNvSpPr>
            <a:spLocks noChangeShapeType="1"/>
          </p:cNvSpPr>
          <p:nvPr/>
        </p:nvSpPr>
        <p:spPr bwMode="auto">
          <a:xfrm>
            <a:off x="22860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V="1">
            <a:off x="18288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2327275" y="4525963"/>
            <a:ext cx="833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CC4A75"/>
                </a:solidFill>
                <a:latin typeface="Tahoma" pitchFamily="34" charset="0"/>
              </a:rPr>
              <a:t>boy</a:t>
            </a:r>
          </a:p>
        </p:txBody>
      </p:sp>
      <p:grpSp>
        <p:nvGrpSpPr>
          <p:cNvPr id="22535" name="Group 24"/>
          <p:cNvGrpSpPr>
            <a:grpSpLocks/>
          </p:cNvGrpSpPr>
          <p:nvPr/>
        </p:nvGrpSpPr>
        <p:grpSpPr bwMode="auto">
          <a:xfrm>
            <a:off x="1447800" y="5257800"/>
            <a:ext cx="762000" cy="968375"/>
            <a:chOff x="912" y="2942"/>
            <a:chExt cx="480" cy="610"/>
          </a:xfrm>
        </p:grpSpPr>
        <p:sp>
          <p:nvSpPr>
            <p:cNvPr id="22550" name="Line 14"/>
            <p:cNvSpPr>
              <a:spLocks noChangeShapeType="1"/>
            </p:cNvSpPr>
            <p:nvPr/>
          </p:nvSpPr>
          <p:spPr bwMode="auto">
            <a:xfrm>
              <a:off x="1152" y="294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Text Box 15"/>
            <p:cNvSpPr txBox="1">
              <a:spLocks noChangeArrowheads="1"/>
            </p:cNvSpPr>
            <p:nvPr/>
          </p:nvSpPr>
          <p:spPr bwMode="auto">
            <a:xfrm>
              <a:off x="912" y="3187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</a:t>
              </a:r>
            </a:p>
          </p:txBody>
        </p:sp>
      </p:grpSp>
      <p:sp>
        <p:nvSpPr>
          <p:cNvPr id="22536" name="Text Box 17"/>
          <p:cNvSpPr txBox="1">
            <a:spLocks noChangeArrowheads="1"/>
          </p:cNvSpPr>
          <p:nvPr/>
        </p:nvSpPr>
        <p:spPr bwMode="auto">
          <a:xfrm>
            <a:off x="3124200" y="3733800"/>
            <a:ext cx="96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likes</a:t>
            </a:r>
          </a:p>
        </p:txBody>
      </p:sp>
      <p:sp>
        <p:nvSpPr>
          <p:cNvPr id="22537" name="Line 6"/>
          <p:cNvSpPr>
            <a:spLocks noChangeShapeType="1"/>
          </p:cNvSpPr>
          <p:nvPr/>
        </p:nvSpPr>
        <p:spPr bwMode="auto">
          <a:xfrm flipH="1">
            <a:off x="2209800" y="32766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3581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8"/>
          <p:cNvSpPr>
            <a:spLocks noChangeShapeType="1"/>
          </p:cNvSpPr>
          <p:nvPr/>
        </p:nvSpPr>
        <p:spPr bwMode="auto">
          <a:xfrm>
            <a:off x="3581400" y="32766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9"/>
          <p:cNvSpPr>
            <a:spLocks noChangeShapeType="1"/>
          </p:cNvSpPr>
          <p:nvPr/>
        </p:nvSpPr>
        <p:spPr bwMode="auto">
          <a:xfrm>
            <a:off x="50292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20"/>
          <p:cNvSpPr>
            <a:spLocks noChangeShapeType="1"/>
          </p:cNvSpPr>
          <p:nvPr/>
        </p:nvSpPr>
        <p:spPr bwMode="auto">
          <a:xfrm flipH="1">
            <a:off x="45720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5048250" y="4670425"/>
            <a:ext cx="74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chemeClr val="hlink"/>
                </a:solidFill>
                <a:latin typeface="Tahoma" pitchFamily="34" charset="0"/>
              </a:rPr>
              <a:t>girl</a:t>
            </a:r>
          </a:p>
        </p:txBody>
      </p:sp>
      <p:sp>
        <p:nvSpPr>
          <p:cNvPr id="22543" name="Line 22"/>
          <p:cNvSpPr>
            <a:spLocks noChangeShapeType="1"/>
          </p:cNvSpPr>
          <p:nvPr/>
        </p:nvSpPr>
        <p:spPr bwMode="auto">
          <a:xfrm>
            <a:off x="45720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4373563" y="5592763"/>
            <a:ext cx="39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solidFill>
                  <a:schemeClr val="hlink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22545" name="Text Box 25"/>
          <p:cNvSpPr txBox="1">
            <a:spLocks noChangeArrowheads="1"/>
          </p:cNvSpPr>
          <p:nvPr/>
        </p:nvSpPr>
        <p:spPr bwMode="auto">
          <a:xfrm>
            <a:off x="1422400" y="468153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2035175" y="37338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4724400" y="37338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2548" name="Text Box 29"/>
          <p:cNvSpPr txBox="1">
            <a:spLocks noChangeArrowheads="1"/>
          </p:cNvSpPr>
          <p:nvPr/>
        </p:nvSpPr>
        <p:spPr bwMode="auto">
          <a:xfrm>
            <a:off x="4160838" y="4724400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22549" name="Text Box 31"/>
          <p:cNvSpPr txBox="1">
            <a:spLocks noChangeArrowheads="1"/>
          </p:cNvSpPr>
          <p:nvPr/>
        </p:nvSpPr>
        <p:spPr bwMode="auto">
          <a:xfrm>
            <a:off x="3405188" y="27003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Talks</a:t>
            </a:r>
          </a:p>
          <a:p>
            <a:pPr lvl="1" eaLnBrk="1" hangingPunct="1"/>
            <a:r>
              <a:rPr lang="en-US" smtClean="0"/>
              <a:t>Information Extraction, Data Mining and Joint Inference, Prof. Andrew McCallum, Univ. of Massachusetts, 11AM Wed. Oct. 1</a:t>
            </a:r>
            <a:r>
              <a:rPr lang="en-US" baseline="30000" smtClean="0"/>
              <a:t>st</a:t>
            </a:r>
            <a:r>
              <a:rPr lang="en-US" smtClean="0"/>
              <a:t>, Davis Auditorium, Schapiro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Integrity of Elections, Dr. Peter G. Neumann, SRI International, 11 AM Mon. Oct. 6</a:t>
            </a:r>
            <a:r>
              <a:rPr lang="en-US" baseline="30000" smtClean="0"/>
              <a:t>th</a:t>
            </a:r>
            <a:r>
              <a:rPr lang="en-US" smtClean="0"/>
              <a:t>, Davis Auditorium, Schapiro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Nodes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(</a:t>
            </a:r>
            <a:r>
              <a:rPr lang="en-US" smtClean="0">
                <a:solidFill>
                  <a:srgbClr val="CC4A75"/>
                </a:solidFill>
              </a:rPr>
              <a:t>((the/</a:t>
            </a:r>
            <a:r>
              <a:rPr lang="en-US" sz="2000" smtClean="0">
                <a:solidFill>
                  <a:srgbClr val="CC4A75"/>
                </a:solidFill>
              </a:rPr>
              <a:t>Det</a:t>
            </a:r>
            <a:r>
              <a:rPr lang="en-US" smtClean="0">
                <a:solidFill>
                  <a:srgbClr val="CC4A75"/>
                </a:solidFill>
              </a:rPr>
              <a:t>) boy/</a:t>
            </a:r>
            <a:r>
              <a:rPr lang="en-US" sz="2000" smtClean="0">
                <a:solidFill>
                  <a:srgbClr val="CC4A75"/>
                </a:solidFill>
              </a:rPr>
              <a:t>N</a:t>
            </a:r>
            <a:r>
              <a:rPr lang="en-US" smtClean="0">
                <a:solidFill>
                  <a:srgbClr val="CC4A75"/>
                </a:solidFill>
              </a:rPr>
              <a:t>)</a:t>
            </a:r>
            <a:r>
              <a:rPr lang="en-US" smtClean="0"/>
              <a:t> likes/</a:t>
            </a:r>
            <a:r>
              <a:rPr lang="en-US" sz="2000" smtClean="0"/>
              <a:t>V</a:t>
            </a:r>
            <a:r>
              <a:rPr lang="en-US" smtClean="0"/>
              <a:t> </a:t>
            </a:r>
            <a:r>
              <a:rPr lang="en-US" smtClean="0">
                <a:solidFill>
                  <a:schemeClr val="hlink"/>
                </a:solidFill>
              </a:rPr>
              <a:t>((a/</a:t>
            </a:r>
            <a:r>
              <a:rPr lang="en-US" sz="2000" smtClean="0">
                <a:solidFill>
                  <a:schemeClr val="hlink"/>
                </a:solidFill>
              </a:rPr>
              <a:t>Det</a:t>
            </a:r>
            <a:r>
              <a:rPr lang="en-US" smtClean="0">
                <a:solidFill>
                  <a:schemeClr val="hlink"/>
                </a:solidFill>
              </a:rPr>
              <a:t>) girl/</a:t>
            </a:r>
            <a:r>
              <a:rPr lang="en-US" sz="2000" smtClean="0">
                <a:solidFill>
                  <a:schemeClr val="hlink"/>
                </a:solidFill>
              </a:rPr>
              <a:t>N</a:t>
            </a:r>
            <a:r>
              <a:rPr lang="en-US" smtClean="0">
                <a:solidFill>
                  <a:schemeClr val="hlink"/>
                </a:solidFill>
              </a:rPr>
              <a:t>)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651000" y="2700338"/>
            <a:ext cx="4368800" cy="3525837"/>
            <a:chOff x="896" y="1701"/>
            <a:chExt cx="2752" cy="2221"/>
          </a:xfrm>
        </p:grpSpPr>
        <p:sp>
          <p:nvSpPr>
            <p:cNvPr id="23566" name="Line 5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6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Text Box 7"/>
            <p:cNvSpPr txBox="1">
              <a:spLocks noChangeArrowheads="1"/>
            </p:cNvSpPr>
            <p:nvPr/>
          </p:nvSpPr>
          <p:spPr bwMode="auto">
            <a:xfrm>
              <a:off x="1466" y="285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23569" name="Group 8"/>
            <p:cNvGrpSpPr>
              <a:grpSpLocks/>
            </p:cNvGrpSpPr>
            <p:nvPr/>
          </p:nvGrpSpPr>
          <p:grpSpPr bwMode="auto">
            <a:xfrm>
              <a:off x="912" y="3312"/>
              <a:ext cx="480" cy="610"/>
              <a:chOff x="912" y="2942"/>
              <a:chExt cx="480" cy="610"/>
            </a:xfrm>
          </p:grpSpPr>
          <p:sp>
            <p:nvSpPr>
              <p:cNvPr id="23584" name="Line 9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Text Box 10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1968" y="235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23571" name="Line 12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3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4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5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6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17"/>
            <p:cNvSpPr txBox="1">
              <a:spLocks noChangeArrowheads="1"/>
            </p:cNvSpPr>
            <p:nvPr/>
          </p:nvSpPr>
          <p:spPr bwMode="auto">
            <a:xfrm>
              <a:off x="3180" y="294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23577" name="Line 18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19"/>
            <p:cNvSpPr txBox="1">
              <a:spLocks noChangeArrowheads="1"/>
            </p:cNvSpPr>
            <p:nvPr/>
          </p:nvSpPr>
          <p:spPr bwMode="auto">
            <a:xfrm>
              <a:off x="2755" y="3523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3579" name="Text Box 20"/>
            <p:cNvSpPr txBox="1">
              <a:spLocks noChangeArrowheads="1"/>
            </p:cNvSpPr>
            <p:nvPr/>
          </p:nvSpPr>
          <p:spPr bwMode="auto">
            <a:xfrm>
              <a:off x="896" y="2949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23580" name="Text Box 21"/>
            <p:cNvSpPr txBox="1">
              <a:spLocks noChangeArrowheads="1"/>
            </p:cNvSpPr>
            <p:nvPr/>
          </p:nvSpPr>
          <p:spPr bwMode="auto">
            <a:xfrm>
              <a:off x="1282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23581" name="Text Box 22"/>
            <p:cNvSpPr txBox="1">
              <a:spLocks noChangeArrowheads="1"/>
            </p:cNvSpPr>
            <p:nvPr/>
          </p:nvSpPr>
          <p:spPr bwMode="auto">
            <a:xfrm>
              <a:off x="2976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23582" name="Text Box 23"/>
            <p:cNvSpPr txBox="1">
              <a:spLocks noChangeArrowheads="1"/>
            </p:cNvSpPr>
            <p:nvPr/>
          </p:nvSpPr>
          <p:spPr bwMode="auto">
            <a:xfrm>
              <a:off x="2621" y="297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23583" name="Text Box 24"/>
            <p:cNvSpPr txBox="1">
              <a:spLocks noChangeArrowheads="1"/>
            </p:cNvSpPr>
            <p:nvPr/>
          </p:nvSpPr>
          <p:spPr bwMode="auto">
            <a:xfrm>
              <a:off x="2145" y="1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6134100" y="3429000"/>
            <a:ext cx="2400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</a:rPr>
              <a:t>Phrase-structure</a:t>
            </a:r>
          </a:p>
          <a:p>
            <a:pPr eaLnBrk="1" hangingPunct="1"/>
            <a:r>
              <a:rPr lang="en-US" sz="2400">
                <a:latin typeface="Tahoma" pitchFamily="34" charset="0"/>
              </a:rPr>
              <a:t>tree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2895600"/>
            <a:ext cx="3505200" cy="1339850"/>
            <a:chOff x="0" y="1824"/>
            <a:chExt cx="2208" cy="844"/>
          </a:xfrm>
        </p:grpSpPr>
        <p:sp>
          <p:nvSpPr>
            <p:cNvPr id="23563" name="Text Box 27"/>
            <p:cNvSpPr txBox="1">
              <a:spLocks noChangeArrowheads="1"/>
            </p:cNvSpPr>
            <p:nvPr/>
          </p:nvSpPr>
          <p:spPr bwMode="auto">
            <a:xfrm>
              <a:off x="0" y="1920"/>
              <a:ext cx="133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Tahoma" pitchFamily="34" charset="0"/>
                </a:rPr>
                <a:t>nonterminal</a:t>
              </a:r>
            </a:p>
            <a:p>
              <a:pPr eaLnBrk="1" hangingPunct="1"/>
              <a:r>
                <a:rPr lang="en-US" sz="2400">
                  <a:latin typeface="Tahoma" pitchFamily="34" charset="0"/>
                </a:rPr>
                <a:t>symbols</a:t>
              </a:r>
            </a:p>
            <a:p>
              <a:pPr eaLnBrk="1" hangingPunct="1"/>
              <a:r>
                <a:rPr lang="en-US" sz="2400">
                  <a:latin typeface="Tahoma" pitchFamily="34" charset="0"/>
                </a:rPr>
                <a:t>= constituents</a:t>
              </a:r>
            </a:p>
          </p:txBody>
        </p:sp>
        <p:sp>
          <p:nvSpPr>
            <p:cNvPr id="23564" name="Line 28"/>
            <p:cNvSpPr>
              <a:spLocks noChangeShapeType="1"/>
            </p:cNvSpPr>
            <p:nvPr/>
          </p:nvSpPr>
          <p:spPr bwMode="auto">
            <a:xfrm flipV="1">
              <a:off x="1248" y="1824"/>
              <a:ext cx="96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29"/>
            <p:cNvSpPr>
              <a:spLocks noChangeShapeType="1"/>
            </p:cNvSpPr>
            <p:nvPr/>
          </p:nvSpPr>
          <p:spPr bwMode="auto">
            <a:xfrm>
              <a:off x="1152" y="2160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590800" y="5257800"/>
            <a:ext cx="5356225" cy="1371600"/>
            <a:chOff x="1632" y="3312"/>
            <a:chExt cx="3374" cy="864"/>
          </a:xfrm>
        </p:grpSpPr>
        <p:sp>
          <p:nvSpPr>
            <p:cNvPr id="23560" name="Text Box 31"/>
            <p:cNvSpPr txBox="1">
              <a:spLocks noChangeArrowheads="1"/>
            </p:cNvSpPr>
            <p:nvPr/>
          </p:nvSpPr>
          <p:spPr bwMode="auto">
            <a:xfrm>
              <a:off x="2688" y="3888"/>
              <a:ext cx="2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latin typeface="Tahoma" pitchFamily="34" charset="0"/>
                </a:rPr>
                <a:t>terminal symbols = words</a:t>
              </a:r>
            </a:p>
          </p:txBody>
        </p:sp>
        <p:sp>
          <p:nvSpPr>
            <p:cNvPr id="23561" name="Line 32"/>
            <p:cNvSpPr>
              <a:spLocks noChangeShapeType="1"/>
            </p:cNvSpPr>
            <p:nvPr/>
          </p:nvSpPr>
          <p:spPr bwMode="auto">
            <a:xfrm flipV="1">
              <a:off x="3600" y="331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33"/>
            <p:cNvSpPr>
              <a:spLocks noChangeShapeType="1"/>
            </p:cNvSpPr>
            <p:nvPr/>
          </p:nvSpPr>
          <p:spPr bwMode="auto">
            <a:xfrm flipH="1" flipV="1">
              <a:off x="1632" y="3792"/>
              <a:ext cx="100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Part-of-Speech                                                                                                                            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 dirty="0"/>
              <a:t>A </a:t>
            </a:r>
            <a:r>
              <a:rPr lang="en-US" b="1" i="1" dirty="0"/>
              <a:t>blue</a:t>
            </a:r>
            <a:r>
              <a:rPr lang="en-US" i="1" dirty="0"/>
              <a:t> seat/a </a:t>
            </a:r>
            <a:r>
              <a:rPr lang="en-US" b="1" i="1" dirty="0"/>
              <a:t>child</a:t>
            </a:r>
            <a:r>
              <a:rPr lang="en-US" i="1" dirty="0"/>
              <a:t> seat:</a:t>
            </a:r>
            <a:r>
              <a:rPr lang="en-US" dirty="0"/>
              <a:t> noun or adjective?	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Syntax: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 </a:t>
            </a:r>
            <a:r>
              <a:rPr lang="en-US" sz="2800" b="1" dirty="0"/>
              <a:t>blue</a:t>
            </a:r>
            <a:r>
              <a:rPr lang="en-US" sz="2800" dirty="0"/>
              <a:t> seat               a </a:t>
            </a:r>
            <a:r>
              <a:rPr lang="en-US" sz="2800" b="1" dirty="0"/>
              <a:t>child</a:t>
            </a:r>
            <a:r>
              <a:rPr lang="en-US" sz="2800" dirty="0"/>
              <a:t> seat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a very </a:t>
            </a:r>
            <a:r>
              <a:rPr lang="en-US" sz="2800" b="1" dirty="0"/>
              <a:t>blue</a:t>
            </a:r>
            <a:r>
              <a:rPr lang="en-US" sz="2800" dirty="0"/>
              <a:t> seat      *a very </a:t>
            </a:r>
            <a:r>
              <a:rPr lang="en-US" sz="2800" b="1" dirty="0"/>
              <a:t>child</a:t>
            </a:r>
            <a:r>
              <a:rPr lang="en-US" sz="2800" dirty="0"/>
              <a:t> seat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this seat is </a:t>
            </a:r>
            <a:r>
              <a:rPr lang="en-US" sz="2800" b="1" dirty="0"/>
              <a:t>blue</a:t>
            </a:r>
            <a:r>
              <a:rPr lang="en-US" sz="2800" dirty="0"/>
              <a:t>       *this seat is </a:t>
            </a:r>
            <a:r>
              <a:rPr lang="en-US" sz="2800" b="1" dirty="0"/>
              <a:t>child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Morphology: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bluer                        *</a:t>
            </a:r>
            <a:r>
              <a:rPr lang="en-US" sz="2800" dirty="0" err="1"/>
              <a:t>childer</a:t>
            </a:r>
            <a:endParaRPr lang="en-US" sz="28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blue</a:t>
            </a:r>
            <a:r>
              <a:rPr lang="en-US" dirty="0"/>
              <a:t> and </a:t>
            </a:r>
            <a:r>
              <a:rPr lang="en-US" b="1" dirty="0"/>
              <a:t>child</a:t>
            </a:r>
            <a:r>
              <a:rPr lang="en-US" dirty="0"/>
              <a:t> are not the same POS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/>
              <a:t>blue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dirty="0" err="1"/>
              <a:t>Adj</a:t>
            </a:r>
            <a:r>
              <a:rPr lang="en-US" dirty="0"/>
              <a:t>, </a:t>
            </a:r>
            <a:r>
              <a:rPr lang="en-US" b="1" dirty="0"/>
              <a:t>child</a:t>
            </a:r>
            <a:r>
              <a:rPr lang="en-US" dirty="0"/>
              <a:t> is Noun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Determining </a:t>
            </a:r>
            <a:br>
              <a:rPr lang="en-US"/>
            </a:br>
            <a:r>
              <a:rPr lang="en-US"/>
              <a:t>Part-of-Speech (2)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686800" cy="5257800"/>
          </a:xfrm>
        </p:spPr>
        <p:txBody>
          <a:bodyPr/>
          <a:lstStyle/>
          <a:p>
            <a:pPr lvl="1" eaLnBrk="1" hangingPunct="1"/>
            <a:r>
              <a:rPr lang="en-US" smtClean="0"/>
              <a:t>preposition or particle?</a:t>
            </a:r>
          </a:p>
          <a:p>
            <a:pPr lvl="1" eaLnBrk="1" hangingPunct="1"/>
            <a:endParaRPr lang="en-US" smtClean="0"/>
          </a:p>
          <a:p>
            <a:pPr lvl="2" eaLnBrk="1" hangingPunct="1"/>
            <a:r>
              <a:rPr lang="en-US" smtClean="0"/>
              <a:t>A   he threw </a:t>
            </a:r>
            <a:r>
              <a:rPr lang="en-US" b="1" smtClean="0"/>
              <a:t>out</a:t>
            </a:r>
            <a:r>
              <a:rPr lang="en-US" smtClean="0"/>
              <a:t> the garbage</a:t>
            </a:r>
          </a:p>
          <a:p>
            <a:pPr lvl="2" eaLnBrk="1" hangingPunct="1"/>
            <a:r>
              <a:rPr lang="en-US" smtClean="0"/>
              <a:t>B   he threw the garbage </a:t>
            </a:r>
            <a:r>
              <a:rPr lang="en-US" b="1" smtClean="0"/>
              <a:t>out</a:t>
            </a:r>
            <a:r>
              <a:rPr lang="en-US" smtClean="0"/>
              <a:t> the door</a:t>
            </a:r>
          </a:p>
          <a:p>
            <a:pPr lvl="2" eaLnBrk="1" hangingPunct="1"/>
            <a:endParaRPr lang="en-US" b="1" smtClean="0"/>
          </a:p>
          <a:p>
            <a:pPr lvl="2" eaLnBrk="1" hangingPunct="1"/>
            <a:r>
              <a:rPr lang="en-US" smtClean="0"/>
              <a:t>A   he threw the garbage </a:t>
            </a:r>
            <a:r>
              <a:rPr lang="en-US" b="1" smtClean="0"/>
              <a:t>out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smtClean="0"/>
              <a:t>B  *he threw the garbage the door </a:t>
            </a:r>
            <a:r>
              <a:rPr lang="en-US" b="1" smtClean="0"/>
              <a:t>out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The two </a:t>
            </a:r>
            <a:r>
              <a:rPr lang="en-US" b="1" smtClean="0"/>
              <a:t>out</a:t>
            </a:r>
            <a:r>
              <a:rPr lang="en-US" smtClean="0"/>
              <a:t> are not same POS; A is particle, B is Preposition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Constituency (Review)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E.g., Noun phrases (NPs)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A red dog on a blue tree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A blue dog on a red tree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Some big dogs and some little dogs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A dog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Big dogs, little dogs, red dogs, blue dogs, yellow dogs, green dogs, black dogs, and white dogs</a:t>
            </a:r>
            <a:endParaRPr 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How do we know these form a constituent?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765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882491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0765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5913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765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Constituency (II)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93025" cy="441960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200" dirty="0"/>
              <a:t>They can all appear before a verb: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/>
              <a:t>Some big dogs and some little dogs </a:t>
            </a:r>
            <a:r>
              <a:rPr lang="en-US" sz="6200" dirty="0">
                <a:solidFill>
                  <a:srgbClr val="CC4A75"/>
                </a:solidFill>
              </a:rPr>
              <a:t>are going around</a:t>
            </a:r>
            <a:r>
              <a:rPr lang="en-US" sz="6200" dirty="0"/>
              <a:t> in cars…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/>
              <a:t>Big dogs, little dogs, red dogs, blue dogs, yellow dogs, green dogs, black dogs, and white dogs </a:t>
            </a:r>
            <a:r>
              <a:rPr lang="en-US" sz="6200" dirty="0">
                <a:solidFill>
                  <a:srgbClr val="A50021"/>
                </a:solidFill>
              </a:rPr>
              <a:t>are all </a:t>
            </a:r>
            <a:r>
              <a:rPr lang="en-US" sz="6200" dirty="0"/>
              <a:t>at a dog party</a:t>
            </a:r>
            <a:r>
              <a:rPr lang="en-US" sz="6200" dirty="0">
                <a:solidFill>
                  <a:srgbClr val="A50021"/>
                </a:solidFill>
              </a:rPr>
              <a:t>!</a:t>
            </a:r>
            <a:endParaRPr lang="en-US" sz="6200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/>
              <a:t>I </a:t>
            </a:r>
            <a:r>
              <a:rPr lang="en-US" sz="6200" dirty="0">
                <a:solidFill>
                  <a:srgbClr val="A50021"/>
                </a:solidFill>
              </a:rPr>
              <a:t>do </a:t>
            </a:r>
            <a:r>
              <a:rPr lang="en-US" sz="6200" dirty="0" smtClean="0">
                <a:solidFill>
                  <a:srgbClr val="A50021"/>
                </a:solidFill>
              </a:rPr>
              <a:t>not</a:t>
            </a:r>
            <a:endParaRPr lang="en-US" sz="6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200" dirty="0"/>
              <a:t>But individual words can’t always appear before verbs: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/>
              <a:t>*little </a:t>
            </a:r>
            <a:r>
              <a:rPr lang="en-US" sz="6200" dirty="0">
                <a:solidFill>
                  <a:srgbClr val="A50021"/>
                </a:solidFill>
              </a:rPr>
              <a:t>are going</a:t>
            </a:r>
            <a:r>
              <a:rPr lang="en-US" sz="6200" dirty="0"/>
              <a:t>…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/>
              <a:t>*blue </a:t>
            </a:r>
            <a:r>
              <a:rPr lang="en-US" sz="6200" dirty="0">
                <a:solidFill>
                  <a:srgbClr val="A50021"/>
                </a:solidFill>
              </a:rPr>
              <a:t>are</a:t>
            </a:r>
            <a:r>
              <a:rPr lang="en-US" sz="6200" dirty="0"/>
              <a:t>…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/>
              <a:t>*and </a:t>
            </a:r>
            <a:r>
              <a:rPr lang="en-US" sz="6200" dirty="0" smtClean="0">
                <a:solidFill>
                  <a:srgbClr val="CC4A75"/>
                </a:solidFill>
              </a:rPr>
              <a:t>are</a:t>
            </a:r>
            <a:endParaRPr lang="en-US" sz="6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200" dirty="0"/>
              <a:t>Must be able to state generalizations like: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6200" dirty="0">
                <a:solidFill>
                  <a:srgbClr val="A50021"/>
                </a:solidFill>
              </a:rPr>
              <a:t>Noun phrases occur before verbs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Constituency (III)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763000" cy="4724400"/>
          </a:xfrm>
        </p:spPr>
        <p:txBody>
          <a:bodyPr/>
          <a:lstStyle/>
          <a:p>
            <a:pPr eaLnBrk="1" hangingPunct="1"/>
            <a:r>
              <a:rPr lang="en-US" sz="2600" smtClean="0"/>
              <a:t>Preposing and postposing:</a:t>
            </a:r>
          </a:p>
          <a:p>
            <a:pPr lvl="1" eaLnBrk="1" hangingPunct="1"/>
            <a:r>
              <a:rPr lang="en-US" smtClean="0">
                <a:solidFill>
                  <a:srgbClr val="A50021"/>
                </a:solidFill>
              </a:rPr>
              <a:t>Under a tree</a:t>
            </a:r>
            <a:r>
              <a:rPr lang="en-US" smtClean="0"/>
              <a:t> is a yellow dog. </a:t>
            </a:r>
          </a:p>
          <a:p>
            <a:pPr lvl="1" eaLnBrk="1" hangingPunct="1"/>
            <a:r>
              <a:rPr lang="en-US" smtClean="0"/>
              <a:t>A yellow dog is</a:t>
            </a:r>
            <a:r>
              <a:rPr lang="en-US" smtClean="0">
                <a:solidFill>
                  <a:srgbClr val="A50021"/>
                </a:solidFill>
              </a:rPr>
              <a:t> under a tree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not: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A50021"/>
                </a:solidFill>
              </a:rPr>
              <a:t>Under</a:t>
            </a:r>
            <a:r>
              <a:rPr lang="en-US" smtClean="0"/>
              <a:t>, is a yellow dog </a:t>
            </a:r>
            <a:r>
              <a:rPr lang="en-US" smtClean="0">
                <a:solidFill>
                  <a:srgbClr val="A50021"/>
                </a:solidFill>
              </a:rPr>
              <a:t>a tree.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A50021"/>
                </a:solidFill>
              </a:rPr>
              <a:t>Under a</a:t>
            </a:r>
            <a:r>
              <a:rPr lang="en-US" smtClean="0"/>
              <a:t> is a yellow dog </a:t>
            </a:r>
            <a:r>
              <a:rPr lang="en-US" smtClean="0">
                <a:solidFill>
                  <a:srgbClr val="A50021"/>
                </a:solidFill>
              </a:rPr>
              <a:t>tree.</a:t>
            </a:r>
            <a:br>
              <a:rPr lang="en-US" smtClean="0">
                <a:solidFill>
                  <a:srgbClr val="A50021"/>
                </a:solidFill>
              </a:rPr>
            </a:br>
            <a:endParaRPr lang="en-US" smtClean="0">
              <a:solidFill>
                <a:srgbClr val="A50021"/>
              </a:solidFill>
            </a:endParaRPr>
          </a:p>
          <a:p>
            <a:pPr eaLnBrk="1" hangingPunct="1"/>
            <a:r>
              <a:rPr lang="en-US" sz="2600" smtClean="0"/>
              <a:t>Prepositional phrases notable for ambiguity in attachment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765_005"/>
          <p:cNvPicPr>
            <a:picLocks noChangeAspect="1" noChangeArrowheads="1"/>
          </p:cNvPicPr>
          <p:nvPr/>
        </p:nvPicPr>
        <p:blipFill>
          <a:blip r:embed="rId3"/>
          <a:srcRect l="5460"/>
          <a:stretch>
            <a:fillRect/>
          </a:stretch>
        </p:blipFill>
        <p:spPr bwMode="auto">
          <a:xfrm>
            <a:off x="2057400" y="0"/>
            <a:ext cx="5278438" cy="72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Syntax?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smtClean="0"/>
              <a:t>Study of structure of language</a:t>
            </a:r>
          </a:p>
          <a:p>
            <a:pPr eaLnBrk="1" hangingPunct="1"/>
            <a:r>
              <a:rPr lang="en-US" smtClean="0"/>
              <a:t>Refers to the way words are arranged together, and the relationship between them.</a:t>
            </a:r>
          </a:p>
          <a:p>
            <a:pPr eaLnBrk="1" hangingPunct="1"/>
            <a:r>
              <a:rPr lang="en-US" smtClean="0"/>
              <a:t>Roughly, goal is to relate surface form (what we perceive when someone says something) to semantics (what that utterance means)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Phrase Structure and Dependency Structure</a:t>
            </a:r>
          </a:p>
        </p:txBody>
      </p:sp>
      <p:sp>
        <p:nvSpPr>
          <p:cNvPr id="33795" name="Text Box 40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20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99050" y="2590800"/>
            <a:ext cx="3309938" cy="2438400"/>
            <a:chOff x="1148" y="2784"/>
            <a:chExt cx="2085" cy="1536"/>
          </a:xfrm>
        </p:grpSpPr>
        <p:sp>
          <p:nvSpPr>
            <p:cNvPr id="33820" name="Text Box 5"/>
            <p:cNvSpPr txBox="1">
              <a:spLocks noChangeArrowheads="1"/>
            </p:cNvSpPr>
            <p:nvPr/>
          </p:nvSpPr>
          <p:spPr bwMode="auto">
            <a:xfrm>
              <a:off x="1922" y="2784"/>
              <a:ext cx="8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likes/</a:t>
              </a:r>
              <a:r>
                <a:rPr lang="en-US" sz="2400">
                  <a:latin typeface="Tahoma" pitchFamily="34" charset="0"/>
                </a:rPr>
                <a:t>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3821" name="Line 6"/>
            <p:cNvSpPr>
              <a:spLocks noChangeShapeType="1"/>
            </p:cNvSpPr>
            <p:nvPr/>
          </p:nvSpPr>
          <p:spPr bwMode="auto">
            <a:xfrm flipH="1">
              <a:off x="2028" y="312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Text Box 7"/>
            <p:cNvSpPr txBox="1">
              <a:spLocks noChangeArrowheads="1"/>
            </p:cNvSpPr>
            <p:nvPr/>
          </p:nvSpPr>
          <p:spPr bwMode="auto">
            <a:xfrm>
              <a:off x="1627" y="3360"/>
              <a:ext cx="7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33823" name="Text Box 8"/>
            <p:cNvSpPr txBox="1">
              <a:spLocks noChangeArrowheads="1"/>
            </p:cNvSpPr>
            <p:nvPr/>
          </p:nvSpPr>
          <p:spPr bwMode="auto">
            <a:xfrm>
              <a:off x="2539" y="3360"/>
              <a:ext cx="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33824" name="Text Box 9"/>
            <p:cNvSpPr txBox="1">
              <a:spLocks noChangeArrowheads="1"/>
            </p:cNvSpPr>
            <p:nvPr/>
          </p:nvSpPr>
          <p:spPr bwMode="auto">
            <a:xfrm>
              <a:off x="1148" y="3955"/>
              <a:ext cx="8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33825" name="Line 10"/>
            <p:cNvSpPr>
              <a:spLocks noChangeShapeType="1"/>
            </p:cNvSpPr>
            <p:nvPr/>
          </p:nvSpPr>
          <p:spPr bwMode="auto">
            <a:xfrm flipH="1">
              <a:off x="1680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6" name="Line 11"/>
            <p:cNvSpPr>
              <a:spLocks noChangeShapeType="1"/>
            </p:cNvSpPr>
            <p:nvPr/>
          </p:nvSpPr>
          <p:spPr bwMode="auto">
            <a:xfrm>
              <a:off x="2304" y="312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Line 12"/>
            <p:cNvSpPr>
              <a:spLocks noChangeShapeType="1"/>
            </p:cNvSpPr>
            <p:nvPr/>
          </p:nvSpPr>
          <p:spPr bwMode="auto">
            <a:xfrm flipH="1">
              <a:off x="2592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8" name="Text Box 13"/>
            <p:cNvSpPr txBox="1">
              <a:spLocks noChangeArrowheads="1"/>
            </p:cNvSpPr>
            <p:nvPr/>
          </p:nvSpPr>
          <p:spPr bwMode="auto">
            <a:xfrm>
              <a:off x="2290" y="3955"/>
              <a:ext cx="6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2341563"/>
            <a:ext cx="4368800" cy="3525837"/>
            <a:chOff x="896" y="1701"/>
            <a:chExt cx="2752" cy="2221"/>
          </a:xfrm>
        </p:grpSpPr>
        <p:sp>
          <p:nvSpPr>
            <p:cNvPr id="33800" name="Line 15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16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Text Box 17"/>
            <p:cNvSpPr txBox="1">
              <a:spLocks noChangeArrowheads="1"/>
            </p:cNvSpPr>
            <p:nvPr/>
          </p:nvSpPr>
          <p:spPr bwMode="auto">
            <a:xfrm>
              <a:off x="1466" y="285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33803" name="Group 18"/>
            <p:cNvGrpSpPr>
              <a:grpSpLocks/>
            </p:cNvGrpSpPr>
            <p:nvPr/>
          </p:nvGrpSpPr>
          <p:grpSpPr bwMode="auto">
            <a:xfrm>
              <a:off x="912" y="3312"/>
              <a:ext cx="480" cy="610"/>
              <a:chOff x="912" y="2942"/>
              <a:chExt cx="480" cy="610"/>
            </a:xfrm>
          </p:grpSpPr>
          <p:sp>
            <p:nvSpPr>
              <p:cNvPr id="33818" name="Line 19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33804" name="Text Box 21"/>
            <p:cNvSpPr txBox="1">
              <a:spLocks noChangeArrowheads="1"/>
            </p:cNvSpPr>
            <p:nvPr/>
          </p:nvSpPr>
          <p:spPr bwMode="auto">
            <a:xfrm>
              <a:off x="1968" y="235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3805" name="Line 22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3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25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Line 26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Text Box 27"/>
            <p:cNvSpPr txBox="1">
              <a:spLocks noChangeArrowheads="1"/>
            </p:cNvSpPr>
            <p:nvPr/>
          </p:nvSpPr>
          <p:spPr bwMode="auto">
            <a:xfrm>
              <a:off x="3180" y="294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33811" name="Line 28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Text Box 29"/>
            <p:cNvSpPr txBox="1">
              <a:spLocks noChangeArrowheads="1"/>
            </p:cNvSpPr>
            <p:nvPr/>
          </p:nvSpPr>
          <p:spPr bwMode="auto">
            <a:xfrm>
              <a:off x="2755" y="3523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33813" name="Text Box 30"/>
            <p:cNvSpPr txBox="1">
              <a:spLocks noChangeArrowheads="1"/>
            </p:cNvSpPr>
            <p:nvPr/>
          </p:nvSpPr>
          <p:spPr bwMode="auto">
            <a:xfrm>
              <a:off x="896" y="2949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3814" name="Text Box 31"/>
            <p:cNvSpPr txBox="1">
              <a:spLocks noChangeArrowheads="1"/>
            </p:cNvSpPr>
            <p:nvPr/>
          </p:nvSpPr>
          <p:spPr bwMode="auto">
            <a:xfrm>
              <a:off x="1282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3815" name="Text Box 32"/>
            <p:cNvSpPr txBox="1">
              <a:spLocks noChangeArrowheads="1"/>
            </p:cNvSpPr>
            <p:nvPr/>
          </p:nvSpPr>
          <p:spPr bwMode="auto">
            <a:xfrm>
              <a:off x="2976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3816" name="Text Box 33"/>
            <p:cNvSpPr txBox="1">
              <a:spLocks noChangeArrowheads="1"/>
            </p:cNvSpPr>
            <p:nvPr/>
          </p:nvSpPr>
          <p:spPr bwMode="auto">
            <a:xfrm>
              <a:off x="2621" y="297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3817" name="Text Box 34"/>
            <p:cNvSpPr txBox="1">
              <a:spLocks noChangeArrowheads="1"/>
            </p:cNvSpPr>
            <p:nvPr/>
          </p:nvSpPr>
          <p:spPr bwMode="auto">
            <a:xfrm>
              <a:off x="2145" y="1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5486400" y="5334000"/>
            <a:ext cx="3074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All nodes are labeled </a:t>
            </a:r>
          </a:p>
          <a:p>
            <a:pPr algn="ctr" eaLnBrk="1" hangingPunct="1"/>
            <a:r>
              <a:rPr lang="en-US" sz="2400">
                <a:latin typeface="Tahoma" pitchFamily="34" charset="0"/>
              </a:rPr>
              <a:t>with words!</a:t>
            </a: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381000" y="5867400"/>
            <a:ext cx="498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Only leaf nodes labeled with words!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7" grpId="0" autoUpdateAnimBg="0"/>
      <p:bldP spid="8093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Phrase Structure and Dependency Structure (ctd)</a:t>
            </a:r>
          </a:p>
        </p:txBody>
      </p:sp>
      <p:sp>
        <p:nvSpPr>
          <p:cNvPr id="34819" name="Text Box 34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2000" smtClean="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2000" smtClean="0"/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5099050" y="2286000"/>
            <a:ext cx="3309938" cy="2438400"/>
            <a:chOff x="1148" y="2784"/>
            <a:chExt cx="2085" cy="1536"/>
          </a:xfrm>
        </p:grpSpPr>
        <p:sp>
          <p:nvSpPr>
            <p:cNvPr id="34843" name="Text Box 4"/>
            <p:cNvSpPr txBox="1">
              <a:spLocks noChangeArrowheads="1"/>
            </p:cNvSpPr>
            <p:nvPr/>
          </p:nvSpPr>
          <p:spPr bwMode="auto">
            <a:xfrm>
              <a:off x="1922" y="2784"/>
              <a:ext cx="8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likes/</a:t>
              </a:r>
              <a:r>
                <a:rPr lang="en-US" sz="2400">
                  <a:latin typeface="Tahoma" pitchFamily="34" charset="0"/>
                </a:rPr>
                <a:t>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4844" name="Line 5"/>
            <p:cNvSpPr>
              <a:spLocks noChangeShapeType="1"/>
            </p:cNvSpPr>
            <p:nvPr/>
          </p:nvSpPr>
          <p:spPr bwMode="auto">
            <a:xfrm flipH="1">
              <a:off x="2028" y="312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Text Box 6"/>
            <p:cNvSpPr txBox="1">
              <a:spLocks noChangeArrowheads="1"/>
            </p:cNvSpPr>
            <p:nvPr/>
          </p:nvSpPr>
          <p:spPr bwMode="auto">
            <a:xfrm>
              <a:off x="1627" y="3360"/>
              <a:ext cx="7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34846" name="Text Box 7"/>
            <p:cNvSpPr txBox="1">
              <a:spLocks noChangeArrowheads="1"/>
            </p:cNvSpPr>
            <p:nvPr/>
          </p:nvSpPr>
          <p:spPr bwMode="auto">
            <a:xfrm>
              <a:off x="2539" y="3360"/>
              <a:ext cx="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34847" name="Text Box 8"/>
            <p:cNvSpPr txBox="1">
              <a:spLocks noChangeArrowheads="1"/>
            </p:cNvSpPr>
            <p:nvPr/>
          </p:nvSpPr>
          <p:spPr bwMode="auto">
            <a:xfrm>
              <a:off x="1148" y="3955"/>
              <a:ext cx="8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34848" name="Line 9"/>
            <p:cNvSpPr>
              <a:spLocks noChangeShapeType="1"/>
            </p:cNvSpPr>
            <p:nvPr/>
          </p:nvSpPr>
          <p:spPr bwMode="auto">
            <a:xfrm flipH="1">
              <a:off x="1680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10"/>
            <p:cNvSpPr>
              <a:spLocks noChangeShapeType="1"/>
            </p:cNvSpPr>
            <p:nvPr/>
          </p:nvSpPr>
          <p:spPr bwMode="auto">
            <a:xfrm>
              <a:off x="2304" y="312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11"/>
            <p:cNvSpPr>
              <a:spLocks noChangeShapeType="1"/>
            </p:cNvSpPr>
            <p:nvPr/>
          </p:nvSpPr>
          <p:spPr bwMode="auto">
            <a:xfrm flipH="1">
              <a:off x="2592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Text Box 12"/>
            <p:cNvSpPr txBox="1">
              <a:spLocks noChangeArrowheads="1"/>
            </p:cNvSpPr>
            <p:nvPr/>
          </p:nvSpPr>
          <p:spPr bwMode="auto">
            <a:xfrm>
              <a:off x="2290" y="3955"/>
              <a:ext cx="6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34821" name="Group 13"/>
          <p:cNvGrpSpPr>
            <a:grpSpLocks/>
          </p:cNvGrpSpPr>
          <p:nvPr/>
        </p:nvGrpSpPr>
        <p:grpSpPr bwMode="auto">
          <a:xfrm>
            <a:off x="228600" y="2438400"/>
            <a:ext cx="4368800" cy="3525838"/>
            <a:chOff x="896" y="1701"/>
            <a:chExt cx="2752" cy="2221"/>
          </a:xfrm>
        </p:grpSpPr>
        <p:sp>
          <p:nvSpPr>
            <p:cNvPr id="34823" name="Line 14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Line 15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Text Box 16"/>
            <p:cNvSpPr txBox="1">
              <a:spLocks noChangeArrowheads="1"/>
            </p:cNvSpPr>
            <p:nvPr/>
          </p:nvSpPr>
          <p:spPr bwMode="auto">
            <a:xfrm>
              <a:off x="1466" y="285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34826" name="Group 17"/>
            <p:cNvGrpSpPr>
              <a:grpSpLocks/>
            </p:cNvGrpSpPr>
            <p:nvPr/>
          </p:nvGrpSpPr>
          <p:grpSpPr bwMode="auto">
            <a:xfrm>
              <a:off x="912" y="3312"/>
              <a:ext cx="480" cy="610"/>
              <a:chOff x="912" y="2942"/>
              <a:chExt cx="480" cy="610"/>
            </a:xfrm>
          </p:grpSpPr>
          <p:sp>
            <p:nvSpPr>
              <p:cNvPr id="34841" name="Line 18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Text Box 19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34827" name="Text Box 20"/>
            <p:cNvSpPr txBox="1">
              <a:spLocks noChangeArrowheads="1"/>
            </p:cNvSpPr>
            <p:nvPr/>
          </p:nvSpPr>
          <p:spPr bwMode="auto">
            <a:xfrm>
              <a:off x="1968" y="235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4828" name="Line 21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Line 22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Line 23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Line 24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Line 25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Text Box 26"/>
            <p:cNvSpPr txBox="1">
              <a:spLocks noChangeArrowheads="1"/>
            </p:cNvSpPr>
            <p:nvPr/>
          </p:nvSpPr>
          <p:spPr bwMode="auto">
            <a:xfrm>
              <a:off x="3180" y="294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34834" name="Line 27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Text Box 28"/>
            <p:cNvSpPr txBox="1">
              <a:spLocks noChangeArrowheads="1"/>
            </p:cNvSpPr>
            <p:nvPr/>
          </p:nvSpPr>
          <p:spPr bwMode="auto">
            <a:xfrm>
              <a:off x="2755" y="3523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34836" name="Text Box 29"/>
            <p:cNvSpPr txBox="1">
              <a:spLocks noChangeArrowheads="1"/>
            </p:cNvSpPr>
            <p:nvPr/>
          </p:nvSpPr>
          <p:spPr bwMode="auto">
            <a:xfrm>
              <a:off x="896" y="2949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4837" name="Text Box 30"/>
            <p:cNvSpPr txBox="1">
              <a:spLocks noChangeArrowheads="1"/>
            </p:cNvSpPr>
            <p:nvPr/>
          </p:nvSpPr>
          <p:spPr bwMode="auto">
            <a:xfrm>
              <a:off x="1282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4838" name="Text Box 31"/>
            <p:cNvSpPr txBox="1">
              <a:spLocks noChangeArrowheads="1"/>
            </p:cNvSpPr>
            <p:nvPr/>
          </p:nvSpPr>
          <p:spPr bwMode="auto">
            <a:xfrm>
              <a:off x="2976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4839" name="Text Box 32"/>
            <p:cNvSpPr txBox="1">
              <a:spLocks noChangeArrowheads="1"/>
            </p:cNvSpPr>
            <p:nvPr/>
          </p:nvSpPr>
          <p:spPr bwMode="auto">
            <a:xfrm>
              <a:off x="2621" y="297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4840" name="Text Box 33"/>
            <p:cNvSpPr txBox="1">
              <a:spLocks noChangeArrowheads="1"/>
            </p:cNvSpPr>
            <p:nvPr/>
          </p:nvSpPr>
          <p:spPr bwMode="auto">
            <a:xfrm>
              <a:off x="2145" y="1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34822" name="Text Box 37"/>
          <p:cNvSpPr txBox="1">
            <a:spLocks noChangeArrowheads="1"/>
          </p:cNvSpPr>
          <p:nvPr/>
        </p:nvSpPr>
        <p:spPr bwMode="auto">
          <a:xfrm>
            <a:off x="762000" y="5715000"/>
            <a:ext cx="7935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Representationally equivalent if each nonterminal</a:t>
            </a:r>
          </a:p>
          <a:p>
            <a:pPr algn="ctr" eaLnBrk="1" hangingPunct="1"/>
            <a:r>
              <a:rPr lang="en-US" sz="2800">
                <a:latin typeface="Tahoma" pitchFamily="34" charset="0"/>
              </a:rPr>
              <a:t> node has one lexical daughter (its head)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Dependency </a:t>
            </a:r>
          </a:p>
        </p:txBody>
      </p:sp>
      <p:sp>
        <p:nvSpPr>
          <p:cNvPr id="35843" name="Rectangle 26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227013" y="2819400"/>
            <a:ext cx="7164387" cy="3322638"/>
            <a:chOff x="143" y="1776"/>
            <a:chExt cx="4513" cy="2093"/>
          </a:xfrm>
        </p:grpSpPr>
        <p:sp>
          <p:nvSpPr>
            <p:cNvPr id="35852" name="Text Box 4"/>
            <p:cNvSpPr txBox="1">
              <a:spLocks noChangeArrowheads="1"/>
            </p:cNvSpPr>
            <p:nvPr/>
          </p:nvSpPr>
          <p:spPr bwMode="auto">
            <a:xfrm>
              <a:off x="3345" y="1776"/>
              <a:ext cx="8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likes/</a:t>
              </a:r>
              <a:r>
                <a:rPr lang="en-US" sz="2400">
                  <a:latin typeface="Tahoma" pitchFamily="34" charset="0"/>
                </a:rPr>
                <a:t>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53" name="Line 5"/>
            <p:cNvSpPr>
              <a:spLocks noChangeShapeType="1"/>
            </p:cNvSpPr>
            <p:nvPr/>
          </p:nvSpPr>
          <p:spPr bwMode="auto">
            <a:xfrm flipH="1">
              <a:off x="3451" y="211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Text Box 6"/>
            <p:cNvSpPr txBox="1">
              <a:spLocks noChangeArrowheads="1"/>
            </p:cNvSpPr>
            <p:nvPr/>
          </p:nvSpPr>
          <p:spPr bwMode="auto">
            <a:xfrm>
              <a:off x="3050" y="2352"/>
              <a:ext cx="7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boy/</a:t>
              </a:r>
              <a:r>
                <a:rPr lang="en-US" sz="2400">
                  <a:latin typeface="Tahoma" pitchFamily="34" charset="0"/>
                </a:rPr>
                <a:t>N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55" name="Text Box 7"/>
            <p:cNvSpPr txBox="1">
              <a:spLocks noChangeArrowheads="1"/>
            </p:cNvSpPr>
            <p:nvPr/>
          </p:nvSpPr>
          <p:spPr bwMode="auto">
            <a:xfrm>
              <a:off x="3962" y="2352"/>
              <a:ext cx="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girl/</a:t>
              </a:r>
              <a:r>
                <a:rPr lang="en-US" sz="2400">
                  <a:latin typeface="Tahoma" pitchFamily="34" charset="0"/>
                </a:rPr>
                <a:t>N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56" name="Line 8"/>
            <p:cNvSpPr>
              <a:spLocks noChangeShapeType="1"/>
            </p:cNvSpPr>
            <p:nvPr/>
          </p:nvSpPr>
          <p:spPr bwMode="auto">
            <a:xfrm flipH="1">
              <a:off x="3103" y="268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9"/>
            <p:cNvSpPr>
              <a:spLocks noChangeShapeType="1"/>
            </p:cNvSpPr>
            <p:nvPr/>
          </p:nvSpPr>
          <p:spPr bwMode="auto">
            <a:xfrm>
              <a:off x="3727" y="211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"/>
            <p:cNvSpPr>
              <a:spLocks noChangeShapeType="1"/>
            </p:cNvSpPr>
            <p:nvPr/>
          </p:nvSpPr>
          <p:spPr bwMode="auto">
            <a:xfrm flipH="1">
              <a:off x="4015" y="268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Text Box 11"/>
            <p:cNvSpPr txBox="1">
              <a:spLocks noChangeArrowheads="1"/>
            </p:cNvSpPr>
            <p:nvPr/>
          </p:nvSpPr>
          <p:spPr bwMode="auto">
            <a:xfrm>
              <a:off x="3713" y="2947"/>
              <a:ext cx="6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a/</a:t>
              </a:r>
              <a:r>
                <a:rPr lang="en-US" sz="2400">
                  <a:latin typeface="Tahoma" pitchFamily="34" charset="0"/>
                </a:rPr>
                <a:t>Det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60" name="Text Box 12"/>
            <p:cNvSpPr txBox="1">
              <a:spLocks noChangeArrowheads="1"/>
            </p:cNvSpPr>
            <p:nvPr/>
          </p:nvSpPr>
          <p:spPr bwMode="auto">
            <a:xfrm>
              <a:off x="2494" y="2928"/>
              <a:ext cx="10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small/</a:t>
              </a:r>
              <a:r>
                <a:rPr lang="en-US" sz="2400">
                  <a:latin typeface="Tahoma" pitchFamily="34" charset="0"/>
                </a:rPr>
                <a:t>Adj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61" name="Text Box 13"/>
            <p:cNvSpPr txBox="1">
              <a:spLocks noChangeArrowheads="1"/>
            </p:cNvSpPr>
            <p:nvPr/>
          </p:nvSpPr>
          <p:spPr bwMode="auto">
            <a:xfrm>
              <a:off x="1440" y="2928"/>
              <a:ext cx="8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the/</a:t>
              </a:r>
              <a:r>
                <a:rPr lang="en-US" sz="2400">
                  <a:latin typeface="Tahoma" pitchFamily="34" charset="0"/>
                </a:rPr>
                <a:t>Det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62" name="Text Box 14"/>
            <p:cNvSpPr txBox="1">
              <a:spLocks noChangeArrowheads="1"/>
            </p:cNvSpPr>
            <p:nvPr/>
          </p:nvSpPr>
          <p:spPr bwMode="auto">
            <a:xfrm>
              <a:off x="1801" y="3504"/>
              <a:ext cx="10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very/</a:t>
              </a:r>
              <a:r>
                <a:rPr lang="en-US" sz="2400">
                  <a:latin typeface="Tahoma" pitchFamily="34" charset="0"/>
                </a:rPr>
                <a:t>Adv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63" name="Text Box 15"/>
            <p:cNvSpPr txBox="1">
              <a:spLocks noChangeArrowheads="1"/>
            </p:cNvSpPr>
            <p:nvPr/>
          </p:nvSpPr>
          <p:spPr bwMode="auto">
            <a:xfrm>
              <a:off x="143" y="2352"/>
              <a:ext cx="17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sometimes/</a:t>
              </a:r>
              <a:r>
                <a:rPr lang="en-US" sz="2400">
                  <a:latin typeface="Tahoma" pitchFamily="34" charset="0"/>
                </a:rPr>
                <a:t>Adv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35864" name="Line 16"/>
            <p:cNvSpPr>
              <a:spLocks noChangeShapeType="1"/>
            </p:cNvSpPr>
            <p:nvPr/>
          </p:nvSpPr>
          <p:spPr bwMode="auto">
            <a:xfrm flipV="1">
              <a:off x="1296" y="2160"/>
              <a:ext cx="240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Line 17"/>
            <p:cNvSpPr>
              <a:spLocks noChangeShapeType="1"/>
            </p:cNvSpPr>
            <p:nvPr/>
          </p:nvSpPr>
          <p:spPr bwMode="auto">
            <a:xfrm flipV="1">
              <a:off x="2304" y="326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18"/>
            <p:cNvSpPr>
              <a:spLocks noChangeShapeType="1"/>
            </p:cNvSpPr>
            <p:nvPr/>
          </p:nvSpPr>
          <p:spPr bwMode="auto">
            <a:xfrm flipV="1">
              <a:off x="1824" y="2688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454775" y="3233738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Obj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800600" y="338613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Subj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2484438" y="3081338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Adj(unct)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689725" y="4300538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Fw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581400" y="4114800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Fw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5170488" y="4300538"/>
            <a:ext cx="62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Adj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4260850" y="5181600"/>
            <a:ext cx="62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Adj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2" grpId="0" autoUpdateAnimBg="0"/>
      <p:bldP spid="81943" grpId="0" autoUpdateAnimBg="0"/>
      <p:bldP spid="81944" grpId="0" autoUpdateAnimBg="0"/>
      <p:bldP spid="8194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Grammatical Relations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Types of relations between words</a:t>
            </a:r>
          </a:p>
          <a:p>
            <a:pPr lvl="1" eaLnBrk="1" hangingPunct="1"/>
            <a:r>
              <a:rPr lang="en-US" smtClean="0"/>
              <a:t>Arguments: subject, object, indirect object, prepositional object</a:t>
            </a:r>
          </a:p>
          <a:p>
            <a:pPr lvl="1" eaLnBrk="1" hangingPunct="1"/>
            <a:r>
              <a:rPr lang="en-US" smtClean="0"/>
              <a:t>Adjuncts: temporal, locative, causal, manner, …</a:t>
            </a:r>
          </a:p>
          <a:p>
            <a:pPr lvl="1" eaLnBrk="1" hangingPunct="1"/>
            <a:r>
              <a:rPr lang="en-US" smtClean="0"/>
              <a:t>Function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Subcategorization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List of arguments of a word (typically, a verb), with features about realization (POS, perhaps case, verb form etc)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canonical order Subject-Object-IndObj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like: N-N, N-V(to-inf)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see: N, N-N, N-N-V(inf)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Note: J&amp;M talk about subcategorization only within VP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About the VP?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27000" y="2341563"/>
            <a:ext cx="3475038" cy="2795587"/>
            <a:chOff x="811" y="1701"/>
            <a:chExt cx="2914" cy="2342"/>
          </a:xfrm>
        </p:grpSpPr>
        <p:sp>
          <p:nvSpPr>
            <p:cNvPr id="38940" name="Line 4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5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Text Box 6"/>
            <p:cNvSpPr txBox="1">
              <a:spLocks noChangeArrowheads="1"/>
            </p:cNvSpPr>
            <p:nvPr/>
          </p:nvSpPr>
          <p:spPr bwMode="auto">
            <a:xfrm>
              <a:off x="1379" y="2851"/>
              <a:ext cx="69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38943" name="Group 7"/>
            <p:cNvGrpSpPr>
              <a:grpSpLocks/>
            </p:cNvGrpSpPr>
            <p:nvPr/>
          </p:nvGrpSpPr>
          <p:grpSpPr bwMode="auto">
            <a:xfrm>
              <a:off x="832" y="3312"/>
              <a:ext cx="639" cy="731"/>
              <a:chOff x="832" y="2942"/>
              <a:chExt cx="639" cy="731"/>
            </a:xfrm>
          </p:grpSpPr>
          <p:sp>
            <p:nvSpPr>
              <p:cNvPr id="38958" name="Line 8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9" name="Text Box 9"/>
              <p:cNvSpPr txBox="1">
                <a:spLocks noChangeArrowheads="1"/>
              </p:cNvSpPr>
              <p:nvPr/>
            </p:nvSpPr>
            <p:spPr bwMode="auto">
              <a:xfrm>
                <a:off x="832" y="3187"/>
                <a:ext cx="639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38944" name="Text Box 10"/>
            <p:cNvSpPr txBox="1">
              <a:spLocks noChangeArrowheads="1"/>
            </p:cNvSpPr>
            <p:nvPr/>
          </p:nvSpPr>
          <p:spPr bwMode="auto">
            <a:xfrm>
              <a:off x="1867" y="2353"/>
              <a:ext cx="81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8945" name="Line 11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Line 12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Line 13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14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15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Text Box 16"/>
            <p:cNvSpPr txBox="1">
              <a:spLocks noChangeArrowheads="1"/>
            </p:cNvSpPr>
            <p:nvPr/>
          </p:nvSpPr>
          <p:spPr bwMode="auto">
            <a:xfrm>
              <a:off x="3102" y="2942"/>
              <a:ext cx="62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38951" name="Line 17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Text Box 18"/>
            <p:cNvSpPr txBox="1">
              <a:spLocks noChangeArrowheads="1"/>
            </p:cNvSpPr>
            <p:nvPr/>
          </p:nvSpPr>
          <p:spPr bwMode="auto">
            <a:xfrm>
              <a:off x="2713" y="3523"/>
              <a:ext cx="33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38953" name="Text Box 19"/>
            <p:cNvSpPr txBox="1">
              <a:spLocks noChangeArrowheads="1"/>
            </p:cNvSpPr>
            <p:nvPr/>
          </p:nvSpPr>
          <p:spPr bwMode="auto">
            <a:xfrm>
              <a:off x="811" y="2948"/>
              <a:ext cx="6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1225" y="2351"/>
              <a:ext cx="46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8955" name="Text Box 21"/>
            <p:cNvSpPr txBox="1">
              <a:spLocks noChangeArrowheads="1"/>
            </p:cNvSpPr>
            <p:nvPr/>
          </p:nvSpPr>
          <p:spPr bwMode="auto">
            <a:xfrm>
              <a:off x="2918" y="2351"/>
              <a:ext cx="46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8956" name="Text Box 22"/>
            <p:cNvSpPr txBox="1">
              <a:spLocks noChangeArrowheads="1"/>
            </p:cNvSpPr>
            <p:nvPr/>
          </p:nvSpPr>
          <p:spPr bwMode="auto">
            <a:xfrm>
              <a:off x="2536" y="2976"/>
              <a:ext cx="68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8957" name="Text Box 23"/>
            <p:cNvSpPr txBox="1">
              <a:spLocks noChangeArrowheads="1"/>
            </p:cNvSpPr>
            <p:nvPr/>
          </p:nvSpPr>
          <p:spPr bwMode="auto">
            <a:xfrm>
              <a:off x="2109" y="1701"/>
              <a:ext cx="29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grpSp>
        <p:nvGrpSpPr>
          <p:cNvPr id="38916" name="Group 24"/>
          <p:cNvGrpSpPr>
            <a:grpSpLocks/>
          </p:cNvGrpSpPr>
          <p:nvPr/>
        </p:nvGrpSpPr>
        <p:grpSpPr bwMode="auto">
          <a:xfrm>
            <a:off x="4394200" y="1828800"/>
            <a:ext cx="4368800" cy="4572000"/>
            <a:chOff x="2352" y="1488"/>
            <a:chExt cx="2752" cy="2880"/>
          </a:xfrm>
        </p:grpSpPr>
        <p:sp>
          <p:nvSpPr>
            <p:cNvPr id="38917" name="Line 25"/>
            <p:cNvSpPr>
              <a:spLocks noChangeShapeType="1"/>
            </p:cNvSpPr>
            <p:nvPr/>
          </p:nvSpPr>
          <p:spPr bwMode="auto">
            <a:xfrm>
              <a:off x="2896" y="2441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Line 26"/>
            <p:cNvSpPr>
              <a:spLocks noChangeShapeType="1"/>
            </p:cNvSpPr>
            <p:nvPr/>
          </p:nvSpPr>
          <p:spPr bwMode="auto">
            <a:xfrm flipV="1">
              <a:off x="2608" y="2441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Text Box 27"/>
            <p:cNvSpPr txBox="1">
              <a:spLocks noChangeArrowheads="1"/>
            </p:cNvSpPr>
            <p:nvPr/>
          </p:nvSpPr>
          <p:spPr bwMode="auto">
            <a:xfrm>
              <a:off x="2922" y="2638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38920" name="Group 28"/>
            <p:cNvGrpSpPr>
              <a:grpSpLocks/>
            </p:cNvGrpSpPr>
            <p:nvPr/>
          </p:nvGrpSpPr>
          <p:grpSpPr bwMode="auto">
            <a:xfrm>
              <a:off x="2368" y="3099"/>
              <a:ext cx="480" cy="610"/>
              <a:chOff x="912" y="2942"/>
              <a:chExt cx="480" cy="610"/>
            </a:xfrm>
          </p:grpSpPr>
          <p:sp>
            <p:nvSpPr>
              <p:cNvPr id="38938" name="Line 29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9" name="Text Box 30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38921" name="Text Box 31"/>
            <p:cNvSpPr txBox="1">
              <a:spLocks noChangeArrowheads="1"/>
            </p:cNvSpPr>
            <p:nvPr/>
          </p:nvSpPr>
          <p:spPr bwMode="auto">
            <a:xfrm>
              <a:off x="3456" y="283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8922" name="Line 32"/>
            <p:cNvSpPr>
              <a:spLocks noChangeShapeType="1"/>
            </p:cNvSpPr>
            <p:nvPr/>
          </p:nvSpPr>
          <p:spPr bwMode="auto">
            <a:xfrm flipH="1">
              <a:off x="2848" y="1824"/>
              <a:ext cx="70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33"/>
            <p:cNvSpPr>
              <a:spLocks noChangeShapeType="1"/>
            </p:cNvSpPr>
            <p:nvPr/>
          </p:nvSpPr>
          <p:spPr bwMode="auto">
            <a:xfrm>
              <a:off x="3552" y="182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34"/>
            <p:cNvSpPr txBox="1">
              <a:spLocks noChangeArrowheads="1"/>
            </p:cNvSpPr>
            <p:nvPr/>
          </p:nvSpPr>
          <p:spPr bwMode="auto">
            <a:xfrm>
              <a:off x="2352" y="273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8925" name="Text Box 35"/>
            <p:cNvSpPr txBox="1">
              <a:spLocks noChangeArrowheads="1"/>
            </p:cNvSpPr>
            <p:nvPr/>
          </p:nvSpPr>
          <p:spPr bwMode="auto">
            <a:xfrm>
              <a:off x="2738" y="2139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grpSp>
          <p:nvGrpSpPr>
            <p:cNvPr id="38926" name="Group 36"/>
            <p:cNvGrpSpPr>
              <a:grpSpLocks/>
            </p:cNvGrpSpPr>
            <p:nvPr/>
          </p:nvGrpSpPr>
          <p:grpSpPr bwMode="auto">
            <a:xfrm>
              <a:off x="4077" y="2832"/>
              <a:ext cx="1027" cy="1536"/>
              <a:chOff x="4077" y="2139"/>
              <a:chExt cx="1027" cy="1536"/>
            </a:xfrm>
          </p:grpSpPr>
          <p:sp>
            <p:nvSpPr>
              <p:cNvPr id="38931" name="Line 37"/>
              <p:cNvSpPr>
                <a:spLocks noChangeShapeType="1"/>
              </p:cNvSpPr>
              <p:nvPr/>
            </p:nvSpPr>
            <p:spPr bwMode="auto">
              <a:xfrm>
                <a:off x="4624" y="2441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2" name="Line 38"/>
              <p:cNvSpPr>
                <a:spLocks noChangeShapeType="1"/>
              </p:cNvSpPr>
              <p:nvPr/>
            </p:nvSpPr>
            <p:spPr bwMode="auto">
              <a:xfrm flipH="1">
                <a:off x="4336" y="2441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3" name="Text Box 39"/>
              <p:cNvSpPr txBox="1">
                <a:spLocks noChangeArrowheads="1"/>
              </p:cNvSpPr>
              <p:nvPr/>
            </p:nvSpPr>
            <p:spPr bwMode="auto">
              <a:xfrm>
                <a:off x="4636" y="2729"/>
                <a:ext cx="4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chemeClr val="hlink"/>
                    </a:solidFill>
                    <a:latin typeface="Tahoma" pitchFamily="34" charset="0"/>
                  </a:rPr>
                  <a:t>girl</a:t>
                </a:r>
              </a:p>
            </p:txBody>
          </p:sp>
          <p:sp>
            <p:nvSpPr>
              <p:cNvPr id="38934" name="Line 40"/>
              <p:cNvSpPr>
                <a:spLocks noChangeShapeType="1"/>
              </p:cNvSpPr>
              <p:nvPr/>
            </p:nvSpPr>
            <p:spPr bwMode="auto">
              <a:xfrm>
                <a:off x="4336" y="309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35" name="Text Box 41"/>
              <p:cNvSpPr txBox="1">
                <a:spLocks noChangeArrowheads="1"/>
              </p:cNvSpPr>
              <p:nvPr/>
            </p:nvSpPr>
            <p:spPr bwMode="auto">
              <a:xfrm>
                <a:off x="4211" y="3310"/>
                <a:ext cx="25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3200">
                    <a:solidFill>
                      <a:schemeClr val="hlink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38936" name="Text Box 42"/>
              <p:cNvSpPr txBox="1">
                <a:spLocks noChangeArrowheads="1"/>
              </p:cNvSpPr>
              <p:nvPr/>
            </p:nvSpPr>
            <p:spPr bwMode="auto">
              <a:xfrm>
                <a:off x="4432" y="2139"/>
                <a:ext cx="3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NP</a:t>
                </a:r>
              </a:p>
            </p:txBody>
          </p:sp>
          <p:sp>
            <p:nvSpPr>
              <p:cNvPr id="38937" name="Text Box 43"/>
              <p:cNvSpPr txBox="1">
                <a:spLocks noChangeArrowheads="1"/>
              </p:cNvSpPr>
              <p:nvPr/>
            </p:nvSpPr>
            <p:spPr bwMode="auto">
              <a:xfrm>
                <a:off x="4077" y="2763"/>
                <a:ext cx="5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ahoma" pitchFamily="34" charset="0"/>
                  </a:rPr>
                  <a:t>DetP</a:t>
                </a:r>
              </a:p>
            </p:txBody>
          </p:sp>
        </p:grpSp>
        <p:sp>
          <p:nvSpPr>
            <p:cNvPr id="38927" name="Text Box 44"/>
            <p:cNvSpPr txBox="1">
              <a:spLocks noChangeArrowheads="1"/>
            </p:cNvSpPr>
            <p:nvPr/>
          </p:nvSpPr>
          <p:spPr bwMode="auto">
            <a:xfrm>
              <a:off x="3408" y="14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38928" name="Text Box 45"/>
            <p:cNvSpPr txBox="1">
              <a:spLocks noChangeArrowheads="1"/>
            </p:cNvSpPr>
            <p:nvPr/>
          </p:nvSpPr>
          <p:spPr bwMode="auto">
            <a:xfrm>
              <a:off x="3984" y="216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38929" name="Line 46"/>
            <p:cNvSpPr>
              <a:spLocks noChangeShapeType="1"/>
            </p:cNvSpPr>
            <p:nvPr/>
          </p:nvSpPr>
          <p:spPr bwMode="auto">
            <a:xfrm flipH="1">
              <a:off x="3744" y="2448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47"/>
            <p:cNvSpPr>
              <a:spLocks noChangeShapeType="1"/>
            </p:cNvSpPr>
            <p:nvPr/>
          </p:nvSpPr>
          <p:spPr bwMode="auto">
            <a:xfrm>
              <a:off x="4176" y="2448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About the VP?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Existence of VP is a linguistic (i.e., empirical) claim, not a methodological claim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Semantic evidence???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Syntactic evidence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VP-fronting (</a:t>
            </a:r>
            <a:r>
              <a:rPr lang="en-US" sz="2000" i="1" smtClean="0"/>
              <a:t>and quickly clean the carpet he did! 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VP-ellipsis (</a:t>
            </a:r>
            <a:r>
              <a:rPr lang="en-US" sz="2000" i="1" smtClean="0"/>
              <a:t>He cleaned the carpets quickly, and so did she 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Can have adjuncts before and after VP, but not in VP (</a:t>
            </a:r>
            <a:r>
              <a:rPr lang="en-US" sz="2000" i="1" smtClean="0"/>
              <a:t>He often eats beans, *he eats often beans</a:t>
            </a:r>
            <a:r>
              <a:rPr lang="en-US" sz="2000" smtClean="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Note: VP cannot be represented in a dependency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Context-Free Grammars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Defined in formal language theory (comp sci)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Terminals, nonterminals, start symbol, rules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String-rewriting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Start with start symbol, rewrite using rules, done when only terminals left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 A LINGUISTIC THEORY, just a formal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CFG: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Many possible CFGs for English, here is an example (fragment):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NP  DetP N | AdjP 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N   boy | girl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DetP   a | the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sym typeface="Symbol" pitchFamily="18" charset="2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517775" y="6096000"/>
            <a:ext cx="410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the very small boy likes a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S </a:t>
            </a:r>
            <a:r>
              <a:rPr lang="en-US" sz="2000" b="1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DetP   a | the</a:t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381500" y="17335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S</a:t>
            </a:r>
          </a:p>
        </p:txBody>
      </p: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Syntax Not?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Phonology: study of sound systems and how sounds combine</a:t>
            </a:r>
          </a:p>
          <a:p>
            <a:pPr eaLnBrk="1" hangingPunct="1"/>
            <a:r>
              <a:rPr lang="en-US" smtClean="0"/>
              <a:t>Morphology: study of how words are formed from smaller parts (morphemes)</a:t>
            </a:r>
          </a:p>
          <a:p>
            <a:pPr eaLnBrk="1" hangingPunct="1"/>
            <a:r>
              <a:rPr lang="en-US" smtClean="0"/>
              <a:t>Semantics: study of meaning of language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NP  DetP N</a:t>
            </a:r>
            <a:r>
              <a:rPr lang="en-US" sz="2000" smtClean="0">
                <a:sym typeface="Symbol" pitchFamily="18" charset="2"/>
              </a:rPr>
              <a:t>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DetP   a | the</a:t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005263" y="1733550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NP VP</a:t>
            </a:r>
          </a:p>
        </p:txBody>
      </p:sp>
      <p:sp>
        <p:nvSpPr>
          <p:cNvPr id="44037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4040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44041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N   boy</a:t>
            </a:r>
            <a:r>
              <a:rPr lang="en-US" sz="2000" smtClean="0">
                <a:sym typeface="Symbol" pitchFamily="18" charset="2"/>
              </a:rPr>
              <a:t>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DetP   </a:t>
            </a:r>
            <a:r>
              <a:rPr lang="en-US" sz="2000" smtClean="0">
                <a:sym typeface="Symbol" pitchFamily="18" charset="2"/>
              </a:rPr>
              <a:t>a | </a:t>
            </a:r>
            <a:r>
              <a:rPr lang="en-US" sz="2000" b="1" smtClean="0">
                <a:sym typeface="Symbol" pitchFamily="18" charset="2"/>
              </a:rPr>
              <a:t>the</a:t>
            </a: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676650" y="1733550"/>
            <a:ext cx="179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DetP N VP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52578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48006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4394200" y="441483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45066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5067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45068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45069" name="Text Box 29"/>
          <p:cNvSpPr txBox="1">
            <a:spLocks noChangeArrowheads="1"/>
          </p:cNvSpPr>
          <p:nvPr/>
        </p:nvSpPr>
        <p:spPr bwMode="auto">
          <a:xfrm>
            <a:off x="5494338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V </a:t>
            </a:r>
            <a:r>
              <a:rPr lang="en-US" sz="2000" smtClean="0">
                <a:sym typeface="Symbol" pitchFamily="18" charset="2"/>
              </a:rPr>
              <a:t>  sees | </a:t>
            </a:r>
            <a:r>
              <a:rPr lang="en-US" sz="2000" b="1" smtClean="0">
                <a:sym typeface="Symbol" pitchFamily="18" charset="2"/>
              </a:rPr>
              <a:t>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DetP   a | the</a:t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30613" y="1733550"/>
            <a:ext cx="1887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the boy VP</a:t>
            </a: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52578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V="1">
            <a:off x="48006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83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boy</a:t>
            </a:r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4800600" y="4856163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4419600" y="515461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the</a:t>
            </a:r>
          </a:p>
        </p:txBody>
      </p:sp>
      <p:sp>
        <p:nvSpPr>
          <p:cNvPr id="46090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4394200" y="441483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46093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6094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46095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46096" name="Text Box 29"/>
          <p:cNvSpPr txBox="1">
            <a:spLocks noChangeArrowheads="1"/>
          </p:cNvSpPr>
          <p:nvPr/>
        </p:nvSpPr>
        <p:spPr bwMode="auto">
          <a:xfrm>
            <a:off x="5494338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46097" name="Line 30"/>
          <p:cNvSpPr>
            <a:spLocks noChangeShapeType="1"/>
          </p:cNvSpPr>
          <p:nvPr/>
        </p:nvSpPr>
        <p:spPr bwMode="auto">
          <a:xfrm>
            <a:off x="5715000" y="48768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NP  DetP N</a:t>
            </a:r>
            <a:r>
              <a:rPr lang="en-US" sz="2000" smtClean="0">
                <a:sym typeface="Symbol" pitchFamily="18" charset="2"/>
              </a:rPr>
              <a:t>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N </a:t>
            </a:r>
            <a:r>
              <a:rPr lang="en-US" sz="2000" smtClean="0">
                <a:sym typeface="Symbol" pitchFamily="18" charset="2"/>
              </a:rPr>
              <a:t>  boy | </a:t>
            </a:r>
            <a:r>
              <a:rPr lang="en-US" sz="2000" b="1" smtClean="0">
                <a:sym typeface="Symbol" pitchFamily="18" charset="2"/>
              </a:rPr>
              <a:t>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ym typeface="Symbol" pitchFamily="18" charset="2"/>
              </a:rPr>
              <a:t>DetP   a</a:t>
            </a:r>
            <a:r>
              <a:rPr lang="en-US" sz="2000" smtClean="0">
                <a:sym typeface="Symbol" pitchFamily="18" charset="2"/>
              </a:rPr>
              <a:t> | the</a:t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21038" y="1733550"/>
            <a:ext cx="2709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the boy likes NP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52578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V="1">
            <a:off x="48006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257800" y="5105400"/>
            <a:ext cx="83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boy</a:t>
            </a:r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>
            <a:off x="48006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4343400" y="5105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the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6172200" y="5105400"/>
            <a:ext cx="96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likes</a:t>
            </a:r>
          </a:p>
        </p:txBody>
      </p:sp>
      <p:sp>
        <p:nvSpPr>
          <p:cNvPr id="47115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5"/>
          <p:cNvSpPr txBox="1">
            <a:spLocks noChangeArrowheads="1"/>
          </p:cNvSpPr>
          <p:nvPr/>
        </p:nvSpPr>
        <p:spPr bwMode="auto">
          <a:xfrm>
            <a:off x="4343400" y="4343400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7119" name="Text Box 23"/>
          <p:cNvSpPr txBox="1">
            <a:spLocks noChangeArrowheads="1"/>
          </p:cNvSpPr>
          <p:nvPr/>
        </p:nvSpPr>
        <p:spPr bwMode="auto">
          <a:xfrm>
            <a:off x="7696200" y="4530725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7120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47121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47122" name="Line 27"/>
          <p:cNvSpPr>
            <a:spLocks noChangeShapeType="1"/>
          </p:cNvSpPr>
          <p:nvPr/>
        </p:nvSpPr>
        <p:spPr bwMode="auto">
          <a:xfrm flipH="1">
            <a:off x="6604000" y="4064000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28"/>
          <p:cNvSpPr>
            <a:spLocks noChangeShapeType="1"/>
          </p:cNvSpPr>
          <p:nvPr/>
        </p:nvSpPr>
        <p:spPr bwMode="auto">
          <a:xfrm>
            <a:off x="7289800" y="4064000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9"/>
          <p:cNvSpPr>
            <a:spLocks noChangeShapeType="1"/>
          </p:cNvSpPr>
          <p:nvPr/>
        </p:nvSpPr>
        <p:spPr bwMode="auto">
          <a:xfrm>
            <a:off x="57150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30"/>
          <p:cNvSpPr txBox="1">
            <a:spLocks noChangeArrowheads="1"/>
          </p:cNvSpPr>
          <p:nvPr/>
        </p:nvSpPr>
        <p:spPr bwMode="auto">
          <a:xfrm>
            <a:off x="5486400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47126" name="Text Box 33"/>
          <p:cNvSpPr txBox="1">
            <a:spLocks noChangeArrowheads="1"/>
          </p:cNvSpPr>
          <p:nvPr/>
        </p:nvSpPr>
        <p:spPr bwMode="auto">
          <a:xfrm>
            <a:off x="6400800" y="44958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47127" name="Line 34"/>
          <p:cNvSpPr>
            <a:spLocks noChangeShapeType="1"/>
          </p:cNvSpPr>
          <p:nvPr/>
        </p:nvSpPr>
        <p:spPr bwMode="auto">
          <a:xfrm>
            <a:off x="65532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DetP   a | the</a:t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6413" y="1733550"/>
            <a:ext cx="306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the boy likes a girl</a:t>
            </a:r>
          </a:p>
        </p:txBody>
      </p:sp>
      <p:grpSp>
        <p:nvGrpSpPr>
          <p:cNvPr id="48133" name="Group 31"/>
          <p:cNvGrpSpPr>
            <a:grpSpLocks/>
          </p:cNvGrpSpPr>
          <p:nvPr/>
        </p:nvGrpSpPr>
        <p:grpSpPr bwMode="auto">
          <a:xfrm>
            <a:off x="4343400" y="2895600"/>
            <a:ext cx="4476750" cy="3640138"/>
            <a:chOff x="4343400" y="2895600"/>
            <a:chExt cx="4476750" cy="3640138"/>
          </a:xfrm>
        </p:grpSpPr>
        <p:sp>
          <p:nvSpPr>
            <p:cNvPr id="48134" name="Line 5"/>
            <p:cNvSpPr>
              <a:spLocks noChangeShapeType="1"/>
            </p:cNvSpPr>
            <p:nvPr/>
          </p:nvSpPr>
          <p:spPr bwMode="auto">
            <a:xfrm>
              <a:off x="52578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5" name="Line 6"/>
            <p:cNvSpPr>
              <a:spLocks noChangeShapeType="1"/>
            </p:cNvSpPr>
            <p:nvPr/>
          </p:nvSpPr>
          <p:spPr bwMode="auto">
            <a:xfrm flipV="1">
              <a:off x="48006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6" name="Text Box 7"/>
            <p:cNvSpPr txBox="1">
              <a:spLocks noChangeArrowheads="1"/>
            </p:cNvSpPr>
            <p:nvPr/>
          </p:nvSpPr>
          <p:spPr bwMode="auto">
            <a:xfrm>
              <a:off x="5257800" y="5105400"/>
              <a:ext cx="8334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boy</a:t>
              </a:r>
            </a:p>
          </p:txBody>
        </p:sp>
        <p:sp>
          <p:nvSpPr>
            <p:cNvPr id="48137" name="Line 8"/>
            <p:cNvSpPr>
              <a:spLocks noChangeShapeType="1"/>
            </p:cNvSpPr>
            <p:nvPr/>
          </p:nvSpPr>
          <p:spPr bwMode="auto">
            <a:xfrm>
              <a:off x="48006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8" name="Text Box 9"/>
            <p:cNvSpPr txBox="1">
              <a:spLocks noChangeArrowheads="1"/>
            </p:cNvSpPr>
            <p:nvPr/>
          </p:nvSpPr>
          <p:spPr bwMode="auto">
            <a:xfrm>
              <a:off x="4343400" y="5105400"/>
              <a:ext cx="762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the</a:t>
              </a:r>
            </a:p>
          </p:txBody>
        </p:sp>
        <p:sp>
          <p:nvSpPr>
            <p:cNvPr id="48139" name="Text Box 10"/>
            <p:cNvSpPr txBox="1">
              <a:spLocks noChangeArrowheads="1"/>
            </p:cNvSpPr>
            <p:nvPr/>
          </p:nvSpPr>
          <p:spPr bwMode="auto">
            <a:xfrm>
              <a:off x="6172200" y="5105400"/>
              <a:ext cx="9699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48140" name="Line 11"/>
            <p:cNvSpPr>
              <a:spLocks noChangeShapeType="1"/>
            </p:cNvSpPr>
            <p:nvPr/>
          </p:nvSpPr>
          <p:spPr bwMode="auto">
            <a:xfrm flipH="1">
              <a:off x="5181600" y="3305175"/>
              <a:ext cx="1117600" cy="382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12"/>
            <p:cNvSpPr>
              <a:spLocks noChangeShapeType="1"/>
            </p:cNvSpPr>
            <p:nvPr/>
          </p:nvSpPr>
          <p:spPr bwMode="auto">
            <a:xfrm>
              <a:off x="6299200" y="3305175"/>
              <a:ext cx="990600" cy="40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Text Box 13"/>
            <p:cNvSpPr txBox="1">
              <a:spLocks noChangeArrowheads="1"/>
            </p:cNvSpPr>
            <p:nvPr/>
          </p:nvSpPr>
          <p:spPr bwMode="auto">
            <a:xfrm>
              <a:off x="4343400" y="4343400"/>
              <a:ext cx="820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48143" name="Text Box 14"/>
            <p:cNvSpPr txBox="1">
              <a:spLocks noChangeArrowheads="1"/>
            </p:cNvSpPr>
            <p:nvPr/>
          </p:nvSpPr>
          <p:spPr bwMode="auto">
            <a:xfrm>
              <a:off x="5006975" y="3687763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48144" name="Line 15"/>
            <p:cNvSpPr>
              <a:spLocks noChangeShapeType="1"/>
            </p:cNvSpPr>
            <p:nvPr/>
          </p:nvSpPr>
          <p:spPr bwMode="auto">
            <a:xfrm>
              <a:off x="80010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16"/>
            <p:cNvSpPr>
              <a:spLocks noChangeShapeType="1"/>
            </p:cNvSpPr>
            <p:nvPr/>
          </p:nvSpPr>
          <p:spPr bwMode="auto">
            <a:xfrm flipH="1">
              <a:off x="75438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Text Box 17"/>
            <p:cNvSpPr txBox="1">
              <a:spLocks noChangeArrowheads="1"/>
            </p:cNvSpPr>
            <p:nvPr/>
          </p:nvSpPr>
          <p:spPr bwMode="auto">
            <a:xfrm>
              <a:off x="8077200" y="5943600"/>
              <a:ext cx="742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girl</a:t>
              </a:r>
            </a:p>
          </p:txBody>
        </p:sp>
        <p:sp>
          <p:nvSpPr>
            <p:cNvPr id="48147" name="Line 18"/>
            <p:cNvSpPr>
              <a:spLocks noChangeShapeType="1"/>
            </p:cNvSpPr>
            <p:nvPr/>
          </p:nvSpPr>
          <p:spPr bwMode="auto">
            <a:xfrm>
              <a:off x="7543800" y="5699125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Text Box 19"/>
            <p:cNvSpPr txBox="1">
              <a:spLocks noChangeArrowheads="1"/>
            </p:cNvSpPr>
            <p:nvPr/>
          </p:nvSpPr>
          <p:spPr bwMode="auto">
            <a:xfrm>
              <a:off x="7345363" y="5956300"/>
              <a:ext cx="3968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a</a:t>
              </a:r>
            </a:p>
          </p:txBody>
        </p:sp>
        <p:sp>
          <p:nvSpPr>
            <p:cNvPr id="48149" name="Text Box 20"/>
            <p:cNvSpPr txBox="1">
              <a:spLocks noChangeArrowheads="1"/>
            </p:cNvSpPr>
            <p:nvPr/>
          </p:nvSpPr>
          <p:spPr bwMode="auto">
            <a:xfrm>
              <a:off x="7696200" y="4530725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48150" name="Text Box 21"/>
            <p:cNvSpPr txBox="1">
              <a:spLocks noChangeArrowheads="1"/>
            </p:cNvSpPr>
            <p:nvPr/>
          </p:nvSpPr>
          <p:spPr bwMode="auto">
            <a:xfrm>
              <a:off x="7132638" y="5291138"/>
              <a:ext cx="820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48151" name="Text Box 22"/>
            <p:cNvSpPr txBox="1">
              <a:spLocks noChangeArrowheads="1"/>
            </p:cNvSpPr>
            <p:nvPr/>
          </p:nvSpPr>
          <p:spPr bwMode="auto">
            <a:xfrm>
              <a:off x="6070600" y="2895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48152" name="Text Box 23"/>
            <p:cNvSpPr txBox="1">
              <a:spLocks noChangeArrowheads="1"/>
            </p:cNvSpPr>
            <p:nvPr/>
          </p:nvSpPr>
          <p:spPr bwMode="auto">
            <a:xfrm>
              <a:off x="6985000" y="3713163"/>
              <a:ext cx="534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48153" name="Line 24"/>
            <p:cNvSpPr>
              <a:spLocks noChangeShapeType="1"/>
            </p:cNvSpPr>
            <p:nvPr/>
          </p:nvSpPr>
          <p:spPr bwMode="auto">
            <a:xfrm flipH="1">
              <a:off x="66040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Line 25"/>
            <p:cNvSpPr>
              <a:spLocks noChangeShapeType="1"/>
            </p:cNvSpPr>
            <p:nvPr/>
          </p:nvSpPr>
          <p:spPr bwMode="auto">
            <a:xfrm>
              <a:off x="72898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Line 26"/>
            <p:cNvSpPr>
              <a:spLocks noChangeShapeType="1"/>
            </p:cNvSpPr>
            <p:nvPr/>
          </p:nvSpPr>
          <p:spPr bwMode="auto">
            <a:xfrm>
              <a:off x="57150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Text Box 27"/>
            <p:cNvSpPr txBox="1">
              <a:spLocks noChangeArrowheads="1"/>
            </p:cNvSpPr>
            <p:nvPr/>
          </p:nvSpPr>
          <p:spPr bwMode="auto">
            <a:xfrm>
              <a:off x="5486400" y="4419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48157" name="Line 28"/>
            <p:cNvSpPr>
              <a:spLocks noChangeShapeType="1"/>
            </p:cNvSpPr>
            <p:nvPr/>
          </p:nvSpPr>
          <p:spPr bwMode="auto">
            <a:xfrm>
              <a:off x="8382000" y="5715000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8" name="Text Box 29"/>
            <p:cNvSpPr txBox="1">
              <a:spLocks noChangeArrowheads="1"/>
            </p:cNvSpPr>
            <p:nvPr/>
          </p:nvSpPr>
          <p:spPr bwMode="auto">
            <a:xfrm>
              <a:off x="8229600" y="52578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48159" name="Text Box 30"/>
            <p:cNvSpPr txBox="1">
              <a:spLocks noChangeArrowheads="1"/>
            </p:cNvSpPr>
            <p:nvPr/>
          </p:nvSpPr>
          <p:spPr bwMode="auto">
            <a:xfrm>
              <a:off x="6400800" y="4495800"/>
              <a:ext cx="366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48160" name="Line 31"/>
            <p:cNvSpPr>
              <a:spLocks noChangeShapeType="1"/>
            </p:cNvSpPr>
            <p:nvPr/>
          </p:nvSpPr>
          <p:spPr bwMode="auto">
            <a:xfrm>
              <a:off x="65532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Derivations in a CFG;</a:t>
            </a:r>
            <a:br>
              <a:rPr lang="en-US"/>
            </a:br>
            <a:r>
              <a:rPr lang="en-US"/>
              <a:t>Order of Derivation Irrelevant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S </a:t>
            </a:r>
            <a:r>
              <a:rPr lang="en-US" sz="20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DetP   a | the</a:t>
            </a:r>
            <a:br>
              <a:rPr lang="en-US" sz="2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/>
            </a:r>
            <a:br>
              <a:rPr lang="en-US" sz="2400" smtClean="0">
                <a:sym typeface="Symbol" pitchFamily="18" charset="2"/>
              </a:rPr>
            </a:br>
            <a:endParaRPr lang="en-US" sz="24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49600" y="1733550"/>
            <a:ext cx="2867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NP likes DetP girl</a:t>
            </a:r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6172200" y="5105400"/>
            <a:ext cx="96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likes</a:t>
            </a:r>
          </a:p>
        </p:txBody>
      </p:sp>
      <p:sp>
        <p:nvSpPr>
          <p:cNvPr id="49158" name="Line 11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12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9161" name="Line 15"/>
          <p:cNvSpPr>
            <a:spLocks noChangeShapeType="1"/>
          </p:cNvSpPr>
          <p:nvPr/>
        </p:nvSpPr>
        <p:spPr bwMode="auto">
          <a:xfrm>
            <a:off x="8001000" y="4899025"/>
            <a:ext cx="45720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16"/>
          <p:cNvSpPr>
            <a:spLocks noChangeShapeType="1"/>
          </p:cNvSpPr>
          <p:nvPr/>
        </p:nvSpPr>
        <p:spPr bwMode="auto">
          <a:xfrm flipH="1">
            <a:off x="7543800" y="4899025"/>
            <a:ext cx="45720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Text Box 17"/>
          <p:cNvSpPr txBox="1">
            <a:spLocks noChangeArrowheads="1"/>
          </p:cNvSpPr>
          <p:nvPr/>
        </p:nvSpPr>
        <p:spPr bwMode="auto">
          <a:xfrm>
            <a:off x="8077200" y="5943600"/>
            <a:ext cx="74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>
                <a:latin typeface="Tahoma" pitchFamily="34" charset="0"/>
              </a:rPr>
              <a:t>girl</a:t>
            </a:r>
          </a:p>
        </p:txBody>
      </p:sp>
      <p:sp>
        <p:nvSpPr>
          <p:cNvPr id="49164" name="Text Box 20"/>
          <p:cNvSpPr txBox="1">
            <a:spLocks noChangeArrowheads="1"/>
          </p:cNvSpPr>
          <p:nvPr/>
        </p:nvSpPr>
        <p:spPr bwMode="auto">
          <a:xfrm>
            <a:off x="7696200" y="4530725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9165" name="Text Box 21"/>
          <p:cNvSpPr txBox="1">
            <a:spLocks noChangeArrowheads="1"/>
          </p:cNvSpPr>
          <p:nvPr/>
        </p:nvSpPr>
        <p:spPr bwMode="auto">
          <a:xfrm>
            <a:off x="7132638" y="5291138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49166" name="Text Box 22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49167" name="Text Box 23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49168" name="Line 24"/>
          <p:cNvSpPr>
            <a:spLocks noChangeShapeType="1"/>
          </p:cNvSpPr>
          <p:nvPr/>
        </p:nvSpPr>
        <p:spPr bwMode="auto">
          <a:xfrm flipH="1">
            <a:off x="6604000" y="4064000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25"/>
          <p:cNvSpPr>
            <a:spLocks noChangeShapeType="1"/>
          </p:cNvSpPr>
          <p:nvPr/>
        </p:nvSpPr>
        <p:spPr bwMode="auto">
          <a:xfrm>
            <a:off x="7289800" y="4064000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28"/>
          <p:cNvSpPr>
            <a:spLocks noChangeShapeType="1"/>
          </p:cNvSpPr>
          <p:nvPr/>
        </p:nvSpPr>
        <p:spPr bwMode="auto">
          <a:xfrm>
            <a:off x="8382000" y="57150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Text Box 29"/>
          <p:cNvSpPr txBox="1">
            <a:spLocks noChangeArrowheads="1"/>
          </p:cNvSpPr>
          <p:nvPr/>
        </p:nvSpPr>
        <p:spPr bwMode="auto">
          <a:xfrm>
            <a:off x="822960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49172" name="Text Box 30"/>
          <p:cNvSpPr txBox="1">
            <a:spLocks noChangeArrowheads="1"/>
          </p:cNvSpPr>
          <p:nvPr/>
        </p:nvSpPr>
        <p:spPr bwMode="auto">
          <a:xfrm>
            <a:off x="6400800" y="44958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49173" name="Line 31"/>
          <p:cNvSpPr>
            <a:spLocks noChangeShapeType="1"/>
          </p:cNvSpPr>
          <p:nvPr/>
        </p:nvSpPr>
        <p:spPr bwMode="auto">
          <a:xfrm>
            <a:off x="65532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Derivations of CFGs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String rewriting system: we derive a string (=</a:t>
            </a:r>
            <a:r>
              <a:rPr lang="en-US" b="1" smtClean="0"/>
              <a:t>derived</a:t>
            </a:r>
            <a:r>
              <a:rPr lang="en-US" smtClean="0"/>
              <a:t> structure)</a:t>
            </a:r>
          </a:p>
          <a:p>
            <a:pPr eaLnBrk="1" hangingPunct="1"/>
            <a:r>
              <a:rPr lang="en-US" smtClean="0"/>
              <a:t>But derivation history represented by phrase-structure tree (=</a:t>
            </a:r>
            <a:r>
              <a:rPr lang="en-US" b="1" smtClean="0"/>
              <a:t>derivation</a:t>
            </a:r>
            <a:r>
              <a:rPr lang="en-US" smtClean="0"/>
              <a:t> structure)!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4572000" y="4038600"/>
            <a:ext cx="4248150" cy="2497138"/>
            <a:chOff x="4343400" y="2895600"/>
            <a:chExt cx="4476750" cy="3640138"/>
          </a:xfrm>
        </p:grpSpPr>
        <p:sp>
          <p:nvSpPr>
            <p:cNvPr id="50182" name="Line 5"/>
            <p:cNvSpPr>
              <a:spLocks noChangeShapeType="1"/>
            </p:cNvSpPr>
            <p:nvPr/>
          </p:nvSpPr>
          <p:spPr bwMode="auto">
            <a:xfrm>
              <a:off x="52578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Line 6"/>
            <p:cNvSpPr>
              <a:spLocks noChangeShapeType="1"/>
            </p:cNvSpPr>
            <p:nvPr/>
          </p:nvSpPr>
          <p:spPr bwMode="auto">
            <a:xfrm flipV="1">
              <a:off x="48006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7"/>
            <p:cNvSpPr txBox="1">
              <a:spLocks noChangeArrowheads="1"/>
            </p:cNvSpPr>
            <p:nvPr/>
          </p:nvSpPr>
          <p:spPr bwMode="auto">
            <a:xfrm>
              <a:off x="5257800" y="5105400"/>
              <a:ext cx="8334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boy</a:t>
              </a:r>
            </a:p>
          </p:txBody>
        </p:sp>
        <p:sp>
          <p:nvSpPr>
            <p:cNvPr id="50185" name="Line 8"/>
            <p:cNvSpPr>
              <a:spLocks noChangeShapeType="1"/>
            </p:cNvSpPr>
            <p:nvPr/>
          </p:nvSpPr>
          <p:spPr bwMode="auto">
            <a:xfrm>
              <a:off x="48006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Text Box 9"/>
            <p:cNvSpPr txBox="1">
              <a:spLocks noChangeArrowheads="1"/>
            </p:cNvSpPr>
            <p:nvPr/>
          </p:nvSpPr>
          <p:spPr bwMode="auto">
            <a:xfrm>
              <a:off x="4343400" y="5105400"/>
              <a:ext cx="762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the</a:t>
              </a:r>
            </a:p>
          </p:txBody>
        </p:sp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6172200" y="5105400"/>
              <a:ext cx="9699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50188" name="Line 11"/>
            <p:cNvSpPr>
              <a:spLocks noChangeShapeType="1"/>
            </p:cNvSpPr>
            <p:nvPr/>
          </p:nvSpPr>
          <p:spPr bwMode="auto">
            <a:xfrm flipH="1">
              <a:off x="5181600" y="3305175"/>
              <a:ext cx="1117600" cy="382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Line 12"/>
            <p:cNvSpPr>
              <a:spLocks noChangeShapeType="1"/>
            </p:cNvSpPr>
            <p:nvPr/>
          </p:nvSpPr>
          <p:spPr bwMode="auto">
            <a:xfrm>
              <a:off x="6299200" y="3305175"/>
              <a:ext cx="990600" cy="40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Text Box 13"/>
            <p:cNvSpPr txBox="1">
              <a:spLocks noChangeArrowheads="1"/>
            </p:cNvSpPr>
            <p:nvPr/>
          </p:nvSpPr>
          <p:spPr bwMode="auto">
            <a:xfrm>
              <a:off x="4343400" y="4343400"/>
              <a:ext cx="820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5006975" y="3687763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50192" name="Line 15"/>
            <p:cNvSpPr>
              <a:spLocks noChangeShapeType="1"/>
            </p:cNvSpPr>
            <p:nvPr/>
          </p:nvSpPr>
          <p:spPr bwMode="auto">
            <a:xfrm>
              <a:off x="80010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Line 16"/>
            <p:cNvSpPr>
              <a:spLocks noChangeShapeType="1"/>
            </p:cNvSpPr>
            <p:nvPr/>
          </p:nvSpPr>
          <p:spPr bwMode="auto">
            <a:xfrm flipH="1">
              <a:off x="75438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Text Box 17"/>
            <p:cNvSpPr txBox="1">
              <a:spLocks noChangeArrowheads="1"/>
            </p:cNvSpPr>
            <p:nvPr/>
          </p:nvSpPr>
          <p:spPr bwMode="auto">
            <a:xfrm>
              <a:off x="8077200" y="5943600"/>
              <a:ext cx="742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girl</a:t>
              </a:r>
            </a:p>
          </p:txBody>
        </p:sp>
        <p:sp>
          <p:nvSpPr>
            <p:cNvPr id="50195" name="Line 18"/>
            <p:cNvSpPr>
              <a:spLocks noChangeShapeType="1"/>
            </p:cNvSpPr>
            <p:nvPr/>
          </p:nvSpPr>
          <p:spPr bwMode="auto">
            <a:xfrm>
              <a:off x="7543800" y="5699125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Text Box 19"/>
            <p:cNvSpPr txBox="1">
              <a:spLocks noChangeArrowheads="1"/>
            </p:cNvSpPr>
            <p:nvPr/>
          </p:nvSpPr>
          <p:spPr bwMode="auto">
            <a:xfrm>
              <a:off x="7345363" y="5956300"/>
              <a:ext cx="3968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latin typeface="Tahoma" pitchFamily="34" charset="0"/>
                </a:rPr>
                <a:t>a</a:t>
              </a:r>
            </a:p>
          </p:txBody>
        </p:sp>
        <p:sp>
          <p:nvSpPr>
            <p:cNvPr id="50197" name="Text Box 20"/>
            <p:cNvSpPr txBox="1">
              <a:spLocks noChangeArrowheads="1"/>
            </p:cNvSpPr>
            <p:nvPr/>
          </p:nvSpPr>
          <p:spPr bwMode="auto">
            <a:xfrm>
              <a:off x="7696200" y="4530725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50198" name="Text Box 21"/>
            <p:cNvSpPr txBox="1">
              <a:spLocks noChangeArrowheads="1"/>
            </p:cNvSpPr>
            <p:nvPr/>
          </p:nvSpPr>
          <p:spPr bwMode="auto">
            <a:xfrm>
              <a:off x="7132638" y="5291138"/>
              <a:ext cx="820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50199" name="Text Box 22"/>
            <p:cNvSpPr txBox="1">
              <a:spLocks noChangeArrowheads="1"/>
            </p:cNvSpPr>
            <p:nvPr/>
          </p:nvSpPr>
          <p:spPr bwMode="auto">
            <a:xfrm>
              <a:off x="6070600" y="2895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50200" name="Text Box 23"/>
            <p:cNvSpPr txBox="1">
              <a:spLocks noChangeArrowheads="1"/>
            </p:cNvSpPr>
            <p:nvPr/>
          </p:nvSpPr>
          <p:spPr bwMode="auto">
            <a:xfrm>
              <a:off x="6985000" y="3713163"/>
              <a:ext cx="534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50201" name="Line 24"/>
            <p:cNvSpPr>
              <a:spLocks noChangeShapeType="1"/>
            </p:cNvSpPr>
            <p:nvPr/>
          </p:nvSpPr>
          <p:spPr bwMode="auto">
            <a:xfrm flipH="1">
              <a:off x="66040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Line 25"/>
            <p:cNvSpPr>
              <a:spLocks noChangeShapeType="1"/>
            </p:cNvSpPr>
            <p:nvPr/>
          </p:nvSpPr>
          <p:spPr bwMode="auto">
            <a:xfrm>
              <a:off x="72898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Line 26"/>
            <p:cNvSpPr>
              <a:spLocks noChangeShapeType="1"/>
            </p:cNvSpPr>
            <p:nvPr/>
          </p:nvSpPr>
          <p:spPr bwMode="auto">
            <a:xfrm>
              <a:off x="57150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Text Box 27"/>
            <p:cNvSpPr txBox="1">
              <a:spLocks noChangeArrowheads="1"/>
            </p:cNvSpPr>
            <p:nvPr/>
          </p:nvSpPr>
          <p:spPr bwMode="auto">
            <a:xfrm>
              <a:off x="5486400" y="4419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50205" name="Line 28"/>
            <p:cNvSpPr>
              <a:spLocks noChangeShapeType="1"/>
            </p:cNvSpPr>
            <p:nvPr/>
          </p:nvSpPr>
          <p:spPr bwMode="auto">
            <a:xfrm>
              <a:off x="8382000" y="5715000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Text Box 29"/>
            <p:cNvSpPr txBox="1">
              <a:spLocks noChangeArrowheads="1"/>
            </p:cNvSpPr>
            <p:nvPr/>
          </p:nvSpPr>
          <p:spPr bwMode="auto">
            <a:xfrm>
              <a:off x="8229600" y="52578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50207" name="Text Box 30"/>
            <p:cNvSpPr txBox="1">
              <a:spLocks noChangeArrowheads="1"/>
            </p:cNvSpPr>
            <p:nvPr/>
          </p:nvSpPr>
          <p:spPr bwMode="auto">
            <a:xfrm>
              <a:off x="6400800" y="4495800"/>
              <a:ext cx="366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50208" name="Line 31"/>
            <p:cNvSpPr>
              <a:spLocks noChangeShapeType="1"/>
            </p:cNvSpPr>
            <p:nvPr/>
          </p:nvSpPr>
          <p:spPr bwMode="auto">
            <a:xfrm>
              <a:off x="65532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685800" y="5043488"/>
            <a:ext cx="3062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latin typeface="Tahoma" pitchFamily="34" charset="0"/>
              </a:rPr>
              <a:t>the boy likes a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Definition of a CFG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610600" cy="3724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/>
              <a:t>   </a:t>
            </a:r>
            <a:r>
              <a:rPr lang="en-US" sz="2600"/>
              <a:t>G = (V,T,P,S)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/>
              <a:t>V: finite set of nonterminal symbols</a:t>
            </a:r>
            <a:br>
              <a:rPr lang="en-US" sz="2600"/>
            </a:br>
            <a:endParaRPr lang="en-US" sz="26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/>
              <a:t>T: finite set of terminal symbols, V and T are disjoint</a:t>
            </a:r>
            <a:br>
              <a:rPr lang="en-US" sz="2600"/>
            </a:br>
            <a:endParaRPr lang="en-US" sz="260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/>
              <a:t>P: finite set of productions of the form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/>
              <a:t>A </a:t>
            </a:r>
            <a:r>
              <a:rPr lang="en-US">
                <a:sym typeface="Symbol" pitchFamily="18" charset="2"/>
              </a:rPr>
              <a:t> ,  </a:t>
            </a:r>
            <a:r>
              <a:rPr lang="en-US"/>
              <a:t>A</a:t>
            </a:r>
            <a:r>
              <a:rPr lang="en-US">
                <a:sym typeface="Symbol" pitchFamily="18" charset="2"/>
              </a:rPr>
              <a:t>  V and   (T  V)*</a:t>
            </a:r>
            <a:br>
              <a:rPr lang="en-US">
                <a:sym typeface="Symbol" pitchFamily="18" charset="2"/>
              </a:rPr>
            </a:br>
            <a:endParaRPr lang="en-US">
              <a:sym typeface="Symbol" pitchFamily="18" charset="2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>
                <a:sym typeface="Symbol" pitchFamily="18" charset="2"/>
              </a:rPr>
              <a:t>S  V: start symbol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The notion of context in CFGs has nothing to do with the ordinary meaning of the word context in language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All it really means is that the non-terminal on the left-hand side of a rule is out there all by itself (free of context)</a:t>
            </a:r>
            <a:endParaRPr lang="en-US" smtClean="0">
              <a:solidFill>
                <a:srgbClr val="5400A8"/>
              </a:solidFill>
            </a:endParaRP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A50021"/>
                </a:solidFill>
              </a:rPr>
              <a:t>A </a:t>
            </a:r>
            <a:r>
              <a:rPr lang="en-US" smtClean="0"/>
              <a:t>-&gt; B C</a:t>
            </a:r>
          </a:p>
          <a:p>
            <a:pPr lvl="1" eaLnBrk="1" hangingPunct="1">
              <a:buFontTx/>
              <a:buNone/>
            </a:pPr>
            <a:r>
              <a:rPr lang="en-US" smtClean="0"/>
              <a:t>Means that I can rewrite an </a:t>
            </a:r>
            <a:r>
              <a:rPr lang="en-US" smtClean="0">
                <a:solidFill>
                  <a:srgbClr val="A50021"/>
                </a:solidFill>
              </a:rPr>
              <a:t>A</a:t>
            </a:r>
            <a:r>
              <a:rPr lang="en-US" smtClean="0"/>
              <a:t> as </a:t>
            </a:r>
            <a:r>
              <a:rPr lang="en-US" smtClean="0">
                <a:solidFill>
                  <a:srgbClr val="008000"/>
                </a:solidFill>
              </a:rPr>
              <a:t>a B followed by a C</a:t>
            </a:r>
            <a:r>
              <a:rPr lang="en-US" smtClean="0"/>
              <a:t> regardless of the context in which </a:t>
            </a:r>
            <a:r>
              <a:rPr lang="en-US" smtClean="0">
                <a:solidFill>
                  <a:srgbClr val="A50021"/>
                </a:solidFill>
              </a:rPr>
              <a:t>A</a:t>
            </a:r>
            <a:r>
              <a:rPr lang="en-US" smtClean="0"/>
              <a:t> is found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Constituents (English)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r>
              <a:rPr lang="en-US" smtClean="0"/>
              <a:t>Prepositional 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Syntax?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362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Study of structure of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Specifically, goal is to relate an interface to morphological component to an interface to a semantic component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Note: interface to morphological component may look like written text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Representational device is </a:t>
            </a:r>
            <a:r>
              <a:rPr lang="en-US" b="1" smtClean="0"/>
              <a:t>tree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Sentence-Types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648575" cy="32448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Declaratives:  </a:t>
            </a:r>
            <a:r>
              <a:rPr lang="en-US">
                <a:solidFill>
                  <a:srgbClr val="008000"/>
                </a:solidFill>
              </a:rPr>
              <a:t>I do not.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>
                <a:solidFill>
                  <a:srgbClr val="A50021"/>
                </a:solidFill>
              </a:rPr>
              <a:t>S -&gt; NP VP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Imperatives:   </a:t>
            </a:r>
            <a:r>
              <a:rPr lang="en-US">
                <a:solidFill>
                  <a:srgbClr val="008000"/>
                </a:solidFill>
              </a:rPr>
              <a:t>Go around again!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>
                <a:solidFill>
                  <a:srgbClr val="A50021"/>
                </a:solidFill>
              </a:rPr>
              <a:t>S -&gt; VP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Yes-No Questions: </a:t>
            </a:r>
            <a:r>
              <a:rPr lang="en-US">
                <a:solidFill>
                  <a:srgbClr val="008000"/>
                </a:solidFill>
              </a:rPr>
              <a:t>Do you like my hat? </a:t>
            </a:r>
            <a:br>
              <a:rPr lang="en-US">
                <a:solidFill>
                  <a:srgbClr val="008000"/>
                </a:solidFill>
              </a:rPr>
            </a:br>
            <a:r>
              <a:rPr lang="en-US" sz="2400" i="1">
                <a:solidFill>
                  <a:srgbClr val="A50021"/>
                </a:solidFill>
              </a:rPr>
              <a:t>S -&gt; Aux NP VP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WH Questions: </a:t>
            </a:r>
            <a:r>
              <a:rPr lang="en-US">
                <a:solidFill>
                  <a:srgbClr val="008000"/>
                </a:solidFill>
              </a:rPr>
              <a:t>What are they going to do?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i="1">
                <a:solidFill>
                  <a:srgbClr val="A50021"/>
                </a:solidFill>
              </a:rPr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0765_001"/>
          <p:cNvPicPr>
            <a:picLocks noChangeAspect="1" noChangeArrowheads="1"/>
          </p:cNvPicPr>
          <p:nvPr/>
        </p:nvPicPr>
        <p:blipFill>
          <a:blip r:embed="rId3"/>
          <a:srcRect l="2591" t="6070"/>
          <a:stretch>
            <a:fillRect/>
          </a:stretch>
        </p:blipFill>
        <p:spPr bwMode="auto">
          <a:xfrm>
            <a:off x="1828800" y="-152400"/>
            <a:ext cx="5729288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0765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1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0765_011"/>
          <p:cNvPicPr>
            <a:picLocks noChangeAspect="1" noChangeArrowheads="1"/>
          </p:cNvPicPr>
          <p:nvPr/>
        </p:nvPicPr>
        <p:blipFill>
          <a:blip r:embed="rId3"/>
          <a:srcRect b="6921"/>
          <a:stretch>
            <a:fillRect/>
          </a:stretch>
        </p:blipFill>
        <p:spPr bwMode="auto">
          <a:xfrm>
            <a:off x="0" y="0"/>
            <a:ext cx="9144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NPs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NP -&gt; Pronoun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A50021"/>
                </a:solidFill>
              </a:rPr>
              <a:t>I</a:t>
            </a:r>
            <a:r>
              <a:rPr lang="en-US" sz="2000" smtClean="0"/>
              <a:t> came, </a:t>
            </a:r>
            <a:r>
              <a:rPr lang="en-US" sz="2000" smtClean="0">
                <a:solidFill>
                  <a:srgbClr val="A50021"/>
                </a:solidFill>
              </a:rPr>
              <a:t>you</a:t>
            </a:r>
            <a:r>
              <a:rPr lang="en-US" sz="2000" smtClean="0"/>
              <a:t> saw </a:t>
            </a:r>
            <a:r>
              <a:rPr lang="en-US" sz="2000" smtClean="0">
                <a:solidFill>
                  <a:srgbClr val="A50021"/>
                </a:solidFill>
              </a:rPr>
              <a:t>it</a:t>
            </a:r>
            <a:r>
              <a:rPr lang="en-US" sz="2000" smtClean="0"/>
              <a:t>, </a:t>
            </a:r>
            <a:r>
              <a:rPr lang="en-US" sz="2000" smtClean="0">
                <a:solidFill>
                  <a:srgbClr val="A50021"/>
                </a:solidFill>
              </a:rPr>
              <a:t>they</a:t>
            </a:r>
            <a:r>
              <a:rPr lang="en-US" sz="2000" smtClean="0"/>
              <a:t> conquered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NP -&gt; Proper-Noun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A50021"/>
                </a:solidFill>
              </a:rPr>
              <a:t>New Jersey</a:t>
            </a:r>
            <a:r>
              <a:rPr lang="en-US" sz="2000" smtClean="0"/>
              <a:t> is west of </a:t>
            </a:r>
            <a:r>
              <a:rPr lang="en-US" sz="2000" smtClean="0">
                <a:solidFill>
                  <a:srgbClr val="A50021"/>
                </a:solidFill>
              </a:rPr>
              <a:t>New York City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A50021"/>
                </a:solidFill>
              </a:rPr>
              <a:t>Lee Bollinger</a:t>
            </a:r>
            <a:r>
              <a:rPr lang="en-US" sz="2000" smtClean="0"/>
              <a:t> is the president of </a:t>
            </a:r>
            <a:r>
              <a:rPr lang="en-US" sz="2000" smtClean="0">
                <a:solidFill>
                  <a:srgbClr val="A50021"/>
                </a:solidFill>
              </a:rPr>
              <a:t>Columbia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NP -&gt; Det 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A50021"/>
                </a:solidFill>
              </a:rPr>
              <a:t>The president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NP -&gt; Nominal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Nominal -&gt; Noun 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smtClean="0">
                <a:solidFill>
                  <a:srgbClr val="A50021"/>
                </a:solidFill>
              </a:rPr>
              <a:t>morning flight</a:t>
            </a:r>
            <a:r>
              <a:rPr lang="en-US" sz="2000" smtClean="0"/>
              <a:t> to Denver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PPs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PP -&gt; Preposition NP</a:t>
            </a:r>
          </a:p>
          <a:p>
            <a:pPr lvl="1" eaLnBrk="1" hangingPunct="1"/>
            <a:r>
              <a:rPr lang="en-US" smtClean="0"/>
              <a:t>Over the house</a:t>
            </a:r>
          </a:p>
          <a:p>
            <a:pPr lvl="1" eaLnBrk="1" hangingPunct="1"/>
            <a:r>
              <a:rPr lang="en-US" smtClean="0"/>
              <a:t>Under the house</a:t>
            </a:r>
          </a:p>
          <a:p>
            <a:pPr lvl="1" eaLnBrk="1" hangingPunct="1"/>
            <a:r>
              <a:rPr lang="en-US" smtClean="0"/>
              <a:t>To the tree</a:t>
            </a:r>
          </a:p>
          <a:p>
            <a:pPr lvl="1" eaLnBrk="1" hangingPunct="1"/>
            <a:r>
              <a:rPr lang="en-US" smtClean="0"/>
              <a:t>At play</a:t>
            </a:r>
          </a:p>
          <a:p>
            <a:pPr lvl="1" eaLnBrk="1" hangingPunct="1"/>
            <a:r>
              <a:rPr lang="en-US" smtClean="0"/>
              <a:t>At a party on a boat at night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0765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0765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201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0765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765_009"/>
          <p:cNvPicPr>
            <a:picLocks noChangeAspect="1" noChangeArrowheads="1"/>
          </p:cNvPicPr>
          <p:nvPr/>
        </p:nvPicPr>
        <p:blipFill>
          <a:blip r:embed="rId3"/>
          <a:srcRect t="4007"/>
          <a:stretch>
            <a:fillRect/>
          </a:stretch>
        </p:blipFill>
        <p:spPr bwMode="auto">
          <a:xfrm>
            <a:off x="1600200" y="0"/>
            <a:ext cx="563245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Simplified View of Linguistics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05000"/>
            <a:ext cx="2076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46725" y="26257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  <a:sym typeface="Symbol" pitchFamily="18" charset="2"/>
              </a:rPr>
              <a:t></a:t>
            </a:r>
            <a:r>
              <a:rPr lang="en-US" sz="2400">
                <a:latin typeface="Tahoma" pitchFamily="34" charset="0"/>
              </a:rPr>
              <a:t> /waddyasai/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</a:rPr>
              <a:t>Phonology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</a:rPr>
              <a:t>Morphology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3886200"/>
            <a:ext cx="537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</a:rPr>
              <a:t>/waddyasai/     </a:t>
            </a:r>
            <a:r>
              <a:rPr lang="en-US" sz="2400">
                <a:latin typeface="Tahoma" pitchFamily="34" charset="0"/>
                <a:sym typeface="Symbol" pitchFamily="18" charset="2"/>
              </a:rPr>
              <a:t>     what did you say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34975" y="46482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Tahoma" pitchFamily="34" charset="0"/>
              </a:rPr>
              <a:t>Syntax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95600" y="464820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  <a:sym typeface="Symbol" pitchFamily="18" charset="2"/>
              </a:rPr>
              <a:t>what did you say  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H="1">
            <a:off x="6629400" y="4876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6934200" y="4876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6667500" y="4502150"/>
            <a:ext cx="55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say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6324600" y="521335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you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6950075" y="5187950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what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7223125" y="475615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313A1"/>
                </a:solidFill>
                <a:latin typeface="Tahoma" pitchFamily="34" charset="0"/>
              </a:rPr>
              <a:t>obj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6116638" y="4814888"/>
            <a:ext cx="60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rgbClr val="C313A1"/>
                </a:solidFill>
                <a:latin typeface="Tahoma" pitchFamily="34" charset="0"/>
              </a:rPr>
              <a:t>subj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434975" y="5562600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</a:rPr>
              <a:t>Semantics</a:t>
            </a:r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H="1">
            <a:off x="3276600" y="56832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3581400" y="56832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3314700" y="5308600"/>
            <a:ext cx="55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say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2971800" y="60198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ahoma" pitchFamily="34" charset="0"/>
              </a:rPr>
              <a:t>you</a:t>
            </a:r>
          </a:p>
        </p:txBody>
      </p:sp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3597275" y="5994400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what</a:t>
            </a:r>
          </a:p>
        </p:txBody>
      </p:sp>
      <p:sp>
        <p:nvSpPr>
          <p:cNvPr id="9239" name="Text Box 24"/>
          <p:cNvSpPr txBox="1">
            <a:spLocks noChangeArrowheads="1"/>
          </p:cNvSpPr>
          <p:nvPr/>
        </p:nvSpPr>
        <p:spPr bwMode="auto">
          <a:xfrm>
            <a:off x="3870325" y="556260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C313A1"/>
                </a:solidFill>
                <a:latin typeface="Tahoma" pitchFamily="34" charset="0"/>
              </a:rPr>
              <a:t>obj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2763838" y="5621338"/>
            <a:ext cx="60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rgbClr val="C313A1"/>
                </a:solidFill>
                <a:latin typeface="Tahoma" pitchFamily="34" charset="0"/>
              </a:rPr>
              <a:t>subj</a:t>
            </a: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5029200" y="5715000"/>
            <a:ext cx="358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ahoma" pitchFamily="34" charset="0"/>
                <a:sym typeface="Symbol" pitchFamily="18" charset="2"/>
              </a:rPr>
              <a:t>     P[ x. say(you, x)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We’ll have to deal with rules such as the following where the non-terminal on the left also appears somewhere on the right </a:t>
            </a:r>
            <a:r>
              <a:rPr lang="en-US" dirty="0" smtClean="0"/>
              <a:t>        (</a:t>
            </a:r>
            <a:r>
              <a:rPr lang="en-US" dirty="0"/>
              <a:t>directly</a:t>
            </a:r>
            <a:r>
              <a:rPr lang="en-US" dirty="0" smtClean="0"/>
              <a:t>)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NP</a:t>
            </a:r>
            <a:r>
              <a:rPr lang="en-US" dirty="0">
                <a:solidFill>
                  <a:srgbClr val="A50021"/>
                </a:solidFill>
              </a:rPr>
              <a:t> -&gt; </a:t>
            </a:r>
            <a:r>
              <a:rPr lang="en-US" dirty="0">
                <a:solidFill>
                  <a:schemeClr val="tx2"/>
                </a:solidFill>
              </a:rPr>
              <a:t>NP</a:t>
            </a:r>
            <a:r>
              <a:rPr lang="en-US" dirty="0">
                <a:solidFill>
                  <a:srgbClr val="A50021"/>
                </a:solidFill>
              </a:rPr>
              <a:t> PP	</a:t>
            </a:r>
            <a:r>
              <a:rPr lang="en-US" dirty="0">
                <a:solidFill>
                  <a:srgbClr val="008000"/>
                </a:solidFill>
              </a:rPr>
              <a:t>[[The flight] [to Boston]]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VP</a:t>
            </a:r>
            <a:r>
              <a:rPr lang="en-US" dirty="0">
                <a:solidFill>
                  <a:srgbClr val="A50021"/>
                </a:solidFill>
              </a:rPr>
              <a:t> -&gt; </a:t>
            </a:r>
            <a:r>
              <a:rPr lang="en-US" dirty="0">
                <a:solidFill>
                  <a:schemeClr val="tx2"/>
                </a:solidFill>
              </a:rPr>
              <a:t>VP</a:t>
            </a:r>
            <a:r>
              <a:rPr lang="en-US" dirty="0">
                <a:solidFill>
                  <a:srgbClr val="A50021"/>
                </a:solidFill>
              </a:rPr>
              <a:t> PP	</a:t>
            </a:r>
            <a:r>
              <a:rPr lang="en-US" dirty="0">
                <a:solidFill>
                  <a:srgbClr val="008000"/>
                </a:solidFill>
              </a:rPr>
              <a:t>[[departed Miami] [at noon</a:t>
            </a:r>
            <a:r>
              <a:rPr lang="en-US" dirty="0" smtClean="0">
                <a:solidFill>
                  <a:srgbClr val="008000"/>
                </a:solidFill>
              </a:rPr>
              <a:t>]]</a:t>
            </a:r>
            <a:br>
              <a:rPr lang="en-US" dirty="0" smtClean="0">
                <a:solidFill>
                  <a:srgbClr val="008000"/>
                </a:solidFill>
              </a:rPr>
            </a:br>
            <a:endParaRPr lang="en-US" dirty="0" smtClean="0">
              <a:solidFill>
                <a:srgbClr val="008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(indirectly)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NP -&gt; NP </a:t>
            </a:r>
            <a:r>
              <a:rPr lang="en-US" dirty="0" err="1" smtClean="0"/>
              <a:t>Srel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err="1" smtClean="0"/>
              <a:t>Srel</a:t>
            </a:r>
            <a:r>
              <a:rPr lang="en-US" dirty="0" smtClean="0"/>
              <a:t> -&gt; NP VP     [ [the dog] [[the cat] likes] ]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3600" smtClean="0"/>
              <a:t>Of course, this is what makes syntax interesting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lvl="1" eaLnBrk="1" hangingPunct="1">
              <a:buFontTx/>
              <a:buNone/>
            </a:pPr>
            <a:r>
              <a:rPr lang="en-US" sz="3600" smtClean="0"/>
              <a:t>The dog bites</a:t>
            </a:r>
          </a:p>
          <a:p>
            <a:pPr lvl="1" eaLnBrk="1" hangingPunct="1">
              <a:buFontTx/>
              <a:buNone/>
            </a:pPr>
            <a:r>
              <a:rPr lang="en-US" sz="3600" smtClean="0"/>
              <a:t>The dog the mouse bit bites</a:t>
            </a:r>
          </a:p>
          <a:p>
            <a:pPr lvl="1" eaLnBrk="1" hangingPunct="1">
              <a:buFontTx/>
              <a:buNone/>
            </a:pPr>
            <a:r>
              <a:rPr lang="en-US" sz="3600" smtClean="0"/>
              <a:t>The dog the mouse the cat ate bit bites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82563" y="1981200"/>
            <a:ext cx="8686800" cy="4114800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/>
              <a:t>[</a:t>
            </a:r>
            <a:r>
              <a:rPr lang="en-US">
                <a:solidFill>
                  <a:srgbClr val="A50021"/>
                </a:solidFill>
              </a:rPr>
              <a:t>[</a:t>
            </a:r>
            <a:r>
              <a:rPr lang="en-US"/>
              <a:t>Flights</a:t>
            </a:r>
            <a:r>
              <a:rPr lang="en-US">
                <a:solidFill>
                  <a:srgbClr val="A50021"/>
                </a:solidFill>
              </a:rPr>
              <a:t>]</a:t>
            </a:r>
            <a:r>
              <a:rPr lang="en-US"/>
              <a:t> [from Denver]]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/>
              <a:t>[</a:t>
            </a:r>
            <a:r>
              <a:rPr lang="en-US">
                <a:solidFill>
                  <a:srgbClr val="A50021"/>
                </a:solidFill>
              </a:rPr>
              <a:t>[</a:t>
            </a:r>
            <a:r>
              <a:rPr lang="en-US"/>
              <a:t>[Flights] [from Denver]</a:t>
            </a:r>
            <a:r>
              <a:rPr lang="en-US">
                <a:solidFill>
                  <a:srgbClr val="A50021"/>
                </a:solidFill>
              </a:rPr>
              <a:t>]</a:t>
            </a:r>
            <a:r>
              <a:rPr lang="en-US"/>
              <a:t> [to Miami]]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/>
              <a:t>[</a:t>
            </a:r>
            <a:r>
              <a:rPr lang="en-US">
                <a:solidFill>
                  <a:srgbClr val="A50021"/>
                </a:solidFill>
              </a:rPr>
              <a:t>[</a:t>
            </a:r>
            <a:r>
              <a:rPr lang="en-US"/>
              <a:t>[[Flights] [from Denver]] [to Miami]</a:t>
            </a:r>
            <a:r>
              <a:rPr lang="en-US">
                <a:solidFill>
                  <a:srgbClr val="A50021"/>
                </a:solidFill>
              </a:rPr>
              <a:t>] </a:t>
            </a:r>
            <a:r>
              <a:rPr lang="en-US"/>
              <a:t>[in February]]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/>
              <a:t>[</a:t>
            </a:r>
            <a:r>
              <a:rPr lang="en-US">
                <a:solidFill>
                  <a:srgbClr val="A50021"/>
                </a:solidFill>
              </a:rPr>
              <a:t>[</a:t>
            </a:r>
            <a:r>
              <a:rPr lang="en-US"/>
              <a:t>[[[Flights] [from Denver]] [to Miami]] [in February]</a:t>
            </a:r>
            <a:r>
              <a:rPr lang="en-US">
                <a:solidFill>
                  <a:srgbClr val="A50021"/>
                </a:solidFill>
              </a:rPr>
              <a:t>]</a:t>
            </a:r>
            <a:r>
              <a:rPr lang="en-US"/>
              <a:t> [on a Friday]]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/>
              <a:t>Etc.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/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>
                <a:solidFill>
                  <a:schemeClr val="tx2"/>
                </a:solidFill>
              </a:rPr>
              <a:t>NP</a:t>
            </a:r>
            <a:r>
              <a:rPr lang="en-US">
                <a:solidFill>
                  <a:srgbClr val="A50021"/>
                </a:solidFill>
              </a:rPr>
              <a:t> -&gt; </a:t>
            </a:r>
            <a:r>
              <a:rPr lang="en-US">
                <a:solidFill>
                  <a:schemeClr val="tx2"/>
                </a:solidFill>
              </a:rPr>
              <a:t>NP</a:t>
            </a:r>
            <a:r>
              <a:rPr lang="en-US">
                <a:solidFill>
                  <a:srgbClr val="A50021"/>
                </a:solidFill>
              </a:rPr>
              <a:t> 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Implications of Recursion </a:t>
            </a:r>
            <a:br>
              <a:rPr lang="en-US" dirty="0" smtClean="0"/>
            </a:br>
            <a:r>
              <a:rPr lang="en-US" dirty="0" smtClean="0"/>
              <a:t>and Context-Freeness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000" smtClean="0"/>
              <a:t>VP -&gt; V NP</a:t>
            </a:r>
          </a:p>
          <a:p>
            <a:pPr eaLnBrk="1" hangingPunct="1"/>
            <a:r>
              <a:rPr lang="en-US" sz="2000" smtClean="0"/>
              <a:t>(I) hate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flights from Denver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flights from Denver to Miami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flights from Denver to Miami in February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flights from Denver to Miami in February on a Friday</a:t>
            </a:r>
          </a:p>
          <a:p>
            <a:pPr lvl="1" eaLnBrk="1" hangingPunct="1">
              <a:buFont typeface="Arial" charset="0"/>
              <a:buNone/>
            </a:pPr>
            <a:r>
              <a:rPr lang="en-US" sz="2000" smtClean="0"/>
              <a:t>flights from Denver to Miami in February on a Friday under $300</a:t>
            </a:r>
          </a:p>
          <a:p>
            <a:pPr lvl="1" eaLnBrk="1" hangingPunct="1">
              <a:buFontTx/>
              <a:buNone/>
            </a:pPr>
            <a:r>
              <a:rPr lang="en-US" sz="2000" smtClean="0"/>
              <a:t>flights from Denver to Miami in February on a Friday under $300 with lunch</a:t>
            </a:r>
          </a:p>
          <a:p>
            <a:pPr eaLnBrk="1" hangingPunct="1"/>
            <a:r>
              <a:rPr lang="en-US" sz="2000" smtClean="0"/>
              <a:t>This is why context-free grammars are appealing! </a:t>
            </a:r>
            <a:r>
              <a:rPr lang="en-US" sz="1900" smtClean="0"/>
              <a:t>If you have a rule like </a:t>
            </a:r>
            <a:br>
              <a:rPr lang="en-US" sz="1900" smtClean="0"/>
            </a:br>
            <a:r>
              <a:rPr lang="en-US" sz="1900" smtClean="0"/>
              <a:t>                                 VP -&gt; V NP</a:t>
            </a:r>
          </a:p>
          <a:p>
            <a:pPr lvl="1" eaLnBrk="1" hangingPunct="1"/>
            <a:r>
              <a:rPr lang="en-US" sz="1900" smtClean="0">
                <a:solidFill>
                  <a:srgbClr val="A50021"/>
                </a:solidFill>
              </a:rPr>
              <a:t>It only cares that the thing after the verb is an NP</a:t>
            </a:r>
          </a:p>
          <a:p>
            <a:pPr lvl="1" eaLnBrk="1" hangingPunct="1">
              <a:buFontTx/>
              <a:buNone/>
            </a:pPr>
            <a:r>
              <a:rPr lang="en-US" sz="1900" smtClean="0">
                <a:solidFill>
                  <a:srgbClr val="A50021"/>
                </a:solidFill>
              </a:rPr>
              <a:t>	It doesn’t have to know about the internal affairs of that NP</a:t>
            </a:r>
          </a:p>
          <a:p>
            <a:pPr eaLnBrk="1" hangingPunct="1"/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 Equivalence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Can have different grammars that generate same set of strings (weak equivalence)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Grammar 1: NP  DetP N and DetP   a | the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Grammar 2: NP  a N | NP  the N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have different grammars that have same set of derivation trees (strong equivalence)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With CFGs, possible only with useless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Symbol" pitchFamily="18" charset="2"/>
              </a:rPr>
              <a:t>Grammar 2: NP  a N | NP  the N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Grammar 3: </a:t>
            </a:r>
            <a:r>
              <a:rPr lang="en-US" sz="2000" smtClean="0">
                <a:sym typeface="Symbol" pitchFamily="18" charset="2"/>
              </a:rPr>
              <a:t>NP  a N | NP  the N, </a:t>
            </a:r>
            <a:r>
              <a:rPr lang="en-US" sz="2000" smtClean="0"/>
              <a:t>DetP </a:t>
            </a:r>
            <a:r>
              <a:rPr lang="en-US" sz="2000" smtClean="0">
                <a:sym typeface="Symbol" pitchFamily="18" charset="2"/>
              </a:rPr>
              <a:t> many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Strong equivalence implies weak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Normal Forms &amp;c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There are weakly equivalent normal forms (Chomsky Normal Form, Greibach Normal Form)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There are ways to eliminate useless productions and so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Chomsky Normal Form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A CFG is in Chomsky Normal Form (CNF) if all productions are of one of two forms:</a:t>
            </a:r>
          </a:p>
          <a:p>
            <a:pPr eaLnBrk="1" hangingPunct="1"/>
            <a:r>
              <a:rPr lang="en-US" sz="2400" smtClean="0"/>
              <a:t>A </a:t>
            </a:r>
            <a:r>
              <a:rPr lang="en-US" sz="2400" smtClean="0">
                <a:sym typeface="Symbol" pitchFamily="18" charset="2"/>
              </a:rPr>
              <a:t> BC with A, B, C nonterminals</a:t>
            </a:r>
          </a:p>
          <a:p>
            <a:pPr eaLnBrk="1" hangingPunct="1"/>
            <a:r>
              <a:rPr lang="en-US" sz="2400" smtClean="0"/>
              <a:t>A </a:t>
            </a:r>
            <a:r>
              <a:rPr lang="en-US" sz="2400" smtClean="0">
                <a:sym typeface="Symbol" pitchFamily="18" charset="2"/>
              </a:rPr>
              <a:t> </a:t>
            </a:r>
            <a:r>
              <a:rPr lang="en-US" sz="2400" i="1" smtClean="0">
                <a:sym typeface="Symbol" pitchFamily="18" charset="2"/>
              </a:rPr>
              <a:t>a</a:t>
            </a:r>
            <a:r>
              <a:rPr lang="en-US" sz="2400" smtClean="0">
                <a:sym typeface="Symbol" pitchFamily="18" charset="2"/>
              </a:rPr>
              <a:t>, with A a nonterminal and </a:t>
            </a:r>
            <a:r>
              <a:rPr lang="en-US" sz="2400" i="1" smtClean="0">
                <a:sym typeface="Symbol" pitchFamily="18" charset="2"/>
              </a:rPr>
              <a:t>a</a:t>
            </a:r>
            <a:r>
              <a:rPr lang="en-US" sz="2400" smtClean="0">
                <a:sym typeface="Symbol" pitchFamily="18" charset="2"/>
              </a:rPr>
              <a:t> a terminal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Every CFG has a weakly equivalent CFG in CNF</a:t>
            </a:r>
          </a:p>
          <a:p>
            <a:pPr lvl="1" eaLnBrk="1" hangingPunct="1">
              <a:buFontTx/>
              <a:buNone/>
            </a:pPr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“Generative Grammar”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Formal languages: formal device to generate a set of strings (such as  a CFG)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Linguistics (Chomskyan linguistics in particular): approach in which a linguistic theory enumerates all possible strings/structures in a language (=competence)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Chomskyan theories do not really use formal devices – they use CFG + informally defined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Nobody Uses Simple CFGs (Except Intro NLP Courses)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All major syntactic theories (Chomsky, LFG, HPSG, TAG-based theories) represent both phrase structure and dependency, in one way or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 successful parsers currently use statistics about phrase structure and about dependency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Derive dependency through “head percolation”: for each rule, say which daughter is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Massive Ambiguity of Syntax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For a standard sentence, and a grammar with wide coverage, there are 1000s of derivations!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smtClean="0"/>
              <a:t>The large portrait painter told the delegation that he sent money orders in a letter on Wednesday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248400" y="533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Empirical Matter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15240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 eaLnBrk="1" hangingPunct="1">
              <a:buFontTx/>
              <a:buChar char="•"/>
            </a:pPr>
            <a:endParaRPr lang="en-US" sz="1400">
              <a:latin typeface="Tahoma" pitchFamily="34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Data structures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Formalisms (e.g., CFG)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Algorithms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Distributional Models</a:t>
            </a:r>
          </a:p>
          <a:p>
            <a:pPr algn="ctr" eaLnBrk="1" hangingPunct="1"/>
            <a:endParaRPr lang="en-US" sz="240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0245" name="Picture 5" descr="pre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2514600"/>
            <a:ext cx="4429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e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525" y="2667000"/>
            <a:ext cx="7762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newspap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2743200"/>
            <a:ext cx="6302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0" y="2057400"/>
            <a:ext cx="10398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there to be a riot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there to be a riot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 shit to hit the fan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 shit to hit the fan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82771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6062663" y="1752600"/>
            <a:ext cx="719137" cy="214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6797675" y="1828800"/>
            <a:ext cx="136525" cy="6889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7616825" y="1676400"/>
            <a:ext cx="3175" cy="6588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001000" y="1752600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895600" y="5943600"/>
            <a:ext cx="2463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Linguistic Theory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895600" y="37338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029200" y="42672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086600" y="9906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267200" y="19050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-3600000">
            <a:off x="4686300" y="4686300"/>
            <a:ext cx="2209800" cy="304800"/>
          </a:xfrm>
          <a:prstGeom prst="leftRightArrow">
            <a:avLst>
              <a:gd name="adj1" fmla="val 50000"/>
              <a:gd name="adj2" fmla="val 145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 rot="-6600000">
            <a:off x="1219200" y="4038600"/>
            <a:ext cx="2743200" cy="3048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-600000">
            <a:off x="3044825" y="1490663"/>
            <a:ext cx="2590800" cy="304800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Penn Treebank (PTB)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Syntactically annotated corpus of newspaper texts (phrase structure)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newspaper texts are naturally occurring data, but the PTB is </a:t>
            </a:r>
            <a:r>
              <a:rPr lang="en-US" sz="2400" smtClean="0">
                <a:solidFill>
                  <a:srgbClr val="C313A1"/>
                </a:solidFill>
              </a:rPr>
              <a:t>not</a:t>
            </a:r>
            <a:r>
              <a:rPr lang="en-US" sz="2400" smtClean="0"/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PTB annotation represents a particular linguistic theory (but a fairly “vanilla” one)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Particularities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Very indirect representation of grammatical relations (need for head percolation tables)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Completely flat structure in NP (</a:t>
            </a:r>
            <a:r>
              <a:rPr lang="en-US" sz="2000" i="1" smtClean="0"/>
              <a:t>brown bag lunch, pink-and-yellow child seat 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Has flat Ss, flat VPs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from PTB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91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( (S (NP-SBJ It)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     (VP 's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         (NP-PRD (NP (NP the latest investment craze)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     (VP sweeping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           (NP Wall Street)))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 (NP (NP a rash)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     (PP of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(NP (NP new closed-end country funds)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     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     (NP (NP those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     (ADJP publicly traded)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     portfolios)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 (SBAR (WHNP-37 that)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       (S (NP-SBJ *T*-37)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	  (VP invest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	      (PP-CLR 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		    (NP (NP stocks)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		          (PP of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/>
              <a:t>						             (NP a single foreign country)))))))))))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syntactic constructions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 this the same construction?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elf </a:t>
            </a:r>
            <a:r>
              <a:rPr lang="en-US" b="1" smtClean="0"/>
              <a:t>decided</a:t>
            </a:r>
            <a:r>
              <a:rPr lang="en-US" smtClean="0"/>
              <a:t> to clean the kitchen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elf </a:t>
            </a:r>
            <a:r>
              <a:rPr lang="en-US" b="1" smtClean="0"/>
              <a:t>seemed</a:t>
            </a:r>
            <a:r>
              <a:rPr lang="en-US" smtClean="0"/>
              <a:t> to clean the kitchen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An elf cleaned the kitchen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 this the same construction?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elf </a:t>
            </a:r>
            <a:r>
              <a:rPr lang="en-US" b="1" smtClean="0"/>
              <a:t>decided</a:t>
            </a:r>
            <a:r>
              <a:rPr lang="en-US" smtClean="0"/>
              <a:t> to be in the kitchen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elf </a:t>
            </a:r>
            <a:r>
              <a:rPr lang="en-US" b="1" smtClean="0"/>
              <a:t>seemed</a:t>
            </a:r>
            <a:r>
              <a:rPr lang="en-US" smtClean="0"/>
              <a:t> to be in the kitchen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An elf was in the kitchen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 (ctd)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Is this the same construction?</a:t>
            </a:r>
          </a:p>
          <a:p>
            <a:pPr lvl="1" eaLnBrk="1" hangingPunct="1">
              <a:buFontTx/>
              <a:buNone/>
            </a:pPr>
            <a:r>
              <a:rPr lang="en-US" smtClean="0"/>
              <a:t>There is an elf in the kitchen</a:t>
            </a:r>
          </a:p>
          <a:p>
            <a:pPr lvl="1" eaLnBrk="1" hangingPunct="1"/>
            <a:r>
              <a:rPr lang="en-US" smtClean="0"/>
              <a:t>*There</a:t>
            </a:r>
            <a:r>
              <a:rPr lang="en-US" b="1" smtClean="0"/>
              <a:t> decided</a:t>
            </a:r>
            <a:r>
              <a:rPr lang="en-US" smtClean="0"/>
              <a:t> to be an elf in the kitchen</a:t>
            </a:r>
          </a:p>
          <a:p>
            <a:pPr lvl="1" eaLnBrk="1" hangingPunct="1"/>
            <a:r>
              <a:rPr lang="en-US" smtClean="0"/>
              <a:t>There </a:t>
            </a:r>
            <a:r>
              <a:rPr lang="en-US" b="1" smtClean="0"/>
              <a:t>seemed</a:t>
            </a:r>
            <a:r>
              <a:rPr lang="en-US" smtClean="0"/>
              <a:t> to be an elf in the kitchen</a:t>
            </a:r>
          </a:p>
          <a:p>
            <a:pPr eaLnBrk="1" hangingPunct="1"/>
            <a:r>
              <a:rPr lang="en-US" smtClean="0"/>
              <a:t>Is this the same construction?</a:t>
            </a:r>
            <a:br>
              <a:rPr lang="en-US" smtClean="0"/>
            </a:br>
            <a:r>
              <a:rPr lang="en-US" sz="2400" smtClean="0"/>
              <a:t>It is raining/it rains</a:t>
            </a:r>
            <a:endParaRPr lang="en-US" smtClean="0"/>
          </a:p>
          <a:p>
            <a:pPr lvl="1" eaLnBrk="1" hangingPunct="1"/>
            <a:r>
              <a:rPr lang="en-US" smtClean="0"/>
              <a:t>??It</a:t>
            </a:r>
            <a:r>
              <a:rPr lang="en-US" b="1" smtClean="0"/>
              <a:t> decided</a:t>
            </a:r>
            <a:r>
              <a:rPr lang="en-US" smtClean="0"/>
              <a:t> to rain/be raining</a:t>
            </a:r>
          </a:p>
          <a:p>
            <a:pPr lvl="1" eaLnBrk="1" hangingPunct="1"/>
            <a:r>
              <a:rPr lang="en-US" smtClean="0"/>
              <a:t>It </a:t>
            </a:r>
            <a:r>
              <a:rPr lang="en-US" b="1" smtClean="0"/>
              <a:t>seemed</a:t>
            </a:r>
            <a:r>
              <a:rPr lang="en-US" smtClean="0"/>
              <a:t> to rain/be 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 (ctd)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 this the same construction?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elf </a:t>
            </a:r>
            <a:r>
              <a:rPr lang="en-US" b="1" smtClean="0"/>
              <a:t>decided</a:t>
            </a:r>
            <a:r>
              <a:rPr lang="en-US" smtClean="0"/>
              <a:t> that he would clean the kitchen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* An elf </a:t>
            </a:r>
            <a:r>
              <a:rPr lang="en-US" b="1" smtClean="0"/>
              <a:t>seemed</a:t>
            </a:r>
            <a:r>
              <a:rPr lang="en-US" smtClean="0"/>
              <a:t> that he would clean the kitchen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An elf cleaned the kitchen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 (ctd)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Conclusion: </a:t>
            </a:r>
          </a:p>
          <a:p>
            <a:pPr eaLnBrk="1" hangingPunct="1"/>
            <a:r>
              <a:rPr lang="en-US" i="1" smtClean="0"/>
              <a:t>to seem: </a:t>
            </a:r>
            <a:r>
              <a:rPr lang="en-US" smtClean="0"/>
              <a:t>whatever is embedded surface subject can appear in upper clause</a:t>
            </a:r>
          </a:p>
          <a:p>
            <a:pPr eaLnBrk="1" hangingPunct="1"/>
            <a:r>
              <a:rPr lang="en-US" i="1" smtClean="0"/>
              <a:t>to decide:</a:t>
            </a:r>
            <a:r>
              <a:rPr lang="en-US" smtClean="0"/>
              <a:t> only full nouns that are referential can appear in upper clause</a:t>
            </a:r>
          </a:p>
          <a:p>
            <a:pPr eaLnBrk="1" hangingPunct="1"/>
            <a:r>
              <a:rPr lang="en-US" smtClean="0"/>
              <a:t>Two types of verbs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constructions: Analysis</a:t>
            </a:r>
          </a:p>
        </p:txBody>
      </p:sp>
      <p:sp>
        <p:nvSpPr>
          <p:cNvPr id="80899" name="Text Box 9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9667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H="1">
            <a:off x="609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2954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31788" y="247173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609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13604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0906" name="Line 11"/>
          <p:cNvSpPr>
            <a:spLocks noChangeShapeType="1"/>
          </p:cNvSpPr>
          <p:nvPr/>
        </p:nvSpPr>
        <p:spPr bwMode="auto">
          <a:xfrm flipH="1">
            <a:off x="11430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Text Box 12"/>
          <p:cNvSpPr txBox="1">
            <a:spLocks noChangeArrowheads="1"/>
          </p:cNvSpPr>
          <p:nvPr/>
        </p:nvSpPr>
        <p:spPr bwMode="auto">
          <a:xfrm>
            <a:off x="9604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11430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Text Box 14"/>
          <p:cNvSpPr txBox="1">
            <a:spLocks noChangeArrowheads="1"/>
          </p:cNvSpPr>
          <p:nvPr/>
        </p:nvSpPr>
        <p:spPr bwMode="auto">
          <a:xfrm>
            <a:off x="438150" y="422433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decide</a:t>
            </a:r>
          </a:p>
        </p:txBody>
      </p:sp>
      <p:sp>
        <p:nvSpPr>
          <p:cNvPr id="80910" name="Line 15"/>
          <p:cNvSpPr>
            <a:spLocks noChangeShapeType="1"/>
          </p:cNvSpPr>
          <p:nvPr/>
        </p:nvSpPr>
        <p:spPr bwMode="auto">
          <a:xfrm>
            <a:off x="19050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Text Box 16"/>
          <p:cNvSpPr txBox="1">
            <a:spLocks noChangeArrowheads="1"/>
          </p:cNvSpPr>
          <p:nvPr/>
        </p:nvSpPr>
        <p:spPr bwMode="auto">
          <a:xfrm>
            <a:off x="23129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0912" name="Line 17"/>
          <p:cNvSpPr>
            <a:spLocks noChangeShapeType="1"/>
          </p:cNvSpPr>
          <p:nvPr/>
        </p:nvSpPr>
        <p:spPr bwMode="auto">
          <a:xfrm flipH="1">
            <a:off x="20574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Text Box 18"/>
          <p:cNvSpPr txBox="1">
            <a:spLocks noChangeArrowheads="1"/>
          </p:cNvSpPr>
          <p:nvPr/>
        </p:nvSpPr>
        <p:spPr bwMode="auto">
          <a:xfrm>
            <a:off x="18065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80914" name="Line 19"/>
          <p:cNvSpPr>
            <a:spLocks noChangeShapeType="1"/>
          </p:cNvSpPr>
          <p:nvPr/>
        </p:nvSpPr>
        <p:spPr bwMode="auto">
          <a:xfrm>
            <a:off x="20574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21"/>
          <p:cNvSpPr txBox="1">
            <a:spLocks noChangeArrowheads="1"/>
          </p:cNvSpPr>
          <p:nvPr/>
        </p:nvSpPr>
        <p:spPr bwMode="auto">
          <a:xfrm>
            <a:off x="28178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0916" name="Line 22"/>
          <p:cNvSpPr>
            <a:spLocks noChangeShapeType="1"/>
          </p:cNvSpPr>
          <p:nvPr/>
        </p:nvSpPr>
        <p:spPr bwMode="auto">
          <a:xfrm>
            <a:off x="25908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3"/>
          <p:cNvSpPr>
            <a:spLocks noChangeShapeType="1"/>
          </p:cNvSpPr>
          <p:nvPr/>
        </p:nvSpPr>
        <p:spPr bwMode="auto">
          <a:xfrm flipH="1">
            <a:off x="26670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Text Box 25"/>
          <p:cNvSpPr txBox="1">
            <a:spLocks noChangeArrowheads="1"/>
          </p:cNvSpPr>
          <p:nvPr/>
        </p:nvSpPr>
        <p:spPr bwMode="auto">
          <a:xfrm>
            <a:off x="25288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26670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Text Box 27"/>
          <p:cNvSpPr txBox="1">
            <a:spLocks noChangeArrowheads="1"/>
          </p:cNvSpPr>
          <p:nvPr/>
        </p:nvSpPr>
        <p:spPr bwMode="auto">
          <a:xfrm>
            <a:off x="22304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80921" name="Line 28"/>
          <p:cNvSpPr>
            <a:spLocks noChangeShapeType="1"/>
          </p:cNvSpPr>
          <p:nvPr/>
        </p:nvSpPr>
        <p:spPr bwMode="auto">
          <a:xfrm>
            <a:off x="32004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Text Box 29"/>
          <p:cNvSpPr txBox="1">
            <a:spLocks noChangeArrowheads="1"/>
          </p:cNvSpPr>
          <p:nvPr/>
        </p:nvSpPr>
        <p:spPr bwMode="auto">
          <a:xfrm>
            <a:off x="33655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80923" name="AutoShape 30"/>
          <p:cNvSpPr>
            <a:spLocks noChangeArrowheads="1"/>
          </p:cNvSpPr>
          <p:nvPr/>
        </p:nvSpPr>
        <p:spPr bwMode="auto">
          <a:xfrm>
            <a:off x="34290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4" name="Text Box 31"/>
          <p:cNvSpPr txBox="1">
            <a:spLocks noChangeArrowheads="1"/>
          </p:cNvSpPr>
          <p:nvPr/>
        </p:nvSpPr>
        <p:spPr bwMode="auto">
          <a:xfrm>
            <a:off x="30416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in the</a:t>
            </a:r>
          </a:p>
          <a:p>
            <a:pPr algn="ctr" eaLnBrk="1" hangingPunct="1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80925" name="Text Box 34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0926" name="Line 35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7" name="Line 36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8" name="Text Box 39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0929" name="Line 40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Text Box 41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0931" name="Line 42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2" name="Text Box 43"/>
          <p:cNvSpPr txBox="1">
            <a:spLocks noChangeArrowheads="1"/>
          </p:cNvSpPr>
          <p:nvPr/>
        </p:nvSpPr>
        <p:spPr bwMode="auto">
          <a:xfrm>
            <a:off x="4784725" y="4224338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seem</a:t>
            </a:r>
          </a:p>
        </p:txBody>
      </p:sp>
      <p:sp>
        <p:nvSpPr>
          <p:cNvPr id="80933" name="Line 44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4" name="Text Box 45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0935" name="Line 46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6" name="Text Box 47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80937" name="Line 48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8" name="Text Box 50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0939" name="Line 51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Line 52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1" name="Text Box 53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0942" name="Line 54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3" name="Text Box 55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80944" name="Line 56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5" name="Text Box 57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80946" name="AutoShape 58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47" name="Text Box 59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in the</a:t>
            </a:r>
          </a:p>
          <a:p>
            <a:pPr algn="ctr" eaLnBrk="1" hangingPunct="1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80948" name="Text Box 60"/>
          <p:cNvSpPr txBox="1">
            <a:spLocks noChangeArrowheads="1"/>
          </p:cNvSpPr>
          <p:nvPr/>
        </p:nvSpPr>
        <p:spPr bwMode="auto">
          <a:xfrm>
            <a:off x="58451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80949" name="Text Box 61"/>
          <p:cNvSpPr txBox="1">
            <a:spLocks noChangeArrowheads="1"/>
          </p:cNvSpPr>
          <p:nvPr/>
        </p:nvSpPr>
        <p:spPr bwMode="auto">
          <a:xfrm>
            <a:off x="15779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constructions: Analysis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331788" y="1633538"/>
            <a:ext cx="3859212" cy="5072062"/>
            <a:chOff x="209" y="1029"/>
            <a:chExt cx="2431" cy="3195"/>
          </a:xfrm>
        </p:grpSpPr>
        <p:sp>
          <p:nvSpPr>
            <p:cNvPr id="81949" name="Text Box 5"/>
            <p:cNvSpPr txBox="1">
              <a:spLocks noChangeArrowheads="1"/>
            </p:cNvSpPr>
            <p:nvPr/>
          </p:nvSpPr>
          <p:spPr bwMode="auto">
            <a:xfrm>
              <a:off x="609" y="10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81950" name="Line 6"/>
            <p:cNvSpPr>
              <a:spLocks noChangeShapeType="1"/>
            </p:cNvSpPr>
            <p:nvPr/>
          </p:nvSpPr>
          <p:spPr bwMode="auto">
            <a:xfrm flipH="1">
              <a:off x="384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Line 7"/>
            <p:cNvSpPr>
              <a:spLocks noChangeShapeType="1"/>
            </p:cNvSpPr>
            <p:nvPr/>
          </p:nvSpPr>
          <p:spPr bwMode="auto">
            <a:xfrm>
              <a:off x="816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Text Box 8"/>
            <p:cNvSpPr txBox="1">
              <a:spLocks noChangeArrowheads="1"/>
            </p:cNvSpPr>
            <p:nvPr/>
          </p:nvSpPr>
          <p:spPr bwMode="auto">
            <a:xfrm>
              <a:off x="209" y="155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81953" name="Line 9"/>
            <p:cNvSpPr>
              <a:spLocks noChangeShapeType="1"/>
            </p:cNvSpPr>
            <p:nvPr/>
          </p:nvSpPr>
          <p:spPr bwMode="auto">
            <a:xfrm>
              <a:off x="3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4" name="Text Box 10"/>
            <p:cNvSpPr txBox="1">
              <a:spLocks noChangeArrowheads="1"/>
            </p:cNvSpPr>
            <p:nvPr/>
          </p:nvSpPr>
          <p:spPr bwMode="auto">
            <a:xfrm>
              <a:off x="857" y="1584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81955" name="Line 11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6" name="Text Box 12"/>
            <p:cNvSpPr txBox="1">
              <a:spLocks noChangeArrowheads="1"/>
            </p:cNvSpPr>
            <p:nvPr/>
          </p:nvSpPr>
          <p:spPr bwMode="auto">
            <a:xfrm>
              <a:off x="605" y="213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81957" name="Line 13"/>
            <p:cNvSpPr>
              <a:spLocks noChangeShapeType="1"/>
            </p:cNvSpPr>
            <p:nvPr/>
          </p:nvSpPr>
          <p:spPr bwMode="auto">
            <a:xfrm>
              <a:off x="72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8" name="Text Box 14"/>
            <p:cNvSpPr txBox="1">
              <a:spLocks noChangeArrowheads="1"/>
            </p:cNvSpPr>
            <p:nvPr/>
          </p:nvSpPr>
          <p:spPr bwMode="auto">
            <a:xfrm>
              <a:off x="337" y="2661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decided</a:t>
              </a:r>
            </a:p>
          </p:txBody>
        </p:sp>
        <p:sp>
          <p:nvSpPr>
            <p:cNvPr id="81959" name="Line 15"/>
            <p:cNvSpPr>
              <a:spLocks noChangeShapeType="1"/>
            </p:cNvSpPr>
            <p:nvPr/>
          </p:nvSpPr>
          <p:spPr bwMode="auto">
            <a:xfrm>
              <a:off x="120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0" name="Text Box 16"/>
            <p:cNvSpPr txBox="1">
              <a:spLocks noChangeArrowheads="1"/>
            </p:cNvSpPr>
            <p:nvPr/>
          </p:nvSpPr>
          <p:spPr bwMode="auto">
            <a:xfrm>
              <a:off x="145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81961" name="Line 17"/>
            <p:cNvSpPr>
              <a:spLocks noChangeShapeType="1"/>
            </p:cNvSpPr>
            <p:nvPr/>
          </p:nvSpPr>
          <p:spPr bwMode="auto">
            <a:xfrm flipH="1">
              <a:off x="1296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2" name="Text Box 18"/>
            <p:cNvSpPr txBox="1">
              <a:spLocks noChangeArrowheads="1"/>
            </p:cNvSpPr>
            <p:nvPr/>
          </p:nvSpPr>
          <p:spPr bwMode="auto">
            <a:xfrm>
              <a:off x="1138" y="2640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81963" name="Line 19"/>
            <p:cNvSpPr>
              <a:spLocks noChangeShapeType="1"/>
            </p:cNvSpPr>
            <p:nvPr/>
          </p:nvSpPr>
          <p:spPr bwMode="auto">
            <a:xfrm>
              <a:off x="1296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4" name="Text Box 20"/>
            <p:cNvSpPr txBox="1">
              <a:spLocks noChangeArrowheads="1"/>
            </p:cNvSpPr>
            <p:nvPr/>
          </p:nvSpPr>
          <p:spPr bwMode="auto">
            <a:xfrm>
              <a:off x="1058" y="3093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PRO</a:t>
              </a:r>
            </a:p>
          </p:txBody>
        </p:sp>
        <p:sp>
          <p:nvSpPr>
            <p:cNvPr id="81965" name="Text Box 21"/>
            <p:cNvSpPr txBox="1">
              <a:spLocks noChangeArrowheads="1"/>
            </p:cNvSpPr>
            <p:nvPr/>
          </p:nvSpPr>
          <p:spPr bwMode="auto">
            <a:xfrm>
              <a:off x="1775" y="264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81966" name="Line 22"/>
            <p:cNvSpPr>
              <a:spLocks noChangeShapeType="1"/>
            </p:cNvSpPr>
            <p:nvPr/>
          </p:nvSpPr>
          <p:spPr bwMode="auto">
            <a:xfrm>
              <a:off x="1632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7" name="Line 23"/>
            <p:cNvSpPr>
              <a:spLocks noChangeShapeType="1"/>
            </p:cNvSpPr>
            <p:nvPr/>
          </p:nvSpPr>
          <p:spPr bwMode="auto">
            <a:xfrm flipH="1">
              <a:off x="168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Text Box 24"/>
            <p:cNvSpPr txBox="1">
              <a:spLocks noChangeArrowheads="1"/>
            </p:cNvSpPr>
            <p:nvPr/>
          </p:nvSpPr>
          <p:spPr bwMode="auto">
            <a:xfrm>
              <a:off x="1593" y="316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81969" name="Line 25"/>
            <p:cNvSpPr>
              <a:spLocks noChangeShapeType="1"/>
            </p:cNvSpPr>
            <p:nvPr/>
          </p:nvSpPr>
          <p:spPr bwMode="auto">
            <a:xfrm>
              <a:off x="1680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Text Box 26"/>
            <p:cNvSpPr txBox="1">
              <a:spLocks noChangeArrowheads="1"/>
            </p:cNvSpPr>
            <p:nvPr/>
          </p:nvSpPr>
          <p:spPr bwMode="auto">
            <a:xfrm>
              <a:off x="1405" y="3669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to be</a:t>
              </a:r>
            </a:p>
          </p:txBody>
        </p:sp>
        <p:sp>
          <p:nvSpPr>
            <p:cNvPr id="81971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2" name="Text Box 28"/>
            <p:cNvSpPr txBox="1">
              <a:spLocks noChangeArrowheads="1"/>
            </p:cNvSpPr>
            <p:nvPr/>
          </p:nvSpPr>
          <p:spPr bwMode="auto">
            <a:xfrm>
              <a:off x="2120" y="3141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PP</a:t>
              </a:r>
            </a:p>
          </p:txBody>
        </p:sp>
        <p:sp>
          <p:nvSpPr>
            <p:cNvPr id="81973" name="AutoShape 29"/>
            <p:cNvSpPr>
              <a:spLocks noChangeArrowheads="1"/>
            </p:cNvSpPr>
            <p:nvPr/>
          </p:nvSpPr>
          <p:spPr bwMode="auto">
            <a:xfrm>
              <a:off x="2160" y="3456"/>
              <a:ext cx="240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4" name="Text Box 30"/>
            <p:cNvSpPr txBox="1">
              <a:spLocks noChangeArrowheads="1"/>
            </p:cNvSpPr>
            <p:nvPr/>
          </p:nvSpPr>
          <p:spPr bwMode="auto">
            <a:xfrm>
              <a:off x="1916" y="370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in the</a:t>
              </a:r>
            </a:p>
            <a:p>
              <a:pPr algn="ctr" eaLnBrk="1" hangingPunct="1"/>
              <a:r>
                <a:rPr lang="en-US" sz="2400">
                  <a:latin typeface="Tahoma" pitchFamily="34" charset="0"/>
                </a:rPr>
                <a:t>kitchen</a:t>
              </a:r>
            </a:p>
          </p:txBody>
        </p:sp>
      </p:grpSp>
      <p:sp>
        <p:nvSpPr>
          <p:cNvPr id="81925" name="Text Box 31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1926" name="Line 32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33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Text Box 36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1929" name="Line 37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38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1931" name="Line 39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40"/>
          <p:cNvSpPr txBox="1">
            <a:spLocks noChangeArrowheads="1"/>
          </p:cNvSpPr>
          <p:nvPr/>
        </p:nvSpPr>
        <p:spPr bwMode="auto">
          <a:xfrm>
            <a:off x="4802188" y="42243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seemed</a:t>
            </a:r>
          </a:p>
        </p:txBody>
      </p:sp>
      <p:sp>
        <p:nvSpPr>
          <p:cNvPr id="81933" name="Line 41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Text Box 42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1935" name="Line 43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Text Box 44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81937" name="Line 45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Text Box 46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1939" name="Line 47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48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Text Box 49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1942" name="Line 50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51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81944" name="Line 52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Text Box 53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81946" name="AutoShape 54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Text Box 55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in the</a:t>
            </a:r>
          </a:p>
          <a:p>
            <a:pPr algn="ctr" eaLnBrk="1" hangingPunct="1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81948" name="Text Box 56"/>
          <p:cNvSpPr txBox="1">
            <a:spLocks noChangeArrowheads="1"/>
          </p:cNvSpPr>
          <p:nvPr/>
        </p:nvSpPr>
        <p:spPr bwMode="auto">
          <a:xfrm>
            <a:off x="58451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constructions: Analysis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331788" y="1633538"/>
            <a:ext cx="3859212" cy="5072062"/>
            <a:chOff x="209" y="1029"/>
            <a:chExt cx="2431" cy="3195"/>
          </a:xfrm>
        </p:grpSpPr>
        <p:sp>
          <p:nvSpPr>
            <p:cNvPr id="82974" name="Text Box 5"/>
            <p:cNvSpPr txBox="1">
              <a:spLocks noChangeArrowheads="1"/>
            </p:cNvSpPr>
            <p:nvPr/>
          </p:nvSpPr>
          <p:spPr bwMode="auto">
            <a:xfrm>
              <a:off x="609" y="10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82975" name="Line 6"/>
            <p:cNvSpPr>
              <a:spLocks noChangeShapeType="1"/>
            </p:cNvSpPr>
            <p:nvPr/>
          </p:nvSpPr>
          <p:spPr bwMode="auto">
            <a:xfrm flipH="1">
              <a:off x="384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6" name="Line 7"/>
            <p:cNvSpPr>
              <a:spLocks noChangeShapeType="1"/>
            </p:cNvSpPr>
            <p:nvPr/>
          </p:nvSpPr>
          <p:spPr bwMode="auto">
            <a:xfrm>
              <a:off x="816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7" name="Text Box 8"/>
            <p:cNvSpPr txBox="1">
              <a:spLocks noChangeArrowheads="1"/>
            </p:cNvSpPr>
            <p:nvPr/>
          </p:nvSpPr>
          <p:spPr bwMode="auto">
            <a:xfrm>
              <a:off x="209" y="155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82978" name="Line 9"/>
            <p:cNvSpPr>
              <a:spLocks noChangeShapeType="1"/>
            </p:cNvSpPr>
            <p:nvPr/>
          </p:nvSpPr>
          <p:spPr bwMode="auto">
            <a:xfrm>
              <a:off x="3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9" name="Text Box 10"/>
            <p:cNvSpPr txBox="1">
              <a:spLocks noChangeArrowheads="1"/>
            </p:cNvSpPr>
            <p:nvPr/>
          </p:nvSpPr>
          <p:spPr bwMode="auto">
            <a:xfrm>
              <a:off x="857" y="1584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82980" name="Line 11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1" name="Text Box 12"/>
            <p:cNvSpPr txBox="1">
              <a:spLocks noChangeArrowheads="1"/>
            </p:cNvSpPr>
            <p:nvPr/>
          </p:nvSpPr>
          <p:spPr bwMode="auto">
            <a:xfrm>
              <a:off x="605" y="213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82982" name="Line 13"/>
            <p:cNvSpPr>
              <a:spLocks noChangeShapeType="1"/>
            </p:cNvSpPr>
            <p:nvPr/>
          </p:nvSpPr>
          <p:spPr bwMode="auto">
            <a:xfrm>
              <a:off x="72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3" name="Text Box 14"/>
            <p:cNvSpPr txBox="1">
              <a:spLocks noChangeArrowheads="1"/>
            </p:cNvSpPr>
            <p:nvPr/>
          </p:nvSpPr>
          <p:spPr bwMode="auto">
            <a:xfrm>
              <a:off x="337" y="2661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decided</a:t>
              </a:r>
            </a:p>
          </p:txBody>
        </p:sp>
        <p:sp>
          <p:nvSpPr>
            <p:cNvPr id="82984" name="Line 15"/>
            <p:cNvSpPr>
              <a:spLocks noChangeShapeType="1"/>
            </p:cNvSpPr>
            <p:nvPr/>
          </p:nvSpPr>
          <p:spPr bwMode="auto">
            <a:xfrm>
              <a:off x="120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5" name="Text Box 16"/>
            <p:cNvSpPr txBox="1">
              <a:spLocks noChangeArrowheads="1"/>
            </p:cNvSpPr>
            <p:nvPr/>
          </p:nvSpPr>
          <p:spPr bwMode="auto">
            <a:xfrm>
              <a:off x="145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82986" name="Line 17"/>
            <p:cNvSpPr>
              <a:spLocks noChangeShapeType="1"/>
            </p:cNvSpPr>
            <p:nvPr/>
          </p:nvSpPr>
          <p:spPr bwMode="auto">
            <a:xfrm flipH="1">
              <a:off x="1296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7" name="Text Box 18"/>
            <p:cNvSpPr txBox="1">
              <a:spLocks noChangeArrowheads="1"/>
            </p:cNvSpPr>
            <p:nvPr/>
          </p:nvSpPr>
          <p:spPr bwMode="auto">
            <a:xfrm>
              <a:off x="1138" y="2640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82988" name="Line 19"/>
            <p:cNvSpPr>
              <a:spLocks noChangeShapeType="1"/>
            </p:cNvSpPr>
            <p:nvPr/>
          </p:nvSpPr>
          <p:spPr bwMode="auto">
            <a:xfrm>
              <a:off x="1296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9" name="Text Box 20"/>
            <p:cNvSpPr txBox="1">
              <a:spLocks noChangeArrowheads="1"/>
            </p:cNvSpPr>
            <p:nvPr/>
          </p:nvSpPr>
          <p:spPr bwMode="auto">
            <a:xfrm>
              <a:off x="1058" y="3093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PRO</a:t>
              </a:r>
            </a:p>
          </p:txBody>
        </p:sp>
        <p:sp>
          <p:nvSpPr>
            <p:cNvPr id="82990" name="Text Box 21"/>
            <p:cNvSpPr txBox="1">
              <a:spLocks noChangeArrowheads="1"/>
            </p:cNvSpPr>
            <p:nvPr/>
          </p:nvSpPr>
          <p:spPr bwMode="auto">
            <a:xfrm>
              <a:off x="1775" y="264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82991" name="Line 22"/>
            <p:cNvSpPr>
              <a:spLocks noChangeShapeType="1"/>
            </p:cNvSpPr>
            <p:nvPr/>
          </p:nvSpPr>
          <p:spPr bwMode="auto">
            <a:xfrm>
              <a:off x="1632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2" name="Line 23"/>
            <p:cNvSpPr>
              <a:spLocks noChangeShapeType="1"/>
            </p:cNvSpPr>
            <p:nvPr/>
          </p:nvSpPr>
          <p:spPr bwMode="auto">
            <a:xfrm flipH="1">
              <a:off x="168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3" name="Text Box 24"/>
            <p:cNvSpPr txBox="1">
              <a:spLocks noChangeArrowheads="1"/>
            </p:cNvSpPr>
            <p:nvPr/>
          </p:nvSpPr>
          <p:spPr bwMode="auto">
            <a:xfrm>
              <a:off x="1593" y="316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82994" name="Line 25"/>
            <p:cNvSpPr>
              <a:spLocks noChangeShapeType="1"/>
            </p:cNvSpPr>
            <p:nvPr/>
          </p:nvSpPr>
          <p:spPr bwMode="auto">
            <a:xfrm>
              <a:off x="1680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5" name="Text Box 26"/>
            <p:cNvSpPr txBox="1">
              <a:spLocks noChangeArrowheads="1"/>
            </p:cNvSpPr>
            <p:nvPr/>
          </p:nvSpPr>
          <p:spPr bwMode="auto">
            <a:xfrm>
              <a:off x="1405" y="3669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to be</a:t>
              </a:r>
            </a:p>
          </p:txBody>
        </p:sp>
        <p:sp>
          <p:nvSpPr>
            <p:cNvPr id="82996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7" name="Text Box 28"/>
            <p:cNvSpPr txBox="1">
              <a:spLocks noChangeArrowheads="1"/>
            </p:cNvSpPr>
            <p:nvPr/>
          </p:nvSpPr>
          <p:spPr bwMode="auto">
            <a:xfrm>
              <a:off x="2120" y="3141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PP</a:t>
              </a:r>
            </a:p>
          </p:txBody>
        </p:sp>
        <p:sp>
          <p:nvSpPr>
            <p:cNvPr id="82998" name="AutoShape 29"/>
            <p:cNvSpPr>
              <a:spLocks noChangeArrowheads="1"/>
            </p:cNvSpPr>
            <p:nvPr/>
          </p:nvSpPr>
          <p:spPr bwMode="auto">
            <a:xfrm>
              <a:off x="2160" y="3456"/>
              <a:ext cx="240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9" name="Text Box 30"/>
            <p:cNvSpPr txBox="1">
              <a:spLocks noChangeArrowheads="1"/>
            </p:cNvSpPr>
            <p:nvPr/>
          </p:nvSpPr>
          <p:spPr bwMode="auto">
            <a:xfrm>
              <a:off x="1916" y="370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in the</a:t>
              </a:r>
            </a:p>
            <a:p>
              <a:pPr algn="ctr" eaLnBrk="1" hangingPunct="1"/>
              <a:r>
                <a:rPr lang="en-US" sz="2400">
                  <a:latin typeface="Tahoma" pitchFamily="34" charset="0"/>
                </a:rPr>
                <a:t>kitchen</a:t>
              </a:r>
            </a:p>
          </p:txBody>
        </p:sp>
      </p:grpSp>
      <p:sp>
        <p:nvSpPr>
          <p:cNvPr id="82949" name="Text Box 31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2950" name="Line 32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33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36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2953" name="Line 37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Text Box 38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2955" name="Line 39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Text Box 40"/>
          <p:cNvSpPr txBox="1">
            <a:spLocks noChangeArrowheads="1"/>
          </p:cNvSpPr>
          <p:nvPr/>
        </p:nvSpPr>
        <p:spPr bwMode="auto">
          <a:xfrm>
            <a:off x="4802188" y="42243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seemed</a:t>
            </a:r>
          </a:p>
        </p:txBody>
      </p:sp>
      <p:sp>
        <p:nvSpPr>
          <p:cNvPr id="82957" name="Line 41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Text Box 42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2959" name="Line 43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Text Box 44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82961" name="Line 45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Text Box 46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2963" name="Line 47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48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Text Box 49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2966" name="Line 50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Text Box 51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82968" name="Line 52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53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82970" name="AutoShape 54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Text Box 55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in the</a:t>
            </a:r>
          </a:p>
          <a:p>
            <a:pPr algn="ctr" eaLnBrk="1" hangingPunct="1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82972" name="Text Box 56"/>
          <p:cNvSpPr txBox="1">
            <a:spLocks noChangeArrowheads="1"/>
          </p:cNvSpPr>
          <p:nvPr/>
        </p:nvSpPr>
        <p:spPr bwMode="auto">
          <a:xfrm>
            <a:off x="58451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82973" name="AutoShape 59"/>
          <p:cNvSpPr>
            <a:spLocks noChangeArrowheads="1"/>
          </p:cNvSpPr>
          <p:nvPr/>
        </p:nvSpPr>
        <p:spPr bwMode="auto">
          <a:xfrm rot="-5400000">
            <a:off x="3733800" y="3276600"/>
            <a:ext cx="2667000" cy="1447800"/>
          </a:xfrm>
          <a:custGeom>
            <a:avLst/>
            <a:gdLst>
              <a:gd name="T0" fmla="*/ 238742777 w 21600"/>
              <a:gd name="T1" fmla="*/ 0 h 21600"/>
              <a:gd name="T2" fmla="*/ 238742777 w 21600"/>
              <a:gd name="T3" fmla="*/ 54622542 h 21600"/>
              <a:gd name="T4" fmla="*/ 25612212 w 21600"/>
              <a:gd name="T5" fmla="*/ 97042815 h 21600"/>
              <a:gd name="T6" fmla="*/ 329300421 w 21600"/>
              <a:gd name="T7" fmla="*/ 273112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36 h 21600"/>
              <a:gd name="T14" fmla="*/ 19995 w 21600"/>
              <a:gd name="T15" fmla="*/ 77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660" y="0"/>
                </a:lnTo>
                <a:lnTo>
                  <a:pt x="15660" y="4436"/>
                </a:lnTo>
                <a:lnTo>
                  <a:pt x="12427" y="4436"/>
                </a:lnTo>
                <a:cubicBezTo>
                  <a:pt x="5564" y="4436"/>
                  <a:pt x="0" y="7893"/>
                  <a:pt x="0" y="12158"/>
                </a:cubicBezTo>
                <a:lnTo>
                  <a:pt x="0" y="21600"/>
                </a:lnTo>
                <a:lnTo>
                  <a:pt x="3359" y="21600"/>
                </a:lnTo>
                <a:lnTo>
                  <a:pt x="3359" y="12158"/>
                </a:lnTo>
                <a:cubicBezTo>
                  <a:pt x="3359" y="9708"/>
                  <a:pt x="7419" y="7722"/>
                  <a:pt x="12427" y="7722"/>
                </a:cubicBezTo>
                <a:lnTo>
                  <a:pt x="15660" y="7722"/>
                </a:lnTo>
                <a:lnTo>
                  <a:pt x="15660" y="1215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constructions: Analysis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331788" y="1633538"/>
            <a:ext cx="3859212" cy="5072062"/>
            <a:chOff x="209" y="1029"/>
            <a:chExt cx="2431" cy="3195"/>
          </a:xfrm>
        </p:grpSpPr>
        <p:sp>
          <p:nvSpPr>
            <p:cNvPr id="84000" name="Text Box 5"/>
            <p:cNvSpPr txBox="1">
              <a:spLocks noChangeArrowheads="1"/>
            </p:cNvSpPr>
            <p:nvPr/>
          </p:nvSpPr>
          <p:spPr bwMode="auto">
            <a:xfrm>
              <a:off x="609" y="10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84001" name="Line 6"/>
            <p:cNvSpPr>
              <a:spLocks noChangeShapeType="1"/>
            </p:cNvSpPr>
            <p:nvPr/>
          </p:nvSpPr>
          <p:spPr bwMode="auto">
            <a:xfrm flipH="1">
              <a:off x="384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2" name="Line 7"/>
            <p:cNvSpPr>
              <a:spLocks noChangeShapeType="1"/>
            </p:cNvSpPr>
            <p:nvPr/>
          </p:nvSpPr>
          <p:spPr bwMode="auto">
            <a:xfrm>
              <a:off x="816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3" name="Text Box 8"/>
            <p:cNvSpPr txBox="1">
              <a:spLocks noChangeArrowheads="1"/>
            </p:cNvSpPr>
            <p:nvPr/>
          </p:nvSpPr>
          <p:spPr bwMode="auto">
            <a:xfrm>
              <a:off x="209" y="155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84004" name="Line 9"/>
            <p:cNvSpPr>
              <a:spLocks noChangeShapeType="1"/>
            </p:cNvSpPr>
            <p:nvPr/>
          </p:nvSpPr>
          <p:spPr bwMode="auto">
            <a:xfrm>
              <a:off x="3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5" name="Text Box 10"/>
            <p:cNvSpPr txBox="1">
              <a:spLocks noChangeArrowheads="1"/>
            </p:cNvSpPr>
            <p:nvPr/>
          </p:nvSpPr>
          <p:spPr bwMode="auto">
            <a:xfrm>
              <a:off x="857" y="1584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84006" name="Line 11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7" name="Text Box 12"/>
            <p:cNvSpPr txBox="1">
              <a:spLocks noChangeArrowheads="1"/>
            </p:cNvSpPr>
            <p:nvPr/>
          </p:nvSpPr>
          <p:spPr bwMode="auto">
            <a:xfrm>
              <a:off x="605" y="213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84008" name="Line 13"/>
            <p:cNvSpPr>
              <a:spLocks noChangeShapeType="1"/>
            </p:cNvSpPr>
            <p:nvPr/>
          </p:nvSpPr>
          <p:spPr bwMode="auto">
            <a:xfrm>
              <a:off x="72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09" name="Text Box 14"/>
            <p:cNvSpPr txBox="1">
              <a:spLocks noChangeArrowheads="1"/>
            </p:cNvSpPr>
            <p:nvPr/>
          </p:nvSpPr>
          <p:spPr bwMode="auto">
            <a:xfrm>
              <a:off x="337" y="2661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decided</a:t>
              </a:r>
            </a:p>
          </p:txBody>
        </p:sp>
        <p:sp>
          <p:nvSpPr>
            <p:cNvPr id="84010" name="Line 15"/>
            <p:cNvSpPr>
              <a:spLocks noChangeShapeType="1"/>
            </p:cNvSpPr>
            <p:nvPr/>
          </p:nvSpPr>
          <p:spPr bwMode="auto">
            <a:xfrm>
              <a:off x="120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1" name="Text Box 16"/>
            <p:cNvSpPr txBox="1">
              <a:spLocks noChangeArrowheads="1"/>
            </p:cNvSpPr>
            <p:nvPr/>
          </p:nvSpPr>
          <p:spPr bwMode="auto">
            <a:xfrm>
              <a:off x="145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84012" name="Line 17"/>
            <p:cNvSpPr>
              <a:spLocks noChangeShapeType="1"/>
            </p:cNvSpPr>
            <p:nvPr/>
          </p:nvSpPr>
          <p:spPr bwMode="auto">
            <a:xfrm flipH="1">
              <a:off x="1296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3" name="Text Box 18"/>
            <p:cNvSpPr txBox="1">
              <a:spLocks noChangeArrowheads="1"/>
            </p:cNvSpPr>
            <p:nvPr/>
          </p:nvSpPr>
          <p:spPr bwMode="auto">
            <a:xfrm>
              <a:off x="1138" y="2640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84014" name="Line 19"/>
            <p:cNvSpPr>
              <a:spLocks noChangeShapeType="1"/>
            </p:cNvSpPr>
            <p:nvPr/>
          </p:nvSpPr>
          <p:spPr bwMode="auto">
            <a:xfrm>
              <a:off x="1296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5" name="Text Box 20"/>
            <p:cNvSpPr txBox="1">
              <a:spLocks noChangeArrowheads="1"/>
            </p:cNvSpPr>
            <p:nvPr/>
          </p:nvSpPr>
          <p:spPr bwMode="auto">
            <a:xfrm>
              <a:off x="1058" y="3093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PRO</a:t>
              </a:r>
            </a:p>
          </p:txBody>
        </p:sp>
        <p:sp>
          <p:nvSpPr>
            <p:cNvPr id="84016" name="Text Box 21"/>
            <p:cNvSpPr txBox="1">
              <a:spLocks noChangeArrowheads="1"/>
            </p:cNvSpPr>
            <p:nvPr/>
          </p:nvSpPr>
          <p:spPr bwMode="auto">
            <a:xfrm>
              <a:off x="1775" y="264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84017" name="Line 22"/>
            <p:cNvSpPr>
              <a:spLocks noChangeShapeType="1"/>
            </p:cNvSpPr>
            <p:nvPr/>
          </p:nvSpPr>
          <p:spPr bwMode="auto">
            <a:xfrm>
              <a:off x="1632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8" name="Line 23"/>
            <p:cNvSpPr>
              <a:spLocks noChangeShapeType="1"/>
            </p:cNvSpPr>
            <p:nvPr/>
          </p:nvSpPr>
          <p:spPr bwMode="auto">
            <a:xfrm flipH="1">
              <a:off x="168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19" name="Text Box 24"/>
            <p:cNvSpPr txBox="1">
              <a:spLocks noChangeArrowheads="1"/>
            </p:cNvSpPr>
            <p:nvPr/>
          </p:nvSpPr>
          <p:spPr bwMode="auto">
            <a:xfrm>
              <a:off x="1593" y="316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84020" name="Line 25"/>
            <p:cNvSpPr>
              <a:spLocks noChangeShapeType="1"/>
            </p:cNvSpPr>
            <p:nvPr/>
          </p:nvSpPr>
          <p:spPr bwMode="auto">
            <a:xfrm>
              <a:off x="1680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1" name="Text Box 26"/>
            <p:cNvSpPr txBox="1">
              <a:spLocks noChangeArrowheads="1"/>
            </p:cNvSpPr>
            <p:nvPr/>
          </p:nvSpPr>
          <p:spPr bwMode="auto">
            <a:xfrm>
              <a:off x="1405" y="3669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to be</a:t>
              </a:r>
            </a:p>
          </p:txBody>
        </p:sp>
        <p:sp>
          <p:nvSpPr>
            <p:cNvPr id="84022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3" name="Text Box 28"/>
            <p:cNvSpPr txBox="1">
              <a:spLocks noChangeArrowheads="1"/>
            </p:cNvSpPr>
            <p:nvPr/>
          </p:nvSpPr>
          <p:spPr bwMode="auto">
            <a:xfrm>
              <a:off x="2120" y="3141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PP</a:t>
              </a:r>
            </a:p>
          </p:txBody>
        </p:sp>
        <p:sp>
          <p:nvSpPr>
            <p:cNvPr id="84024" name="AutoShape 29"/>
            <p:cNvSpPr>
              <a:spLocks noChangeArrowheads="1"/>
            </p:cNvSpPr>
            <p:nvPr/>
          </p:nvSpPr>
          <p:spPr bwMode="auto">
            <a:xfrm>
              <a:off x="2160" y="3456"/>
              <a:ext cx="240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Text Box 30"/>
            <p:cNvSpPr txBox="1">
              <a:spLocks noChangeArrowheads="1"/>
            </p:cNvSpPr>
            <p:nvPr/>
          </p:nvSpPr>
          <p:spPr bwMode="auto">
            <a:xfrm>
              <a:off x="1916" y="370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400">
                  <a:latin typeface="Tahoma" pitchFamily="34" charset="0"/>
                </a:rPr>
                <a:t>in the</a:t>
              </a:r>
            </a:p>
            <a:p>
              <a:pPr algn="ctr" eaLnBrk="1" hangingPunct="1"/>
              <a:r>
                <a:rPr lang="en-US" sz="2400">
                  <a:latin typeface="Tahoma" pitchFamily="34" charset="0"/>
                </a:rPr>
                <a:t>kitchen</a:t>
              </a:r>
            </a:p>
          </p:txBody>
        </p:sp>
      </p:grpSp>
      <p:sp>
        <p:nvSpPr>
          <p:cNvPr id="83973" name="Text Box 31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3974" name="Line 32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33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34"/>
          <p:cNvSpPr txBox="1">
            <a:spLocks noChangeArrowheads="1"/>
          </p:cNvSpPr>
          <p:nvPr/>
        </p:nvSpPr>
        <p:spPr bwMode="auto">
          <a:xfrm>
            <a:off x="4576763" y="2471738"/>
            <a:ext cx="60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  <a:r>
              <a:rPr lang="en-US" sz="2400" baseline="-25000">
                <a:latin typeface="Tahoma" pitchFamily="34" charset="0"/>
              </a:rPr>
              <a:t>i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83977" name="Line 35"/>
          <p:cNvSpPr>
            <a:spLocks noChangeShapeType="1"/>
          </p:cNvSpPr>
          <p:nvPr/>
        </p:nvSpPr>
        <p:spPr bwMode="auto">
          <a:xfrm>
            <a:off x="4876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Text Box 36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3979" name="Line 37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Text Box 38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3981" name="Line 39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Text Box 40"/>
          <p:cNvSpPr txBox="1">
            <a:spLocks noChangeArrowheads="1"/>
          </p:cNvSpPr>
          <p:nvPr/>
        </p:nvSpPr>
        <p:spPr bwMode="auto">
          <a:xfrm>
            <a:off x="4802188" y="42243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seemed</a:t>
            </a:r>
          </a:p>
        </p:txBody>
      </p:sp>
      <p:sp>
        <p:nvSpPr>
          <p:cNvPr id="83983" name="Line 41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Text Box 42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83985" name="Line 43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Text Box 44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83987" name="Line 45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Text Box 46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83989" name="Line 47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48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Text Box 49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83992" name="Line 50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Text Box 51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83994" name="Line 52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Text Box 53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83996" name="AutoShape 54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Text Box 55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in the</a:t>
            </a:r>
          </a:p>
          <a:p>
            <a:pPr algn="ctr" eaLnBrk="1" hangingPunct="1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83998" name="Text Box 56"/>
          <p:cNvSpPr txBox="1">
            <a:spLocks noChangeArrowheads="1"/>
          </p:cNvSpPr>
          <p:nvPr/>
        </p:nvSpPr>
        <p:spPr bwMode="auto">
          <a:xfrm>
            <a:off x="4343400" y="32766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83999" name="Text Box 57"/>
          <p:cNvSpPr txBox="1">
            <a:spLocks noChangeArrowheads="1"/>
          </p:cNvSpPr>
          <p:nvPr/>
        </p:nvSpPr>
        <p:spPr bwMode="auto">
          <a:xfrm>
            <a:off x="6159500" y="4833938"/>
            <a:ext cx="33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ahoma" pitchFamily="34" charset="0"/>
              </a:rPr>
              <a:t>t</a:t>
            </a:r>
            <a:r>
              <a:rPr lang="en-US" sz="2400" baseline="-25000">
                <a:latin typeface="Tahoma" pitchFamily="34" charset="0"/>
              </a:rPr>
              <a:t>i</a:t>
            </a: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About Chomsky?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87630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At birth of formal language theory (comp </a:t>
            </a:r>
            <a:r>
              <a:rPr lang="en-US" sz="2400" dirty="0" err="1" smtClean="0"/>
              <a:t>sci</a:t>
            </a:r>
            <a:r>
              <a:rPr lang="en-US" sz="2400" dirty="0" smtClean="0"/>
              <a:t>) and formal linguistics </a:t>
            </a:r>
          </a:p>
          <a:p>
            <a:pPr eaLnBrk="1" hangingPunct="1"/>
            <a:r>
              <a:rPr lang="en-US" sz="2400" dirty="0" smtClean="0"/>
              <a:t>Major contribution: syntax is </a:t>
            </a:r>
            <a:r>
              <a:rPr lang="en-US" sz="2400" b="1" dirty="0" smtClean="0"/>
              <a:t>cognitive</a:t>
            </a:r>
            <a:r>
              <a:rPr lang="en-US" sz="2400" dirty="0" smtClean="0"/>
              <a:t> reality</a:t>
            </a:r>
          </a:p>
          <a:p>
            <a:pPr eaLnBrk="1" hangingPunct="1"/>
            <a:r>
              <a:rPr lang="en-US" sz="2400" dirty="0" smtClean="0"/>
              <a:t>Humans able to learn languages quickly, but not all languages </a:t>
            </a: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b="1" dirty="0" smtClean="0">
                <a:sym typeface="Symbol" pitchFamily="18" charset="2"/>
              </a:rPr>
              <a:t>universal grammar</a:t>
            </a:r>
            <a:r>
              <a:rPr lang="en-US" sz="2400" dirty="0" smtClean="0">
                <a:sym typeface="Symbol" pitchFamily="18" charset="2"/>
              </a:rPr>
              <a:t> is biological</a:t>
            </a: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Goal of syntactic study: find universal </a:t>
            </a:r>
            <a:r>
              <a:rPr lang="en-US" sz="2400" b="1" dirty="0" smtClean="0">
                <a:sym typeface="Symbol" pitchFamily="18" charset="2"/>
              </a:rPr>
              <a:t>principles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b="1" dirty="0" smtClean="0">
                <a:sym typeface="Symbol" pitchFamily="18" charset="2"/>
              </a:rPr>
              <a:t>and</a:t>
            </a:r>
            <a:r>
              <a:rPr lang="en-US" sz="2400" dirty="0" smtClean="0">
                <a:sym typeface="Symbol" pitchFamily="18" charset="2"/>
              </a:rPr>
              <a:t> language-specific </a:t>
            </a:r>
            <a:r>
              <a:rPr lang="en-US" sz="2400" b="1" dirty="0" smtClean="0">
                <a:sym typeface="Symbol" pitchFamily="18" charset="2"/>
              </a:rPr>
              <a:t>parameters</a:t>
            </a:r>
          </a:p>
          <a:p>
            <a:pPr eaLnBrk="1" hangingPunct="1"/>
            <a:r>
              <a:rPr lang="en-US" sz="2400" dirty="0" smtClean="0"/>
              <a:t>Specific </a:t>
            </a:r>
            <a:r>
              <a:rPr lang="en-US" sz="2400" dirty="0" err="1" smtClean="0"/>
              <a:t>Chomskyan</a:t>
            </a:r>
            <a:r>
              <a:rPr lang="en-US" sz="2400" dirty="0" smtClean="0"/>
              <a:t> theories change regularly</a:t>
            </a:r>
          </a:p>
          <a:p>
            <a:pPr eaLnBrk="1" hangingPunct="1"/>
            <a:r>
              <a:rPr lang="en-US" sz="2400" dirty="0" smtClean="0"/>
              <a:t>General ideas adopted by almost all contemporary syntactic theories (“principles-and-parameters-type theories”)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constructions: Analysis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8534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to seem: </a:t>
            </a:r>
            <a:r>
              <a:rPr lang="en-US" smtClean="0"/>
              <a:t>lower surface subject </a:t>
            </a:r>
            <a:r>
              <a:rPr lang="en-US" b="1" smtClean="0"/>
              <a:t>raises</a:t>
            </a:r>
            <a:r>
              <a:rPr lang="en-US" smtClean="0"/>
              <a:t> to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upper clause; </a:t>
            </a:r>
            <a:r>
              <a:rPr lang="en-US" b="1" smtClean="0"/>
              <a:t>raising verb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seems (there to be an elf in the kitchen)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there seems (</a:t>
            </a:r>
            <a:r>
              <a:rPr lang="en-US" i="1" smtClean="0"/>
              <a:t>t  </a:t>
            </a:r>
            <a:r>
              <a:rPr lang="en-US" smtClean="0"/>
              <a:t>to be an elf in the kitchen)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it seems (there is an elf in the kitchen)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Types of syntactic constructions: Analysis (ctd)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8534400" cy="4495800"/>
          </a:xfrm>
        </p:spPr>
        <p:txBody>
          <a:bodyPr/>
          <a:lstStyle/>
          <a:p>
            <a:pPr eaLnBrk="1" hangingPunct="1"/>
            <a:r>
              <a:rPr lang="en-US" i="1" smtClean="0"/>
              <a:t>to decide:</a:t>
            </a:r>
            <a:r>
              <a:rPr lang="en-US" b="1" smtClean="0"/>
              <a:t> </a:t>
            </a:r>
            <a:r>
              <a:rPr lang="en-US" smtClean="0"/>
              <a:t>subject is in upper clause and co-refers with an empty subject in lower clause; </a:t>
            </a:r>
            <a:r>
              <a:rPr lang="en-US" b="1" smtClean="0"/>
              <a:t>control verb</a:t>
            </a:r>
          </a:p>
          <a:p>
            <a:pPr eaLnBrk="1" hangingPunct="1"/>
            <a:endParaRPr lang="en-US" b="1" smtClean="0"/>
          </a:p>
          <a:p>
            <a:pPr lvl="1" eaLnBrk="1" hangingPunct="1">
              <a:buFontTx/>
              <a:buNone/>
            </a:pPr>
            <a:r>
              <a:rPr lang="en-US" smtClean="0"/>
              <a:t>an elf decided (an elf to clean the kitchen)</a:t>
            </a:r>
          </a:p>
          <a:p>
            <a:pPr lvl="1" eaLnBrk="1" hangingPunct="1">
              <a:buFontTx/>
              <a:buNone/>
            </a:pPr>
            <a:r>
              <a:rPr lang="en-US" smtClean="0"/>
              <a:t>an elf decided (PRO to clean the kitchen)</a:t>
            </a:r>
          </a:p>
          <a:p>
            <a:pPr lvl="1" eaLnBrk="1" hangingPunct="1">
              <a:buFontTx/>
              <a:buNone/>
            </a:pPr>
            <a:r>
              <a:rPr lang="en-US" smtClean="0"/>
              <a:t>an elf decided (he cleans/should clean the kitchen)</a:t>
            </a:r>
          </a:p>
          <a:p>
            <a:pPr lvl="1" eaLnBrk="1" hangingPunct="1">
              <a:buFontTx/>
              <a:buNone/>
            </a:pPr>
            <a:r>
              <a:rPr lang="en-US" smtClean="0"/>
              <a:t>*it decided (an elf cleans/should clean the kitchen)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Lessons Learned from the Raising/Control Issue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Use distribution of data to group phenomena into classes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 different underlying structure as basis for explanations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Allow things to “move” around from underlying structure -&gt; </a:t>
            </a:r>
            <a:r>
              <a:rPr lang="en-US" sz="2400" b="1" smtClean="0"/>
              <a:t>transformational grammar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Check whether explanation you give makes predictions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from PTB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(S (NP-SBJ-1 The ropes)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(VP seem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(S (NP-SBJ *-1)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   (VP 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       (VP make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           (NP much sound))))))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(S (NP-SBJ-1 The ancient church vicar)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(VP refuses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(S (NP-SBJ *-1)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(VP 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    (VP talk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                    (PP-CLR about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smtClean="0"/>
              <a:t>			    (NP it)))))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  <a:r>
              <a:rPr lang="en-US" sz="1400" smtClean="0"/>
              <a:t> </a:t>
            </a:r>
            <a:endParaRPr lang="en-US" smtClean="0"/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943600" y="152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Empirical Matter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066800" y="15240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 algn="ctr" eaLnBrk="1" hangingPunct="1"/>
            <a:endParaRPr lang="en-US" sz="240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Data structures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Algorithms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Distributional Models</a:t>
            </a:r>
          </a:p>
          <a:p>
            <a:pPr algn="ctr" eaLnBrk="1" hangingPunct="1"/>
            <a:endParaRPr lang="en-US" sz="240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89093" name="Picture 5" descr="brain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85800"/>
            <a:ext cx="8620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pre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488" y="2514600"/>
            <a:ext cx="4429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ey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2667000"/>
            <a:ext cx="7762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newspa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950" y="2743200"/>
            <a:ext cx="6302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576888" y="2057400"/>
            <a:ext cx="7969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there to be a riot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there to be a riot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 shit to hit the fan</a:t>
            </a:r>
          </a:p>
          <a:p>
            <a:pPr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 shit to hit the 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582771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H="1">
            <a:off x="6062663" y="1752600"/>
            <a:ext cx="719137" cy="214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H="1">
            <a:off x="6797675" y="1828800"/>
            <a:ext cx="136525" cy="6889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H="1">
            <a:off x="7616825" y="1676400"/>
            <a:ext cx="3175" cy="6588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8001000" y="1752600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9103" name="Picture 15" descr="monol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762000"/>
            <a:ext cx="1524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6988175" y="947738"/>
            <a:ext cx="504825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latin typeface="Tahoma" pitchFamily="34" charset="0"/>
                <a:cs typeface="Times New Roman" pitchFamily="18" charset="0"/>
              </a:rPr>
              <a:t>or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3276600" y="4800600"/>
            <a:ext cx="3433763" cy="16732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Linguistic Theory</a:t>
            </a:r>
          </a:p>
          <a:p>
            <a:pPr eaLnBrk="1" hangingPunct="1"/>
            <a:endParaRPr lang="en-US" sz="240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latin typeface="Tahoma" pitchFamily="34" charset="0"/>
                <a:cs typeface="Times New Roman" pitchFamily="18" charset="0"/>
              </a:rPr>
              <a:t>Content: Relate morphology to semantics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Surface representation (eg, ps)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Deep representation (eg, dep)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Correspondence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2057400" y="3886200"/>
            <a:ext cx="684213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uses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6248400" y="4800600"/>
            <a:ext cx="184150" cy="579438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sz="32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3733800" y="2057400"/>
            <a:ext cx="1382713" cy="1006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descriptive</a:t>
            </a:r>
          </a:p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theory is</a:t>
            </a:r>
          </a:p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about</a:t>
            </a:r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H="1" flipV="1">
            <a:off x="2514600" y="3048000"/>
            <a:ext cx="6096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3276600" y="1447800"/>
            <a:ext cx="2209800" cy="3048000"/>
          </a:xfrm>
          <a:custGeom>
            <a:avLst/>
            <a:gdLst>
              <a:gd name="T0" fmla="*/ 814137 w 760"/>
              <a:gd name="T1" fmla="*/ 3048000 h 1920"/>
              <a:gd name="T2" fmla="*/ 535004 w 760"/>
              <a:gd name="T3" fmla="*/ 2133600 h 1920"/>
              <a:gd name="T4" fmla="*/ 116305 w 760"/>
              <a:gd name="T5" fmla="*/ 1066800 h 1920"/>
              <a:gd name="T6" fmla="*/ 1232836 w 760"/>
              <a:gd name="T7" fmla="*/ 304800 h 1920"/>
              <a:gd name="T8" fmla="*/ 2209800 w 760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1920"/>
              <a:gd name="T17" fmla="*/ 760 w 76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1920">
                <a:moveTo>
                  <a:pt x="280" y="1920"/>
                </a:moveTo>
                <a:cubicBezTo>
                  <a:pt x="252" y="1736"/>
                  <a:pt x="224" y="1552"/>
                  <a:pt x="184" y="1344"/>
                </a:cubicBezTo>
                <a:cubicBezTo>
                  <a:pt x="144" y="1136"/>
                  <a:pt x="0" y="864"/>
                  <a:pt x="40" y="672"/>
                </a:cubicBezTo>
                <a:cubicBezTo>
                  <a:pt x="80" y="480"/>
                  <a:pt x="304" y="304"/>
                  <a:pt x="424" y="192"/>
                </a:cubicBezTo>
                <a:cubicBezTo>
                  <a:pt x="544" y="80"/>
                  <a:pt x="652" y="40"/>
                  <a:pt x="76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11" name="Freeform 23"/>
          <p:cNvSpPr>
            <a:spLocks/>
          </p:cNvSpPr>
          <p:nvPr/>
        </p:nvSpPr>
        <p:spPr bwMode="auto">
          <a:xfrm>
            <a:off x="5867400" y="1371600"/>
            <a:ext cx="3111500" cy="3352800"/>
          </a:xfrm>
          <a:custGeom>
            <a:avLst/>
            <a:gdLst>
              <a:gd name="T0" fmla="*/ 0 w 1960"/>
              <a:gd name="T1" fmla="*/ 3352800 h 2112"/>
              <a:gd name="T2" fmla="*/ 533400 w 1960"/>
              <a:gd name="T3" fmla="*/ 2590800 h 2112"/>
              <a:gd name="T4" fmla="*/ 2133600 w 1960"/>
              <a:gd name="T5" fmla="*/ 2514600 h 2112"/>
              <a:gd name="T6" fmla="*/ 2971800 w 1960"/>
              <a:gd name="T7" fmla="*/ 1981200 h 2112"/>
              <a:gd name="T8" fmla="*/ 2971800 w 1960"/>
              <a:gd name="T9" fmla="*/ 762000 h 2112"/>
              <a:gd name="T10" fmla="*/ 2590800 w 1960"/>
              <a:gd name="T11" fmla="*/ 0 h 2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0"/>
              <a:gd name="T19" fmla="*/ 0 h 2112"/>
              <a:gd name="T20" fmla="*/ 1960 w 1960"/>
              <a:gd name="T21" fmla="*/ 2112 h 2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0" h="2112">
                <a:moveTo>
                  <a:pt x="0" y="2112"/>
                </a:moveTo>
                <a:cubicBezTo>
                  <a:pt x="56" y="1916"/>
                  <a:pt x="112" y="1720"/>
                  <a:pt x="336" y="1632"/>
                </a:cubicBezTo>
                <a:cubicBezTo>
                  <a:pt x="560" y="1544"/>
                  <a:pt x="1088" y="1648"/>
                  <a:pt x="1344" y="1584"/>
                </a:cubicBezTo>
                <a:cubicBezTo>
                  <a:pt x="1600" y="1520"/>
                  <a:pt x="1784" y="1432"/>
                  <a:pt x="1872" y="1248"/>
                </a:cubicBezTo>
                <a:cubicBezTo>
                  <a:pt x="1960" y="1064"/>
                  <a:pt x="1912" y="688"/>
                  <a:pt x="1872" y="480"/>
                </a:cubicBezTo>
                <a:cubicBezTo>
                  <a:pt x="1832" y="272"/>
                  <a:pt x="1732" y="136"/>
                  <a:pt x="163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 flipV="1">
            <a:off x="5181600" y="3733800"/>
            <a:ext cx="304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6386513" y="4114800"/>
            <a:ext cx="1870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explanatory</a:t>
            </a:r>
          </a:p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theory is about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310063" y="3810000"/>
            <a:ext cx="10636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ahoma" pitchFamily="34" charset="0"/>
                <a:cs typeface="Times New Roman" pitchFamily="18" charset="0"/>
              </a:rPr>
              <a:t>predicts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82000" cy="1470025"/>
          </a:xfrm>
        </p:spPr>
        <p:txBody>
          <a:bodyPr/>
          <a:lstStyle/>
          <a:p>
            <a:pPr eaLnBrk="1" hangingPunct="1"/>
            <a:r>
              <a:rPr lang="en-US" sz="4800" b="1" smtClean="0"/>
              <a:t>Introduction to Syntax and</a:t>
            </a:r>
            <a:br>
              <a:rPr lang="en-US" sz="4800" b="1" smtClean="0"/>
            </a:br>
            <a:r>
              <a:rPr lang="en-US" sz="4800" b="1" smtClean="0"/>
              <a:t>Context-Free Grammars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>http://www1.cs.columbia.edu/~rambow/teaching/lecture-2009-09-22.ppt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229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Owen Rambow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rambow@ccls.columbia.edu</a:t>
            </a: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Slides with contributions from Kathy McKeown, Dan Jurafsky and James Martin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Linguistic Theories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7693025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Prescriptive</a:t>
            </a:r>
            <a:r>
              <a:rPr lang="en-US" sz="2400" smtClean="0"/>
              <a:t>: “prescriptive linguistics” is an oxymoron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Prescriptive grammar: </a:t>
            </a:r>
            <a:r>
              <a:rPr lang="en-US" sz="2000" smtClean="0"/>
              <a:t>how people ought to talk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Descriptive</a:t>
            </a:r>
            <a:r>
              <a:rPr lang="en-US" sz="2400" smtClean="0"/>
              <a:t>: provide account of syntax of a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Descriptive grammar</a:t>
            </a:r>
            <a:r>
              <a:rPr lang="en-US" sz="2000" smtClean="0"/>
              <a:t>: how people do talk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often appropriate for NLP engineering work</a:t>
            </a: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Explanatory</a:t>
            </a:r>
            <a:r>
              <a:rPr lang="en-US" sz="2400" smtClean="0"/>
              <a:t>: provide principles-and-parameters style account of syntax of (preferably) several languages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066800" y="2819400"/>
            <a:ext cx="27432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68" grpId="0" animBg="1"/>
    </p:bldLst>
  </p:timing>
</p:sld>
</file>

<file path=ppt/theme/theme1.xml><?xml version="1.0" encoding="utf-8"?>
<a:theme xmlns:a="http://schemas.openxmlformats.org/drawingml/2006/main" name="SimpleBlu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SimpleBlue2</Template>
  <TotalTime>4454</TotalTime>
  <Words>3673</Words>
  <Application>Microsoft Office PowerPoint</Application>
  <PresentationFormat>On-screen Show (4:3)</PresentationFormat>
  <Paragraphs>920</Paragraphs>
  <Slides>85</Slides>
  <Notes>85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Times New Roman</vt:lpstr>
      <vt:lpstr>Wingdings</vt:lpstr>
      <vt:lpstr>Tahoma</vt:lpstr>
      <vt:lpstr>Symbol</vt:lpstr>
      <vt:lpstr>SimpleBlue2</vt:lpstr>
      <vt:lpstr>Introduction to Syntax and Context-Free Grammars http://www1.cs.columbia.edu/~rambow/teaching/lecture-2009-09-22.ppt</vt:lpstr>
      <vt:lpstr>Announcements</vt:lpstr>
      <vt:lpstr>What is Syntax?</vt:lpstr>
      <vt:lpstr>What is Syntax Not?</vt:lpstr>
      <vt:lpstr>What is Syntax? (2)</vt:lpstr>
      <vt:lpstr>Simplified View of Linguistics</vt:lpstr>
      <vt:lpstr>The Big Picture</vt:lpstr>
      <vt:lpstr>What About Chomsky?</vt:lpstr>
      <vt:lpstr>Types of Linguistic Theories</vt:lpstr>
      <vt:lpstr>The Big Picture</vt:lpstr>
      <vt:lpstr>Syntax: Why should we care?</vt:lpstr>
      <vt:lpstr>key ideas of syntax</vt:lpstr>
      <vt:lpstr>Structure in Strings </vt:lpstr>
      <vt:lpstr>Structure in Strings Proposal 1</vt:lpstr>
      <vt:lpstr>Structure in Strings Proposal 2</vt:lpstr>
      <vt:lpstr>More Structure in Strings Proposal 2 -- ctd</vt:lpstr>
      <vt:lpstr>From Substrings to Trees</vt:lpstr>
      <vt:lpstr>Node Labels?</vt:lpstr>
      <vt:lpstr>Node Labels</vt:lpstr>
      <vt:lpstr>Types of Nodes</vt:lpstr>
      <vt:lpstr>Determining Part-of-Speech                                                                                                                              </vt:lpstr>
      <vt:lpstr>Determining  Part-of-Speech (2)</vt:lpstr>
      <vt:lpstr>Constituency (Review)</vt:lpstr>
      <vt:lpstr>Slide 24</vt:lpstr>
      <vt:lpstr>Slide 25</vt:lpstr>
      <vt:lpstr>Slide 26</vt:lpstr>
      <vt:lpstr>Constituency (II)</vt:lpstr>
      <vt:lpstr>Constituency (III)</vt:lpstr>
      <vt:lpstr>Slide 29</vt:lpstr>
      <vt:lpstr>Phrase Structure and Dependency Structure</vt:lpstr>
      <vt:lpstr>Phrase Structure and Dependency Structure (ctd)</vt:lpstr>
      <vt:lpstr>Types of Dependency </vt:lpstr>
      <vt:lpstr>Grammatical Relations</vt:lpstr>
      <vt:lpstr>Subcategorization</vt:lpstr>
      <vt:lpstr>What About the VP?</vt:lpstr>
      <vt:lpstr>What About the VP?</vt:lpstr>
      <vt:lpstr>Context-Free Grammars</vt:lpstr>
      <vt:lpstr>CFG: Example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CFG; Order of Derivation Irrelevant</vt:lpstr>
      <vt:lpstr>Derivations of CFGs</vt:lpstr>
      <vt:lpstr>Formal Definition of a CFG</vt:lpstr>
      <vt:lpstr>Context?</vt:lpstr>
      <vt:lpstr>Key Constituents (English)</vt:lpstr>
      <vt:lpstr>Sentence-Types</vt:lpstr>
      <vt:lpstr>Slide 51</vt:lpstr>
      <vt:lpstr>Slide 52</vt:lpstr>
      <vt:lpstr>Slide 53</vt:lpstr>
      <vt:lpstr>NPs</vt:lpstr>
      <vt:lpstr>PPs</vt:lpstr>
      <vt:lpstr>Slide 56</vt:lpstr>
      <vt:lpstr>Slide 57</vt:lpstr>
      <vt:lpstr>Slide 58</vt:lpstr>
      <vt:lpstr>Slide 59</vt:lpstr>
      <vt:lpstr>Recursion</vt:lpstr>
      <vt:lpstr>Recursion</vt:lpstr>
      <vt:lpstr>Recursion</vt:lpstr>
      <vt:lpstr>Implications of Recursion  and Context-Freeness</vt:lpstr>
      <vt:lpstr>Grammar Equivalence</vt:lpstr>
      <vt:lpstr> Normal Forms &amp;c</vt:lpstr>
      <vt:lpstr>Chomsky Normal Form</vt:lpstr>
      <vt:lpstr>“Generative Grammar”</vt:lpstr>
      <vt:lpstr>Nobody Uses Simple CFGs (Except Intro NLP Courses)</vt:lpstr>
      <vt:lpstr>Massive Ambiguity of Syntax</vt:lpstr>
      <vt:lpstr>Penn Treebank (PTB)</vt:lpstr>
      <vt:lpstr>Example from PTB</vt:lpstr>
      <vt:lpstr>Types of syntactic constructions</vt:lpstr>
      <vt:lpstr>Types of syntactic constructions (ctd)</vt:lpstr>
      <vt:lpstr>Types of syntactic constructions (ctd)</vt:lpstr>
      <vt:lpstr>Types of syntactic constructions (ctd)</vt:lpstr>
      <vt:lpstr>Types of syntactic constructions: Analysis</vt:lpstr>
      <vt:lpstr>Types of syntactic constructions: Analysis</vt:lpstr>
      <vt:lpstr>Types of syntactic constructions: Analysis</vt:lpstr>
      <vt:lpstr>Types of syntactic constructions: Analysis</vt:lpstr>
      <vt:lpstr>Types of syntactic constructions: Analysis</vt:lpstr>
      <vt:lpstr>Types of syntactic constructions: Analysis (ctd)</vt:lpstr>
      <vt:lpstr>Lessons Learned from the Raising/Control Issue</vt:lpstr>
      <vt:lpstr>Examples from PTB</vt:lpstr>
      <vt:lpstr>The Big Picture </vt:lpstr>
      <vt:lpstr>Introduction to Syntax and Context-Free Grammars http://www1.cs.columbia.edu/~rambow/teaching/lecture-2009-09-22.ppt</vt:lpstr>
    </vt:vector>
  </TitlesOfParts>
  <Company>AT&amp;T Labs Research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Syntax?</dc:title>
  <dc:creator>Owen Rambow</dc:creator>
  <cp:lastModifiedBy> </cp:lastModifiedBy>
  <cp:revision>73</cp:revision>
  <dcterms:created xsi:type="dcterms:W3CDTF">2002-09-16T04:32:48Z</dcterms:created>
  <dcterms:modified xsi:type="dcterms:W3CDTF">2009-09-29T18:07:59Z</dcterms:modified>
</cp:coreProperties>
</file>