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41"/>
  </p:notesMasterIdLst>
  <p:handoutMasterIdLst>
    <p:handoutMasterId r:id="rId42"/>
  </p:handoutMasterIdLst>
  <p:sldIdLst>
    <p:sldId id="256" r:id="rId2"/>
    <p:sldId id="454" r:id="rId3"/>
    <p:sldId id="455" r:id="rId4"/>
    <p:sldId id="456" r:id="rId5"/>
    <p:sldId id="458" r:id="rId6"/>
    <p:sldId id="439" r:id="rId7"/>
    <p:sldId id="440" r:id="rId8"/>
    <p:sldId id="354" r:id="rId9"/>
    <p:sldId id="355" r:id="rId10"/>
    <p:sldId id="357" r:id="rId11"/>
    <p:sldId id="425" r:id="rId12"/>
    <p:sldId id="426" r:id="rId13"/>
    <p:sldId id="441" r:id="rId14"/>
    <p:sldId id="442" r:id="rId15"/>
    <p:sldId id="427" r:id="rId16"/>
    <p:sldId id="366" r:id="rId17"/>
    <p:sldId id="438" r:id="rId18"/>
    <p:sldId id="368" r:id="rId19"/>
    <p:sldId id="369" r:id="rId20"/>
    <p:sldId id="444" r:id="rId21"/>
    <p:sldId id="370" r:id="rId22"/>
    <p:sldId id="445" r:id="rId23"/>
    <p:sldId id="371" r:id="rId24"/>
    <p:sldId id="372" r:id="rId25"/>
    <p:sldId id="373" r:id="rId26"/>
    <p:sldId id="374" r:id="rId27"/>
    <p:sldId id="375" r:id="rId28"/>
    <p:sldId id="376" r:id="rId29"/>
    <p:sldId id="377" r:id="rId30"/>
    <p:sldId id="378" r:id="rId31"/>
    <p:sldId id="446" r:id="rId32"/>
    <p:sldId id="447" r:id="rId33"/>
    <p:sldId id="448" r:id="rId34"/>
    <p:sldId id="449" r:id="rId35"/>
    <p:sldId id="450" r:id="rId36"/>
    <p:sldId id="451" r:id="rId37"/>
    <p:sldId id="452" r:id="rId38"/>
    <p:sldId id="459" r:id="rId39"/>
    <p:sldId id="398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0000"/>
    <a:srgbClr val="339966"/>
    <a:srgbClr val="5400A8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7621" autoAdjust="0"/>
    <p:restoredTop sz="94660" autoAdjust="0"/>
  </p:normalViewPr>
  <p:slideViewPr>
    <p:cSldViewPr>
      <p:cViewPr>
        <p:scale>
          <a:sx n="75" d="100"/>
          <a:sy n="75" d="100"/>
        </p:scale>
        <p:origin x="-2082" y="-252"/>
      </p:cViewPr>
      <p:guideLst>
        <p:guide orient="horz" pos="2064"/>
        <p:guide pos="345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5.xml"/><Relationship Id="rId2" Type="http://schemas.openxmlformats.org/officeDocument/2006/relationships/slide" Target="slides/slide34.xml"/><Relationship Id="rId1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E5EE2551-811C-4B4E-9C90-20814CE2492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3774A37E-06D8-437F-A1EE-4D255EB697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150C27-A6A1-4C9B-BFFB-039D09CD1E18}" type="slidenum">
              <a:rPr lang="en-US"/>
              <a:pPr/>
              <a:t>1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AF0E00-F2F5-400C-B2C7-7AE96CD4942B}" type="slidenum">
              <a:rPr lang="en-US"/>
              <a:pPr/>
              <a:t>12</a:t>
            </a:fld>
            <a:endParaRPr lang="en-US"/>
          </a:p>
        </p:txBody>
      </p:sp>
      <p:sp>
        <p:nvSpPr>
          <p:cNvPr id="906242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624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64529-D0A3-4478-81D4-3F60DDCA3B6E}" type="slidenum">
              <a:rPr lang="en-US"/>
              <a:pPr/>
              <a:t>13</a:t>
            </a:fld>
            <a:endParaRPr lang="en-US"/>
          </a:p>
        </p:txBody>
      </p:sp>
      <p:sp>
        <p:nvSpPr>
          <p:cNvPr id="94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C54252-99AA-41E6-A83D-1158E18A58EC}" type="slidenum">
              <a:rPr lang="en-US"/>
              <a:pPr/>
              <a:t>14</a:t>
            </a:fld>
            <a:endParaRPr lang="en-US"/>
          </a:p>
        </p:txBody>
      </p:sp>
      <p:sp>
        <p:nvSpPr>
          <p:cNvPr id="94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E33064-06D3-4013-8F27-F528250F1828}" type="slidenum">
              <a:rPr lang="en-US"/>
              <a:pPr/>
              <a:t>15</a:t>
            </a:fld>
            <a:endParaRPr lang="en-US"/>
          </a:p>
        </p:txBody>
      </p:sp>
      <p:sp>
        <p:nvSpPr>
          <p:cNvPr id="9082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8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091454-28AD-420B-BF1C-2F6724F696CF}" type="slidenum">
              <a:rPr lang="en-US"/>
              <a:pPr/>
              <a:t>16</a:t>
            </a:fld>
            <a:endParaRPr lang="en-US"/>
          </a:p>
        </p:txBody>
      </p:sp>
      <p:sp>
        <p:nvSpPr>
          <p:cNvPr id="7915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3906E3-2E21-4F3B-BA3B-7FE06C5E1765}" type="slidenum">
              <a:rPr lang="en-US"/>
              <a:pPr/>
              <a:t>17</a:t>
            </a:fld>
            <a:endParaRPr lang="en-US"/>
          </a:p>
        </p:txBody>
      </p:sp>
      <p:sp>
        <p:nvSpPr>
          <p:cNvPr id="9318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9EEDB3-95CF-4E85-BD83-0B29F09AE4A1}" type="slidenum">
              <a:rPr lang="en-US"/>
              <a:pPr/>
              <a:t>18</a:t>
            </a:fld>
            <a:endParaRPr lang="en-US"/>
          </a:p>
        </p:txBody>
      </p:sp>
      <p:sp>
        <p:nvSpPr>
          <p:cNvPr id="7956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73A5F0-8524-458F-8FC2-18516B0595AA}" type="slidenum">
              <a:rPr lang="en-US"/>
              <a:pPr/>
              <a:t>19</a:t>
            </a:fld>
            <a:endParaRPr lang="en-US"/>
          </a:p>
        </p:txBody>
      </p:sp>
      <p:sp>
        <p:nvSpPr>
          <p:cNvPr id="7976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7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2C3E99-5463-4846-A908-C4F92E1857EF}" type="slidenum">
              <a:rPr lang="en-US"/>
              <a:pPr/>
              <a:t>20</a:t>
            </a:fld>
            <a:endParaRPr lang="en-US"/>
          </a:p>
        </p:txBody>
      </p:sp>
      <p:sp>
        <p:nvSpPr>
          <p:cNvPr id="94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973ECB-FE5B-4BA5-8501-D7DD78EFDE8F}" type="slidenum">
              <a:rPr lang="en-US"/>
              <a:pPr/>
              <a:t>21</a:t>
            </a:fld>
            <a:endParaRPr lang="en-US"/>
          </a:p>
        </p:txBody>
      </p:sp>
      <p:sp>
        <p:nvSpPr>
          <p:cNvPr id="7997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DCB6F6-2278-489F-A76C-9B28E5C8D041}" type="slidenum">
              <a:rPr lang="en-US"/>
              <a:pPr/>
              <a:t>4</a:t>
            </a:fld>
            <a:endParaRPr lang="en-US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8A5BB6-0633-4817-9A06-8C38CA154F9C}" type="slidenum">
              <a:rPr lang="en-US"/>
              <a:pPr/>
              <a:t>22</a:t>
            </a:fld>
            <a:endParaRPr lang="en-US"/>
          </a:p>
        </p:txBody>
      </p:sp>
      <p:sp>
        <p:nvSpPr>
          <p:cNvPr id="95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94A31-1D9C-4BFB-AA5D-A4D6B701D86A}" type="slidenum">
              <a:rPr lang="en-US"/>
              <a:pPr/>
              <a:t>23</a:t>
            </a:fld>
            <a:endParaRPr lang="en-US"/>
          </a:p>
        </p:txBody>
      </p:sp>
      <p:sp>
        <p:nvSpPr>
          <p:cNvPr id="8017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A00591-A23B-493B-BA2F-3A81D6BEFCEE}" type="slidenum">
              <a:rPr lang="en-US"/>
              <a:pPr/>
              <a:t>24</a:t>
            </a:fld>
            <a:endParaRPr lang="en-US"/>
          </a:p>
        </p:txBody>
      </p:sp>
      <p:sp>
        <p:nvSpPr>
          <p:cNvPr id="8038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CCB3B7-3809-427C-BB3A-F69D083E3E96}" type="slidenum">
              <a:rPr lang="en-US"/>
              <a:pPr/>
              <a:t>25</a:t>
            </a:fld>
            <a:endParaRPr lang="en-US"/>
          </a:p>
        </p:txBody>
      </p:sp>
      <p:sp>
        <p:nvSpPr>
          <p:cNvPr id="8058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5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D11421-D79B-4586-9F0D-40A19FF560F4}" type="slidenum">
              <a:rPr lang="en-US"/>
              <a:pPr/>
              <a:t>26</a:t>
            </a:fld>
            <a:endParaRPr lang="en-US"/>
          </a:p>
        </p:txBody>
      </p:sp>
      <p:sp>
        <p:nvSpPr>
          <p:cNvPr id="8079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BD822-6B4E-40F3-A3F0-8C690AE16E69}" type="slidenum">
              <a:rPr lang="en-US"/>
              <a:pPr/>
              <a:t>27</a:t>
            </a:fld>
            <a:endParaRPr lang="en-US"/>
          </a:p>
        </p:txBody>
      </p:sp>
      <p:sp>
        <p:nvSpPr>
          <p:cNvPr id="8099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8A1E46-8A37-47D8-A4AD-0680A68E3BFC}" type="slidenum">
              <a:rPr lang="en-US"/>
              <a:pPr/>
              <a:t>28</a:t>
            </a:fld>
            <a:endParaRPr lang="en-US"/>
          </a:p>
        </p:txBody>
      </p:sp>
      <p:sp>
        <p:nvSpPr>
          <p:cNvPr id="8120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2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01321E-B105-4D00-8D2F-D55EA18BE884}" type="slidenum">
              <a:rPr lang="en-US"/>
              <a:pPr/>
              <a:t>29</a:t>
            </a:fld>
            <a:endParaRPr lang="en-US"/>
          </a:p>
        </p:txBody>
      </p:sp>
      <p:sp>
        <p:nvSpPr>
          <p:cNvPr id="86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F36D62-9921-4447-A591-1D5E73E8572E}" type="slidenum">
              <a:rPr lang="en-US"/>
              <a:pPr/>
              <a:t>30</a:t>
            </a:fld>
            <a:endParaRPr lang="en-US"/>
          </a:p>
        </p:txBody>
      </p:sp>
      <p:sp>
        <p:nvSpPr>
          <p:cNvPr id="86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D185F-3E30-4B90-AF6C-BA76EA277200}" type="slidenum">
              <a:rPr lang="en-US"/>
              <a:pPr/>
              <a:t>31</a:t>
            </a:fld>
            <a:endParaRPr lang="en-US"/>
          </a:p>
        </p:txBody>
      </p:sp>
      <p:sp>
        <p:nvSpPr>
          <p:cNvPr id="1027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7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29" tIns="45615" rIns="91229" bIns="4561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0A592A-C560-43FA-858B-FC28D0C3E390}" type="slidenum">
              <a:rPr lang="en-US"/>
              <a:pPr/>
              <a:t>5</a:t>
            </a:fld>
            <a:endParaRPr lang="en-US"/>
          </a:p>
        </p:txBody>
      </p:sp>
      <p:sp>
        <p:nvSpPr>
          <p:cNvPr id="45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61B24D-6A43-4498-A703-3BCC0466DC26}" type="slidenum">
              <a:rPr lang="en-US"/>
              <a:pPr/>
              <a:t>32</a:t>
            </a:fld>
            <a:endParaRPr lang="en-US"/>
          </a:p>
        </p:txBody>
      </p:sp>
      <p:sp>
        <p:nvSpPr>
          <p:cNvPr id="102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29" tIns="45615" rIns="91229" bIns="45615"/>
          <a:lstStyle/>
          <a:p>
            <a:pPr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BE77FC-EB10-4EC7-981E-1EEEFA5172D4}" type="slidenum">
              <a:rPr lang="en-US"/>
              <a:pPr/>
              <a:t>33</a:t>
            </a:fld>
            <a:endParaRPr lang="en-US"/>
          </a:p>
        </p:txBody>
      </p:sp>
      <p:sp>
        <p:nvSpPr>
          <p:cNvPr id="103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29" tIns="45615" rIns="91229" bIns="4561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7B6A3-FA6F-4BD9-A1BC-48836006855F}" type="slidenum">
              <a:rPr lang="en-US"/>
              <a:pPr/>
              <a:t>34</a:t>
            </a:fld>
            <a:endParaRPr lang="en-US"/>
          </a:p>
        </p:txBody>
      </p:sp>
      <p:sp>
        <p:nvSpPr>
          <p:cNvPr id="103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29" tIns="45615" rIns="91229" bIns="4561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D8119-E39D-4353-9608-B2DF1E80C11A}" type="slidenum">
              <a:rPr lang="en-US"/>
              <a:pPr/>
              <a:t>35</a:t>
            </a:fld>
            <a:endParaRPr lang="en-US"/>
          </a:p>
        </p:txBody>
      </p:sp>
      <p:sp>
        <p:nvSpPr>
          <p:cNvPr id="103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5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29" tIns="45615" rIns="91229" bIns="4561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DE73D1-EFAF-4E76-B623-4A025B830693}" type="slidenum">
              <a:rPr lang="en-US"/>
              <a:pPr/>
              <a:t>36</a:t>
            </a:fld>
            <a:endParaRPr lang="en-US"/>
          </a:p>
        </p:txBody>
      </p:sp>
      <p:sp>
        <p:nvSpPr>
          <p:cNvPr id="103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7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29" tIns="45615" rIns="91229" bIns="4561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E9AC23-BA35-4DE8-A10E-9E669552AF82}" type="slidenum">
              <a:rPr lang="en-US"/>
              <a:pPr/>
              <a:t>37</a:t>
            </a:fld>
            <a:endParaRPr lang="en-US"/>
          </a:p>
        </p:txBody>
      </p:sp>
      <p:sp>
        <p:nvSpPr>
          <p:cNvPr id="103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9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229" tIns="45615" rIns="91229" bIns="4561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16F791-3969-4C7E-9CEC-C3624A86EB4C}" type="slidenum">
              <a:rPr lang="en-US"/>
              <a:pPr/>
              <a:t>39</a:t>
            </a:fld>
            <a:endParaRPr lang="en-US"/>
          </a:p>
        </p:txBody>
      </p:sp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C81274-FC59-4F02-8B6D-457CC333F818}" type="slidenum">
              <a:rPr lang="en-US"/>
              <a:pPr/>
              <a:t>6</a:t>
            </a:fld>
            <a:endParaRPr lang="en-US"/>
          </a:p>
        </p:txBody>
      </p:sp>
      <p:sp>
        <p:nvSpPr>
          <p:cNvPr id="93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BDC23A-BDF3-4316-A0C9-88951455A740}" type="slidenum">
              <a:rPr lang="en-US"/>
              <a:pPr/>
              <a:t>7</a:t>
            </a:fld>
            <a:endParaRPr lang="en-US"/>
          </a:p>
        </p:txBody>
      </p:sp>
      <p:sp>
        <p:nvSpPr>
          <p:cNvPr id="94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6C1C34-0379-4494-944F-46D9DFD07779}" type="slidenum">
              <a:rPr lang="en-US"/>
              <a:pPr/>
              <a:t>8</a:t>
            </a:fld>
            <a:endParaRPr lang="en-US"/>
          </a:p>
        </p:txBody>
      </p:sp>
      <p:sp>
        <p:nvSpPr>
          <p:cNvPr id="7669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374E91-8BC1-4B15-9E8F-11F8ABC3FCC9}" type="slidenum">
              <a:rPr lang="en-US"/>
              <a:pPr/>
              <a:t>9</a:t>
            </a:fld>
            <a:endParaRPr lang="en-US"/>
          </a:p>
        </p:txBody>
      </p:sp>
      <p:sp>
        <p:nvSpPr>
          <p:cNvPr id="7690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0AEE2A-3702-4957-9D39-7718F13455C9}" type="slidenum">
              <a:rPr lang="en-US"/>
              <a:pPr/>
              <a:t>10</a:t>
            </a:fld>
            <a:endParaRPr lang="en-US"/>
          </a:p>
        </p:txBody>
      </p:sp>
      <p:sp>
        <p:nvSpPr>
          <p:cNvPr id="773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285724-FE4A-47BD-B475-48C39D651075}" type="slidenum">
              <a:rPr lang="en-US"/>
              <a:pPr/>
              <a:t>11</a:t>
            </a:fld>
            <a:endParaRPr lang="en-US"/>
          </a:p>
        </p:txBody>
      </p:sp>
      <p:sp>
        <p:nvSpPr>
          <p:cNvPr id="9041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609134-4BE8-4733-83F6-B611CFAEB51F}" type="datetime1">
              <a:rPr lang="en-US" smtClean="0"/>
              <a:pPr/>
              <a:t>9/17/2009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22F3EA-320A-4E5C-AB0C-890C1C4BBD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F7AD9-91C2-4022-8909-6B95F7DB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7C0C03-1118-4887-9AEB-1BDC62D7E3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2C9743-4E0C-4B0D-8B3C-7DE5710890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80CB9-9EBD-4556-94AD-92EB4B10F3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E6C2D5-F759-4029-A3C6-E9AABA5ABA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ACA98-C9EF-4E97-8E3C-DC1D3534DB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2F421-0B8A-4471-B619-4D32A0CBA4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9C7C76-C078-4CE9-8D8D-BCBCDCD28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0227C-422B-42C6-9744-376C85DFF2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9/17/2009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9D1B37-D404-4BDC-866B-8E48FCCAD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9/17/2009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3BE6728-6444-4F63-B8FD-B432AB2FE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s.upenn.edu/~treebank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st.gov/dads/HTML/zipfslaw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>CS4705</a:t>
            </a:r>
            <a:br>
              <a:rPr lang="en-US"/>
            </a:br>
            <a:r>
              <a:rPr lang="en-US"/>
              <a:t>Part of Speech tagging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352800"/>
            <a:ext cx="6400800" cy="1752600"/>
          </a:xfrm>
        </p:spPr>
        <p:txBody>
          <a:bodyPr/>
          <a:lstStyle/>
          <a:p>
            <a:endParaRPr lang="en-US">
              <a:solidFill>
                <a:srgbClr val="A50021"/>
              </a:solidFill>
            </a:endParaRPr>
          </a:p>
          <a:p>
            <a:endParaRPr lang="en-US"/>
          </a:p>
          <a:p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/>
          <a:p>
            <a:fld id="{B9D77F2B-08AC-4031-9AA6-4FAB039B57BE}" type="datetime1">
              <a:rPr lang="en-US"/>
              <a:pPr/>
              <a:t>9/17/2009</a:t>
            </a:fld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BC082B3C-00A8-4B12-A677-BDBFF71D0039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066800" y="5715000"/>
            <a:ext cx="59512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 smtClean="0">
                <a:latin typeface="Times New Roman" pitchFamily="18" charset="0"/>
              </a:rPr>
              <a:t>Some slides </a:t>
            </a:r>
            <a:r>
              <a:rPr lang="en-US" sz="1600" dirty="0">
                <a:latin typeface="Times New Roman" pitchFamily="18" charset="0"/>
              </a:rPr>
              <a:t>adapted from: Dan </a:t>
            </a:r>
            <a:r>
              <a:rPr lang="en-US" sz="1600" dirty="0" err="1">
                <a:latin typeface="Times New Roman" pitchFamily="18" charset="0"/>
              </a:rPr>
              <a:t>Jurafsky</a:t>
            </a:r>
            <a:r>
              <a:rPr lang="en-US" sz="1600" dirty="0">
                <a:latin typeface="Times New Roman" pitchFamily="18" charset="0"/>
              </a:rPr>
              <a:t>, Julia Hirschberg, Jim Martin</a:t>
            </a:r>
          </a:p>
          <a:p>
            <a:pPr eaLnBrk="1" hangingPunct="1"/>
            <a:endParaRPr lang="en-US" sz="16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8610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Is the first step of a vast number of Comp Ling tasks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Speech synthesis: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How to pronounce </a:t>
            </a:r>
            <a:r>
              <a:rPr lang="en-US" sz="1600" dirty="0">
                <a:latin typeface="Comic Sans MS"/>
              </a:rPr>
              <a:t>“</a:t>
            </a:r>
            <a:r>
              <a:rPr lang="en-US" sz="1600" dirty="0"/>
              <a:t>lead</a:t>
            </a:r>
            <a:r>
              <a:rPr lang="en-US" sz="1600" dirty="0">
                <a:latin typeface="Comic Sans MS"/>
              </a:rPr>
              <a:t>”</a:t>
            </a:r>
            <a:r>
              <a:rPr lang="en-US" sz="1600" dirty="0"/>
              <a:t>?</a:t>
            </a:r>
          </a:p>
          <a:p>
            <a:pPr lvl="1">
              <a:lnSpc>
                <a:spcPct val="90000"/>
              </a:lnSpc>
            </a:pPr>
            <a:r>
              <a:rPr lang="en-US" sz="1600" dirty="0" err="1"/>
              <a:t>INsult</a:t>
            </a:r>
            <a:r>
              <a:rPr lang="en-US" sz="1600" dirty="0"/>
              <a:t> 		</a:t>
            </a:r>
            <a:r>
              <a:rPr lang="en-US" sz="1600" dirty="0" err="1"/>
              <a:t>inSULT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 err="1"/>
              <a:t>OBject</a:t>
            </a:r>
            <a:r>
              <a:rPr lang="en-US" sz="1600" dirty="0"/>
              <a:t>	 	</a:t>
            </a:r>
            <a:r>
              <a:rPr lang="en-US" sz="1600" dirty="0" err="1"/>
              <a:t>obJECT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 err="1"/>
              <a:t>OVERflow</a:t>
            </a:r>
            <a:r>
              <a:rPr lang="en-US" sz="1600" dirty="0"/>
              <a:t> 		</a:t>
            </a:r>
            <a:r>
              <a:rPr lang="en-US" sz="1600" dirty="0" err="1"/>
              <a:t>overFLOW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 err="1"/>
              <a:t>DIScount</a:t>
            </a:r>
            <a:r>
              <a:rPr lang="en-US" sz="1600" dirty="0"/>
              <a:t>		</a:t>
            </a:r>
            <a:r>
              <a:rPr lang="en-US" sz="1600" dirty="0" err="1"/>
              <a:t>disCOUNT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 err="1"/>
              <a:t>CONtent</a:t>
            </a:r>
            <a:r>
              <a:rPr lang="en-US" sz="1600" dirty="0"/>
              <a:t> 		</a:t>
            </a:r>
            <a:r>
              <a:rPr lang="en-US" sz="1600" dirty="0" err="1"/>
              <a:t>conTENT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800" dirty="0"/>
              <a:t>Parsing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Need to know if a word is an N or V before you can parse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Word prediction in speech recognition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Possessive pronouns (my, your, her) followed by nouns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Personal pronouns (I, you, he) likely to be followed by verbs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Machine Translation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09F5-6ADC-4744-992B-CBD3400416F6}" type="slidenum">
              <a:rPr lang="en-US"/>
              <a:pPr/>
              <a:t>10</a:t>
            </a:fld>
            <a:endParaRPr lang="en-US"/>
          </a:p>
        </p:txBody>
      </p:sp>
      <p:sp>
        <p:nvSpPr>
          <p:cNvPr id="772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POS tagging good for?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Closed class: a relatively fixed membership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Prepositions: of, in, by, …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Auxiliaries: may, can, will had, been, …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Pronouns: I, you, she, mine, his, them, …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Usually </a:t>
            </a:r>
            <a:r>
              <a:rPr lang="en-US" sz="2000">
                <a:solidFill>
                  <a:srgbClr val="A50021"/>
                </a:solidFill>
              </a:rPr>
              <a:t>function words </a:t>
            </a:r>
            <a:r>
              <a:rPr lang="en-US" sz="2000"/>
              <a:t>(short common words which play a role in grammar)</a:t>
            </a:r>
          </a:p>
          <a:p>
            <a:pPr>
              <a:lnSpc>
                <a:spcPct val="90000"/>
              </a:lnSpc>
            </a:pPr>
            <a:r>
              <a:rPr lang="en-US"/>
              <a:t>Open class: new ones can be created all the time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English has 4: Nouns, Verbs, Adjectives, Adverbs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Many languages have all 4, but not all!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 Lakhota and possibly Chinese, what English treats as adjectives act more like verbs.</a:t>
            </a:r>
          </a:p>
          <a:p>
            <a:pPr lvl="1">
              <a:lnSpc>
                <a:spcPct val="90000"/>
              </a:lnSpc>
            </a:pPr>
            <a:endParaRPr lang="en-US" sz="2000"/>
          </a:p>
          <a:p>
            <a:pPr lvl="2">
              <a:lnSpc>
                <a:spcPct val="90000"/>
              </a:lnSpc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D8D33-9B00-471C-9487-2A87119F511A}" type="slidenum">
              <a:rPr lang="en-US"/>
              <a:pPr/>
              <a:t>11</a:t>
            </a:fld>
            <a:endParaRPr lang="en-US"/>
          </a:p>
        </p:txBody>
      </p:sp>
      <p:sp>
        <p:nvSpPr>
          <p:cNvPr id="903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and closed class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Nouns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Proper nouns (</a:t>
            </a:r>
            <a:r>
              <a:rPr lang="en-US" sz="1600" dirty="0">
                <a:solidFill>
                  <a:srgbClr val="A50021"/>
                </a:solidFill>
              </a:rPr>
              <a:t>Columbia University, New York City, </a:t>
            </a:r>
            <a:r>
              <a:rPr lang="en-US" sz="1600" dirty="0" err="1" smtClean="0">
                <a:solidFill>
                  <a:srgbClr val="A50021"/>
                </a:solidFill>
              </a:rPr>
              <a:t>Arthi</a:t>
            </a:r>
            <a:r>
              <a:rPr lang="en-US" sz="1600" dirty="0" smtClean="0">
                <a:solidFill>
                  <a:srgbClr val="A50021"/>
                </a:solidFill>
              </a:rPr>
              <a:t> </a:t>
            </a:r>
            <a:r>
              <a:rPr lang="en-US" sz="1600" dirty="0" err="1" smtClean="0">
                <a:solidFill>
                  <a:srgbClr val="A50021"/>
                </a:solidFill>
              </a:rPr>
              <a:t>Ramachandran</a:t>
            </a:r>
            <a:r>
              <a:rPr lang="en-US" sz="1600" dirty="0" smtClean="0">
                <a:solidFill>
                  <a:srgbClr val="A50021"/>
                </a:solidFill>
              </a:rPr>
              <a:t>, </a:t>
            </a:r>
            <a:r>
              <a:rPr lang="en-US" sz="1600" dirty="0">
                <a:solidFill>
                  <a:srgbClr val="A50021"/>
                </a:solidFill>
              </a:rPr>
              <a:t>Metropolitan Transit Center</a:t>
            </a:r>
            <a:r>
              <a:rPr lang="en-US" sz="1600" dirty="0"/>
              <a:t>). English capitalizes these.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Common nouns (</a:t>
            </a:r>
            <a:r>
              <a:rPr lang="en-US" sz="1600" dirty="0">
                <a:solidFill>
                  <a:srgbClr val="A50021"/>
                </a:solidFill>
              </a:rPr>
              <a:t>the rest</a:t>
            </a:r>
            <a:r>
              <a:rPr lang="en-US" sz="1600" dirty="0"/>
              <a:t>). German capitalizes these.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Count nouns and mass nouns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Count: have plurals, get counted: </a:t>
            </a:r>
            <a:r>
              <a:rPr lang="en-US" sz="1400" dirty="0">
                <a:solidFill>
                  <a:srgbClr val="A50021"/>
                </a:solidFill>
              </a:rPr>
              <a:t>goat/goats, one goat, two goats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Mass: don’t get counted (</a:t>
            </a:r>
            <a:r>
              <a:rPr lang="en-US" sz="1400" dirty="0">
                <a:solidFill>
                  <a:srgbClr val="A50021"/>
                </a:solidFill>
              </a:rPr>
              <a:t>fish, salt, communism</a:t>
            </a:r>
            <a:r>
              <a:rPr lang="en-US" sz="1400" dirty="0"/>
              <a:t>) (*</a:t>
            </a:r>
            <a:r>
              <a:rPr lang="en-US" sz="1400" dirty="0">
                <a:solidFill>
                  <a:srgbClr val="A50021"/>
                </a:solidFill>
              </a:rPr>
              <a:t>two fishes</a:t>
            </a:r>
            <a:r>
              <a:rPr lang="en-US" sz="14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Adverbs: tend to modify things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solidFill>
                  <a:srgbClr val="A50021"/>
                </a:solidFill>
              </a:rPr>
              <a:t>Unfortunately, </a:t>
            </a:r>
            <a:r>
              <a:rPr lang="en-US" sz="1600" dirty="0"/>
              <a:t>John</a:t>
            </a:r>
            <a:r>
              <a:rPr lang="en-US" sz="1600" dirty="0">
                <a:solidFill>
                  <a:srgbClr val="A50021"/>
                </a:solidFill>
              </a:rPr>
              <a:t> walked home extremely slowly yesterday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Directional/locative adverbs (</a:t>
            </a:r>
            <a:r>
              <a:rPr lang="en-US" sz="1600" dirty="0">
                <a:solidFill>
                  <a:srgbClr val="A50021"/>
                </a:solidFill>
              </a:rPr>
              <a:t>here, home, downhill</a:t>
            </a:r>
            <a:r>
              <a:rPr lang="en-US" sz="16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Degree adverbs (</a:t>
            </a:r>
            <a:r>
              <a:rPr lang="en-US" sz="1600" dirty="0">
                <a:solidFill>
                  <a:srgbClr val="A50021"/>
                </a:solidFill>
              </a:rPr>
              <a:t>extremely, very, somewhat</a:t>
            </a:r>
            <a:r>
              <a:rPr lang="en-US" sz="16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Manner adverbs (</a:t>
            </a:r>
            <a:r>
              <a:rPr lang="en-US" sz="1600" dirty="0">
                <a:solidFill>
                  <a:srgbClr val="A50021"/>
                </a:solidFill>
              </a:rPr>
              <a:t>slowly, </a:t>
            </a:r>
            <a:r>
              <a:rPr lang="en-US" sz="1600" dirty="0" err="1">
                <a:solidFill>
                  <a:srgbClr val="A50021"/>
                </a:solidFill>
              </a:rPr>
              <a:t>slinkily</a:t>
            </a:r>
            <a:r>
              <a:rPr lang="en-US" sz="1600" dirty="0">
                <a:solidFill>
                  <a:srgbClr val="A50021"/>
                </a:solidFill>
              </a:rPr>
              <a:t>, delicately</a:t>
            </a:r>
            <a:r>
              <a:rPr lang="en-US" sz="16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1800" dirty="0"/>
              <a:t>Verbs: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In English, have morphological affixes (</a:t>
            </a:r>
            <a:r>
              <a:rPr lang="en-US" sz="1600" dirty="0">
                <a:solidFill>
                  <a:srgbClr val="A50021"/>
                </a:solidFill>
              </a:rPr>
              <a:t>eat/eats/eaten</a:t>
            </a:r>
            <a:r>
              <a:rPr lang="en-US" sz="16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Actions (</a:t>
            </a:r>
            <a:r>
              <a:rPr lang="en-US" sz="1600" dirty="0">
                <a:solidFill>
                  <a:srgbClr val="A50021"/>
                </a:solidFill>
              </a:rPr>
              <a:t>walk, ate</a:t>
            </a:r>
            <a:r>
              <a:rPr lang="en-US" sz="1600" dirty="0"/>
              <a:t>) and states (</a:t>
            </a:r>
            <a:r>
              <a:rPr lang="en-US" sz="1600" dirty="0">
                <a:solidFill>
                  <a:srgbClr val="A50021"/>
                </a:solidFill>
              </a:rPr>
              <a:t>be, exude</a:t>
            </a:r>
            <a:r>
              <a:rPr lang="en-US" sz="1600" dirty="0"/>
              <a:t>)</a:t>
            </a:r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8185-72B1-4B65-9298-F936D128B4D4}" type="slidenum">
              <a:rPr lang="en-US"/>
              <a:pPr/>
              <a:t>12</a:t>
            </a:fld>
            <a:endParaRPr lang="en-US"/>
          </a:p>
        </p:txBody>
      </p:sp>
      <p:sp>
        <p:nvSpPr>
          <p:cNvPr id="905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class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Many subclasses, e.g.</a:t>
            </a:r>
            <a:endParaRPr lang="en-US" sz="2400"/>
          </a:p>
          <a:p>
            <a:pPr lvl="1"/>
            <a:r>
              <a:rPr lang="en-US"/>
              <a:t>eats/V </a:t>
            </a:r>
            <a:r>
              <a:rPr lang="en-US">
                <a:sym typeface="Symbol" pitchFamily="18" charset="2"/>
              </a:rPr>
              <a:t> eat/VB, eat/</a:t>
            </a:r>
            <a:r>
              <a:rPr lang="en-US"/>
              <a:t>VBP, eats/VBZ, ate/VBD, eaten/VBN, eating/</a:t>
            </a:r>
            <a:r>
              <a:rPr lang="en-US">
                <a:sym typeface="Symbol" pitchFamily="18" charset="2"/>
              </a:rPr>
              <a:t>VBG, ...</a:t>
            </a:r>
            <a:r>
              <a:rPr lang="en-US"/>
              <a:t> </a:t>
            </a:r>
          </a:p>
          <a:p>
            <a:pPr lvl="1"/>
            <a:r>
              <a:rPr lang="en-US"/>
              <a:t>Reflect morphological form &amp; syntactic function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60D33-14B7-4B84-9C9D-A073E26392FE}" type="slidenum">
              <a:rPr lang="en-US"/>
              <a:pPr/>
              <a:t>13</a:t>
            </a:fld>
            <a:endParaRPr lang="en-US"/>
          </a:p>
        </p:txBody>
      </p:sp>
      <p:sp>
        <p:nvSpPr>
          <p:cNvPr id="94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209800"/>
            <a:ext cx="8534400" cy="441960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Nouns</a:t>
            </a:r>
            <a:r>
              <a:rPr lang="en-US"/>
              <a:t> denote people, places and things and can be preceded by articles?  But…</a:t>
            </a:r>
          </a:p>
          <a:p>
            <a:pPr lvl="2">
              <a:buFont typeface="Wingdings" pitchFamily="2" charset="2"/>
              <a:buNone/>
            </a:pPr>
            <a:r>
              <a:rPr lang="en-US">
                <a:solidFill>
                  <a:srgbClr val="FF0066"/>
                </a:solidFill>
              </a:rPr>
              <a:t>My typing is very bad.</a:t>
            </a:r>
          </a:p>
          <a:p>
            <a:pPr lvl="2">
              <a:buFont typeface="Wingdings" pitchFamily="2" charset="2"/>
              <a:buNone/>
            </a:pPr>
            <a:r>
              <a:rPr lang="en-US">
                <a:solidFill>
                  <a:srgbClr val="FF0066"/>
                </a:solidFill>
              </a:rPr>
              <a:t>*The  Mary loves John.</a:t>
            </a:r>
          </a:p>
          <a:p>
            <a:r>
              <a:rPr lang="en-US">
                <a:solidFill>
                  <a:schemeClr val="accent2"/>
                </a:solidFill>
              </a:rPr>
              <a:t>Verbs</a:t>
            </a:r>
            <a:r>
              <a:rPr lang="en-US"/>
              <a:t> are used to refer to actions, processes, states</a:t>
            </a:r>
          </a:p>
          <a:p>
            <a:pPr lvl="1"/>
            <a:r>
              <a:rPr lang="en-US"/>
              <a:t>But some are </a:t>
            </a:r>
            <a:r>
              <a:rPr lang="en-US">
                <a:solidFill>
                  <a:schemeClr val="accent1"/>
                </a:solidFill>
              </a:rPr>
              <a:t>closed class</a:t>
            </a:r>
            <a:r>
              <a:rPr lang="en-US"/>
              <a:t> and some are </a:t>
            </a:r>
            <a:r>
              <a:rPr lang="en-US">
                <a:solidFill>
                  <a:srgbClr val="A50021"/>
                </a:solidFill>
              </a:rPr>
              <a:t>open</a:t>
            </a:r>
          </a:p>
          <a:p>
            <a:pPr lvl="1">
              <a:buFontTx/>
              <a:buNone/>
            </a:pPr>
            <a:r>
              <a:rPr lang="en-US"/>
              <a:t>I </a:t>
            </a:r>
            <a:r>
              <a:rPr lang="en-US">
                <a:solidFill>
                  <a:schemeClr val="accent1"/>
                </a:solidFill>
              </a:rPr>
              <a:t>will have</a:t>
            </a:r>
            <a:r>
              <a:rPr lang="en-US"/>
              <a:t> </a:t>
            </a:r>
            <a:r>
              <a:rPr lang="en-US">
                <a:solidFill>
                  <a:srgbClr val="A50021"/>
                </a:solidFill>
              </a:rPr>
              <a:t>emailed</a:t>
            </a:r>
            <a:r>
              <a:rPr lang="en-US"/>
              <a:t> everyone by noon.</a:t>
            </a:r>
          </a:p>
          <a:p>
            <a:pPr lvl="1">
              <a:buFontTx/>
              <a:buChar char="•"/>
            </a:pPr>
            <a:r>
              <a:rPr lang="en-US">
                <a:solidFill>
                  <a:srgbClr val="339966"/>
                </a:solidFill>
              </a:rPr>
              <a:t>Adverbs </a:t>
            </a:r>
            <a:r>
              <a:rPr lang="en-US">
                <a:solidFill>
                  <a:srgbClr val="000000"/>
                </a:solidFill>
              </a:rPr>
              <a:t>modify actions</a:t>
            </a:r>
            <a:endParaRPr lang="en-US">
              <a:solidFill>
                <a:srgbClr val="339966"/>
              </a:solidFill>
            </a:endParaRPr>
          </a:p>
          <a:p>
            <a:pPr lvl="1"/>
            <a:r>
              <a:rPr lang="en-US"/>
              <a:t>Is </a:t>
            </a:r>
            <a:r>
              <a:rPr lang="en-US">
                <a:solidFill>
                  <a:srgbClr val="FF0066"/>
                </a:solidFill>
              </a:rPr>
              <a:t>Monday</a:t>
            </a:r>
            <a:r>
              <a:rPr lang="en-US"/>
              <a:t> a temporal adverb or a noun? Some others?</a:t>
            </a:r>
          </a:p>
          <a:p>
            <a:pPr lvl="1">
              <a:buFontTx/>
              <a:buNone/>
            </a:pPr>
            <a:endParaRPr lang="en-US">
              <a:solidFill>
                <a:srgbClr val="33996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B393A-FC1C-41F0-90C7-B2CACB5B2D46}" type="slidenum">
              <a:rPr lang="en-US"/>
              <a:pPr/>
              <a:t>14</a:t>
            </a:fld>
            <a:endParaRPr lang="en-US"/>
          </a:p>
        </p:txBody>
      </p:sp>
      <p:sp>
        <p:nvSpPr>
          <p:cNvPr id="94310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990600"/>
          </a:xfrm>
        </p:spPr>
        <p:txBody>
          <a:bodyPr>
            <a:normAutofit fontScale="90000"/>
          </a:bodyPr>
          <a:lstStyle/>
          <a:p>
            <a:r>
              <a:rPr lang="en-US"/>
              <a:t>How do we decide which words go in which classes?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Idiosyncratic</a:t>
            </a:r>
          </a:p>
          <a:p>
            <a:pPr>
              <a:lnSpc>
                <a:spcPct val="90000"/>
              </a:lnSpc>
            </a:pPr>
            <a:r>
              <a:rPr lang="en-US"/>
              <a:t>Closed class words (</a:t>
            </a:r>
            <a:r>
              <a:rPr lang="en-US">
                <a:solidFill>
                  <a:schemeClr val="accent2"/>
                </a:solidFill>
              </a:rPr>
              <a:t>Prep</a:t>
            </a:r>
            <a:r>
              <a:rPr lang="en-US"/>
              <a:t>, </a:t>
            </a:r>
            <a:r>
              <a:rPr lang="en-US">
                <a:solidFill>
                  <a:schemeClr val="accent2"/>
                </a:solidFill>
              </a:rPr>
              <a:t>Det</a:t>
            </a:r>
            <a:r>
              <a:rPr lang="en-US"/>
              <a:t>, </a:t>
            </a:r>
            <a:r>
              <a:rPr lang="en-US">
                <a:solidFill>
                  <a:schemeClr val="accent2"/>
                </a:solidFill>
              </a:rPr>
              <a:t>Pron</a:t>
            </a:r>
            <a:r>
              <a:rPr lang="en-US"/>
              <a:t>, </a:t>
            </a:r>
            <a:r>
              <a:rPr lang="en-US">
                <a:solidFill>
                  <a:schemeClr val="accent2"/>
                </a:solidFill>
              </a:rPr>
              <a:t>Conj</a:t>
            </a:r>
            <a:r>
              <a:rPr lang="en-US"/>
              <a:t>, </a:t>
            </a:r>
            <a:r>
              <a:rPr lang="en-US">
                <a:solidFill>
                  <a:schemeClr val="accent2"/>
                </a:solidFill>
              </a:rPr>
              <a:t>Aux</a:t>
            </a:r>
            <a:r>
              <a:rPr lang="en-US"/>
              <a:t>, </a:t>
            </a:r>
            <a:r>
              <a:rPr lang="en-US">
                <a:solidFill>
                  <a:schemeClr val="accent2"/>
                </a:solidFill>
              </a:rPr>
              <a:t>Part</a:t>
            </a:r>
            <a:r>
              <a:rPr lang="en-US"/>
              <a:t>, </a:t>
            </a:r>
            <a:r>
              <a:rPr lang="en-US">
                <a:solidFill>
                  <a:schemeClr val="accent2"/>
                </a:solidFill>
              </a:rPr>
              <a:t>Num</a:t>
            </a:r>
            <a:r>
              <a:rPr lang="en-US"/>
              <a:t>) are easier, since we can enumerate them….but</a:t>
            </a:r>
          </a:p>
          <a:p>
            <a:pPr lvl="1">
              <a:lnSpc>
                <a:spcPct val="90000"/>
              </a:lnSpc>
            </a:pPr>
            <a:r>
              <a:rPr lang="en-US"/>
              <a:t>Part vs. Prep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rgbClr val="FF0066"/>
                </a:solidFill>
              </a:rPr>
              <a:t>George eats up his dinner/George eats his dinner up.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rgbClr val="FF0066"/>
                </a:solidFill>
              </a:rPr>
              <a:t>George eats up the street/*George eats the street up.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accent2"/>
                </a:solidFill>
              </a:rPr>
              <a:t>Articles</a:t>
            </a:r>
            <a:r>
              <a:rPr lang="en-US"/>
              <a:t> come in 2 flavors:  </a:t>
            </a:r>
            <a:r>
              <a:rPr lang="en-US">
                <a:solidFill>
                  <a:schemeClr val="accent2"/>
                </a:solidFill>
              </a:rPr>
              <a:t>definite</a:t>
            </a:r>
            <a:r>
              <a:rPr lang="en-US"/>
              <a:t> (</a:t>
            </a:r>
            <a:r>
              <a:rPr lang="en-US">
                <a:solidFill>
                  <a:srgbClr val="FF0066"/>
                </a:solidFill>
              </a:rPr>
              <a:t>the</a:t>
            </a:r>
            <a:r>
              <a:rPr lang="en-US"/>
              <a:t>) and </a:t>
            </a:r>
            <a:r>
              <a:rPr lang="en-US">
                <a:solidFill>
                  <a:schemeClr val="accent2"/>
                </a:solidFill>
              </a:rPr>
              <a:t>indefinite</a:t>
            </a:r>
            <a:r>
              <a:rPr lang="en-US"/>
              <a:t> (</a:t>
            </a:r>
            <a:r>
              <a:rPr lang="en-US">
                <a:solidFill>
                  <a:srgbClr val="FF0066"/>
                </a:solidFill>
              </a:rPr>
              <a:t>a</a:t>
            </a:r>
            <a:r>
              <a:rPr lang="en-US"/>
              <a:t>, </a:t>
            </a:r>
            <a:r>
              <a:rPr lang="en-US">
                <a:solidFill>
                  <a:srgbClr val="FF0066"/>
                </a:solidFill>
              </a:rPr>
              <a:t>an</a:t>
            </a:r>
            <a:r>
              <a:rPr lang="en-US"/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6C2E-033F-4E32-B5E6-419C637AC10E}" type="slidenum">
              <a:rPr lang="en-US"/>
              <a:pPr/>
              <a:t>15</a:t>
            </a:fld>
            <a:endParaRPr lang="en-US"/>
          </a:p>
        </p:txBody>
      </p:sp>
      <p:sp>
        <p:nvSpPr>
          <p:cNvPr id="907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Closed Class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To </a:t>
            </a:r>
            <a:r>
              <a:rPr lang="en-US" sz="2800" dirty="0"/>
              <a:t>do POS tagging, need to choose a standard set of tags to work with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Could pick very coarse </a:t>
            </a:r>
            <a:r>
              <a:rPr lang="en-US" sz="2800" dirty="0" err="1" smtClean="0"/>
              <a:t>tagsets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N, V, </a:t>
            </a:r>
            <a:r>
              <a:rPr lang="en-US" sz="2400" dirty="0" err="1"/>
              <a:t>Adj</a:t>
            </a:r>
            <a:r>
              <a:rPr lang="en-US" sz="2400" dirty="0"/>
              <a:t>, Adv.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Brown Corpus (Francis &amp; </a:t>
            </a:r>
            <a:r>
              <a:rPr lang="en-US" sz="2800" dirty="0" err="1"/>
              <a:t>Kucera</a:t>
            </a:r>
            <a:r>
              <a:rPr lang="en-US" sz="2800" dirty="0"/>
              <a:t> ‘82), 1M words, 87 tags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hlinkClick r:id="rId3"/>
              </a:rPr>
              <a:t>Penn Treebank</a:t>
            </a:r>
            <a:r>
              <a:rPr lang="en-US" sz="2800" dirty="0"/>
              <a:t>: hand-annotated corpus of </a:t>
            </a:r>
            <a:r>
              <a:rPr lang="en-US" sz="2800" i="1" dirty="0"/>
              <a:t>Wall Street Journal</a:t>
            </a:r>
            <a:r>
              <a:rPr lang="en-US" sz="2800" dirty="0"/>
              <a:t>, 1M words, 45-46 tags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Commonly used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set is finer grained,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Even more fine-grained </a:t>
            </a:r>
            <a:r>
              <a:rPr lang="en-US" sz="2800" dirty="0" err="1"/>
              <a:t>tagsets</a:t>
            </a:r>
            <a:r>
              <a:rPr lang="en-US" sz="2800" dirty="0"/>
              <a:t> exist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0255E-0E55-4750-81BD-476B4855F8E0}" type="slidenum">
              <a:rPr lang="en-US"/>
              <a:pPr/>
              <a:t>16</a:t>
            </a:fld>
            <a:endParaRPr lang="en-US"/>
          </a:p>
        </p:txBody>
      </p:sp>
      <p:sp>
        <p:nvSpPr>
          <p:cNvPr id="790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 tagging: Choosing a </a:t>
            </a:r>
            <a:r>
              <a:rPr lang="en-US" dirty="0" err="1"/>
              <a:t>tagset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C24D7-A522-4DF3-9856-0936B4C2D9E2}" type="slidenum">
              <a:rPr lang="en-US"/>
              <a:pPr/>
              <a:t>17</a:t>
            </a:fld>
            <a:endParaRPr lang="en-US"/>
          </a:p>
        </p:txBody>
      </p:sp>
      <p:sp>
        <p:nvSpPr>
          <p:cNvPr id="930818" name="AutoShape 2"/>
          <p:cNvSpPr>
            <a:spLocks noGrp="1" noChangeArrowheads="1"/>
          </p:cNvSpPr>
          <p:nvPr>
            <p:ph type="title"/>
          </p:nvPr>
        </p:nvSpPr>
        <p:spPr>
          <a:xfrm>
            <a:off x="1219200" y="0"/>
            <a:ext cx="7924800" cy="1143000"/>
          </a:xfrm>
        </p:spPr>
        <p:txBody>
          <a:bodyPr/>
          <a:lstStyle/>
          <a:p>
            <a:r>
              <a:rPr lang="en-US"/>
              <a:t>Penn TreeBank POS Tag set</a:t>
            </a:r>
          </a:p>
        </p:txBody>
      </p:sp>
      <p:pic>
        <p:nvPicPr>
          <p:cNvPr id="930820" name="Picture 4" descr="p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155700"/>
            <a:ext cx="7035800" cy="570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The/DT grand/JJ jury/NN commmented/VBD on/IN a/DT number/NN of/IN other/JJ topics/NNS ./.</a:t>
            </a:r>
          </a:p>
          <a:p>
            <a:r>
              <a:rPr lang="en-US"/>
              <a:t>Prepositions and subordinating conjunctions marked IN (“although/IN I/PRP..”)</a:t>
            </a:r>
          </a:p>
          <a:p>
            <a:r>
              <a:rPr lang="en-US"/>
              <a:t>Except the preposition/complementizer “to” is just marked “to”.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D1B80-4892-451C-9C81-2C5AF761BBE8}" type="slidenum">
              <a:rPr lang="en-US"/>
              <a:pPr/>
              <a:t>18</a:t>
            </a:fld>
            <a:endParaRPr lang="en-US"/>
          </a:p>
        </p:txBody>
      </p:sp>
      <p:sp>
        <p:nvSpPr>
          <p:cNvPr id="794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the UPenn tagset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Words often have more than one POS: </a:t>
            </a:r>
            <a:r>
              <a:rPr lang="en-US" i="1"/>
              <a:t>back</a:t>
            </a:r>
          </a:p>
          <a:p>
            <a:pPr lvl="1"/>
            <a:r>
              <a:rPr lang="en-US"/>
              <a:t>The </a:t>
            </a:r>
            <a:r>
              <a:rPr lang="en-US" i="1"/>
              <a:t>back</a:t>
            </a:r>
            <a:r>
              <a:rPr lang="en-US"/>
              <a:t> door = JJ</a:t>
            </a:r>
          </a:p>
          <a:p>
            <a:pPr lvl="1"/>
            <a:r>
              <a:rPr lang="en-US"/>
              <a:t>On my </a:t>
            </a:r>
            <a:r>
              <a:rPr lang="en-US" i="1"/>
              <a:t>back</a:t>
            </a:r>
            <a:r>
              <a:rPr lang="en-US"/>
              <a:t> = NN</a:t>
            </a:r>
          </a:p>
          <a:p>
            <a:pPr lvl="1"/>
            <a:r>
              <a:rPr lang="en-US"/>
              <a:t>Win the voters </a:t>
            </a:r>
            <a:r>
              <a:rPr lang="en-US" i="1"/>
              <a:t>back</a:t>
            </a:r>
            <a:r>
              <a:rPr lang="en-US"/>
              <a:t> = RB</a:t>
            </a:r>
          </a:p>
          <a:p>
            <a:pPr lvl="1"/>
            <a:r>
              <a:rPr lang="en-US"/>
              <a:t>Promised to </a:t>
            </a:r>
            <a:r>
              <a:rPr lang="en-US" i="1"/>
              <a:t>back</a:t>
            </a:r>
            <a:r>
              <a:rPr lang="en-US"/>
              <a:t> the bill = VB</a:t>
            </a:r>
          </a:p>
          <a:p>
            <a:r>
              <a:rPr lang="en-US"/>
              <a:t>The POS tagging problem is to determine the POS tag for a particular instance of a word.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068A-7F77-43A2-B59E-3678D508C11E}" type="slidenum">
              <a:rPr lang="en-US"/>
              <a:pPr/>
              <a:t>19</a:t>
            </a:fld>
            <a:endParaRPr lang="en-US"/>
          </a:p>
        </p:txBody>
      </p:sp>
      <p:sp>
        <p:nvSpPr>
          <p:cNvPr id="796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 Tagging</a:t>
            </a:r>
          </a:p>
        </p:txBody>
      </p:sp>
      <p:sp>
        <p:nvSpPr>
          <p:cNvPr id="796676" name="Text Box 4"/>
          <p:cNvSpPr txBox="1">
            <a:spLocks noChangeArrowheads="1"/>
          </p:cNvSpPr>
          <p:nvPr/>
        </p:nvSpPr>
        <p:spPr bwMode="auto">
          <a:xfrm>
            <a:off x="5410200" y="6019800"/>
            <a:ext cx="294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latin typeface="Times New Roman" pitchFamily="18" charset="0"/>
              </a:rPr>
              <a:t>These examples from Dekang Lin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Training files, question samples</a:t>
            </a:r>
          </a:p>
          <a:p>
            <a:pPr lvl="1"/>
            <a:r>
              <a:rPr lang="en-US" dirty="0" smtClean="0"/>
              <a:t>/home/cs4705/corpora/</a:t>
            </a:r>
            <a:r>
              <a:rPr lang="en-US" dirty="0" err="1" smtClean="0"/>
              <a:t>wsj</a:t>
            </a:r>
            <a:endParaRPr lang="en-US" dirty="0" smtClean="0"/>
          </a:p>
          <a:p>
            <a:pPr lvl="1"/>
            <a:r>
              <a:rPr lang="en-US" dirty="0" smtClean="0"/>
              <a:t>/</a:t>
            </a:r>
            <a:r>
              <a:rPr lang="en-US" dirty="0" smtClean="0"/>
              <a:t>home/cs4705/corpora/</a:t>
            </a:r>
            <a:r>
              <a:rPr lang="en-US" dirty="0" err="1" smtClean="0"/>
              <a:t>wsj</a:t>
            </a:r>
            <a:r>
              <a:rPr lang="en-US" dirty="0" smtClean="0"/>
              <a:t>/wsj_2300questions.txt</a:t>
            </a:r>
          </a:p>
          <a:p>
            <a:pPr lvl="1"/>
            <a:r>
              <a:rPr lang="en-US" dirty="0" smtClean="0"/>
              <a:t>CVN: will post on the CVN web site </a:t>
            </a:r>
            <a:r>
              <a:rPr lang="en-US" smtClean="0"/>
              <a:t>this afternoon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Question and answer templates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Not expected to use tools that we haven’t gone over (e.g., named entity recognition)</a:t>
            </a:r>
          </a:p>
          <a:p>
            <a:pPr lvl="2"/>
            <a:r>
              <a:rPr lang="en-US" dirty="0" smtClean="0"/>
              <a:t>Must allow paraphrases for indices</a:t>
            </a:r>
          </a:p>
          <a:p>
            <a:pPr lvl="2"/>
            <a:r>
              <a:rPr lang="en-US" dirty="0" smtClean="0"/>
              <a:t>But company names will be provided in question exactly as they appear in article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Any other questions?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9743-4E0C-4B0D-8B3C-7DE57108902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514600"/>
            <a:ext cx="7772400" cy="4343400"/>
          </a:xfrm>
        </p:spPr>
        <p:txBody>
          <a:bodyPr/>
          <a:lstStyle/>
          <a:p>
            <a:pPr lvl="1"/>
            <a:r>
              <a:rPr lang="en-US" dirty="0" smtClean="0">
                <a:solidFill>
                  <a:srgbClr val="FF0066"/>
                </a:solidFill>
              </a:rPr>
              <a:t>Time </a:t>
            </a:r>
            <a:r>
              <a:rPr lang="en-US" dirty="0">
                <a:solidFill>
                  <a:srgbClr val="FF0066"/>
                </a:solidFill>
              </a:rPr>
              <a:t>flies like an arrow</a:t>
            </a:r>
            <a:r>
              <a:rPr lang="en-US" dirty="0" smtClean="0">
                <a:solidFill>
                  <a:srgbClr val="FF0066"/>
                </a:solidFill>
              </a:rPr>
              <a:t>.</a:t>
            </a:r>
            <a:endParaRPr lang="en-US" dirty="0">
              <a:solidFill>
                <a:srgbClr val="FF0066"/>
              </a:solidFill>
            </a:endParaRPr>
          </a:p>
          <a:p>
            <a:pPr lvl="1"/>
            <a:r>
              <a:rPr lang="en-US" dirty="0">
                <a:solidFill>
                  <a:srgbClr val="FF0066"/>
                </a:solidFill>
              </a:rPr>
              <a:t>Time/[V,N] flies/[V,N] like/[</a:t>
            </a:r>
            <a:r>
              <a:rPr lang="en-US" dirty="0" err="1">
                <a:solidFill>
                  <a:srgbClr val="FF0066"/>
                </a:solidFill>
              </a:rPr>
              <a:t>V,Prep</a:t>
            </a:r>
            <a:r>
              <a:rPr lang="en-US" dirty="0">
                <a:solidFill>
                  <a:srgbClr val="FF0066"/>
                </a:solidFill>
              </a:rPr>
              <a:t>] an/</a:t>
            </a:r>
            <a:r>
              <a:rPr lang="en-US" dirty="0" err="1">
                <a:solidFill>
                  <a:srgbClr val="FF0066"/>
                </a:solidFill>
              </a:rPr>
              <a:t>Det</a:t>
            </a:r>
            <a:r>
              <a:rPr lang="en-US" dirty="0">
                <a:solidFill>
                  <a:srgbClr val="FF0066"/>
                </a:solidFill>
              </a:rPr>
              <a:t> arrow/N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Time/N flies/V like/Prep an/</a:t>
            </a:r>
            <a:r>
              <a:rPr lang="en-US" dirty="0" err="1">
                <a:solidFill>
                  <a:srgbClr val="FF0066"/>
                </a:solidFill>
              </a:rPr>
              <a:t>Det</a:t>
            </a:r>
            <a:r>
              <a:rPr lang="en-US" dirty="0">
                <a:solidFill>
                  <a:srgbClr val="FF0066"/>
                </a:solidFill>
              </a:rPr>
              <a:t> arrow/N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Fruit/N flies/N like/V a/DET banana/N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Fruit/N flies/V like/Prep a/DET banana/N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The/</a:t>
            </a:r>
            <a:r>
              <a:rPr lang="en-US" dirty="0" err="1">
                <a:solidFill>
                  <a:srgbClr val="FF0066"/>
                </a:solidFill>
              </a:rPr>
              <a:t>Det</a:t>
            </a:r>
            <a:r>
              <a:rPr lang="en-US" dirty="0">
                <a:solidFill>
                  <a:srgbClr val="FF0066"/>
                </a:solidFill>
              </a:rPr>
              <a:t> flies/N like/V a/DET banana/N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EA8F-7A27-4C79-8CCA-DB011D51999D}" type="slidenum">
              <a:rPr lang="en-US"/>
              <a:pPr/>
              <a:t>20</a:t>
            </a:fld>
            <a:endParaRPr lang="en-US"/>
          </a:p>
        </p:txBody>
      </p:sp>
      <p:sp>
        <p:nvSpPr>
          <p:cNvPr id="94720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106680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sz="3200"/>
              <a:t>How do we assign POS tags to words in a sentence?</a:t>
            </a:r>
            <a:br>
              <a:rPr lang="en-US" sz="3200"/>
            </a:b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6F34A-1D77-4152-9797-73AECCDD9B16}" type="slidenum">
              <a:rPr lang="en-US"/>
              <a:pPr/>
              <a:t>21</a:t>
            </a:fld>
            <a:endParaRPr lang="en-US"/>
          </a:p>
        </p:txBody>
      </p:sp>
      <p:sp>
        <p:nvSpPr>
          <p:cNvPr id="79872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hard is POS tagging? Measuring ambiguity</a:t>
            </a:r>
          </a:p>
        </p:txBody>
      </p:sp>
      <p:pic>
        <p:nvPicPr>
          <p:cNvPr id="798748" name="Picture 28" descr="browntag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71600"/>
            <a:ext cx="9144000" cy="4567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763000" cy="37242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Many words have only one POS tag (e.g. </a:t>
            </a:r>
            <a:r>
              <a:rPr lang="en-US" dirty="0">
                <a:solidFill>
                  <a:srgbClr val="FF0066"/>
                </a:solidFill>
              </a:rPr>
              <a:t>is, Mary, very, smallest</a:t>
            </a:r>
            <a:r>
              <a:rPr lang="en-US" dirty="0"/>
              <a:t>)</a:t>
            </a:r>
          </a:p>
          <a:p>
            <a:r>
              <a:rPr lang="en-US" dirty="0"/>
              <a:t>Others have a single most likely tag (e.g. </a:t>
            </a:r>
            <a:r>
              <a:rPr lang="en-US" dirty="0">
                <a:solidFill>
                  <a:srgbClr val="FF0066"/>
                </a:solidFill>
              </a:rPr>
              <a:t>a, dog</a:t>
            </a:r>
            <a:r>
              <a:rPr lang="en-US" dirty="0"/>
              <a:t>)</a:t>
            </a:r>
          </a:p>
          <a:p>
            <a:r>
              <a:rPr lang="en-US" dirty="0"/>
              <a:t>But tags also tend to co-occur regularly with other tags (e.g. </a:t>
            </a:r>
            <a:r>
              <a:rPr lang="en-US" dirty="0" err="1"/>
              <a:t>Det</a:t>
            </a:r>
            <a:r>
              <a:rPr lang="en-US" dirty="0"/>
              <a:t>, N)</a:t>
            </a:r>
          </a:p>
          <a:p>
            <a:r>
              <a:rPr lang="en-US" dirty="0"/>
              <a:t>In addition to conditional probabilities of words P(w</a:t>
            </a:r>
            <a:r>
              <a:rPr lang="en-US" baseline="-25000" dirty="0"/>
              <a:t>1</a:t>
            </a:r>
            <a:r>
              <a:rPr lang="en-US" dirty="0"/>
              <a:t>|w</a:t>
            </a:r>
            <a:r>
              <a:rPr lang="en-US" baseline="-25000" dirty="0"/>
              <a:t>n-1</a:t>
            </a:r>
            <a:r>
              <a:rPr lang="en-US" dirty="0"/>
              <a:t>), we can look at POS likelihoods P(t</a:t>
            </a:r>
            <a:r>
              <a:rPr lang="en-US" baseline="-25000" dirty="0"/>
              <a:t>1</a:t>
            </a:r>
            <a:r>
              <a:rPr lang="en-US" dirty="0"/>
              <a:t>|t</a:t>
            </a:r>
            <a:r>
              <a:rPr lang="en-US" baseline="-25000" dirty="0"/>
              <a:t>n-1</a:t>
            </a:r>
            <a:r>
              <a:rPr lang="en-US" dirty="0"/>
              <a:t>) to disambiguate sentences and to assess sentence likelihoods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97C5-9465-42AC-9E76-7A812A1F9301}" type="slidenum">
              <a:rPr lang="en-US"/>
              <a:pPr/>
              <a:t>22</a:t>
            </a:fld>
            <a:endParaRPr lang="en-US"/>
          </a:p>
        </p:txBody>
      </p:sp>
      <p:sp>
        <p:nvSpPr>
          <p:cNvPr id="94925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Potential Sources of Disambiguation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 typeface="Arial" charset="0"/>
              <a:buAutoNum type="arabicPeriod"/>
            </a:pPr>
            <a:r>
              <a:rPr lang="en-US" dirty="0"/>
              <a:t>Rule-based tagging</a:t>
            </a:r>
          </a:p>
          <a:p>
            <a:pPr marL="914400" lvl="1" indent="-457200"/>
            <a:r>
              <a:rPr lang="en-US" dirty="0"/>
              <a:t>(ENGTWOL</a:t>
            </a:r>
            <a:r>
              <a:rPr lang="en-US" dirty="0" smtClean="0"/>
              <a:t>)</a:t>
            </a:r>
          </a:p>
          <a:p>
            <a:pPr marL="533400" indent="-533400">
              <a:buFont typeface="Arial" charset="0"/>
              <a:buAutoNum type="arabicPeriod"/>
            </a:pPr>
            <a:r>
              <a:rPr lang="en-US" dirty="0" smtClean="0"/>
              <a:t>Transformation-based tagging</a:t>
            </a:r>
          </a:p>
          <a:p>
            <a:pPr marL="1027176" lvl="2" indent="-533400">
              <a:buFont typeface="Arial" charset="0"/>
              <a:buAutoNum type="arabicPeriod"/>
            </a:pPr>
            <a:r>
              <a:rPr lang="en-US" dirty="0" smtClean="0"/>
              <a:t>Learned rules (statistic and linguistic)</a:t>
            </a:r>
          </a:p>
          <a:p>
            <a:pPr marL="914400" lvl="1" indent="-457200"/>
            <a:r>
              <a:rPr lang="en-US" dirty="0" smtClean="0"/>
              <a:t>Brill tagger</a:t>
            </a:r>
            <a:endParaRPr lang="en-US" dirty="0"/>
          </a:p>
          <a:p>
            <a:pPr marL="533400" indent="-533400">
              <a:buFont typeface="Arial" charset="0"/>
              <a:buAutoNum type="arabicPeriod"/>
            </a:pPr>
            <a:r>
              <a:rPr lang="en-US" dirty="0"/>
              <a:t>Stochastic (=Probabilistic) tagging</a:t>
            </a:r>
          </a:p>
          <a:p>
            <a:pPr marL="914400" lvl="1" indent="-457200"/>
            <a:r>
              <a:rPr lang="en-US" dirty="0"/>
              <a:t>HMM (Hidden Markov Model) </a:t>
            </a:r>
            <a:r>
              <a:rPr lang="en-US" dirty="0" smtClean="0"/>
              <a:t>tagging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C217B-6E8F-4694-ACF1-4700A75C42C1}" type="slidenum">
              <a:rPr lang="en-US"/>
              <a:pPr/>
              <a:t>23</a:t>
            </a:fld>
            <a:endParaRPr lang="en-US"/>
          </a:p>
        </p:txBody>
      </p:sp>
      <p:sp>
        <p:nvSpPr>
          <p:cNvPr id="800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 methods for POS tagging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Start with a dictionary</a:t>
            </a:r>
          </a:p>
          <a:p>
            <a:r>
              <a:rPr lang="en-US"/>
              <a:t>Assign all possible tags to words from the dictionary</a:t>
            </a:r>
          </a:p>
          <a:p>
            <a:r>
              <a:rPr lang="en-US"/>
              <a:t>Write rules by hand to selectively remove tags</a:t>
            </a:r>
          </a:p>
          <a:p>
            <a:r>
              <a:rPr lang="en-US"/>
              <a:t>Leaving the correct tag for each word.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9099-0B01-48F2-B02B-843CEBB32135}" type="slidenum">
              <a:rPr lang="en-US"/>
              <a:pPr/>
              <a:t>24</a:t>
            </a:fld>
            <a:endParaRPr lang="en-US"/>
          </a:p>
        </p:txBody>
      </p:sp>
      <p:sp>
        <p:nvSpPr>
          <p:cNvPr id="802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Rule-based tagging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458200" cy="5791200"/>
          </a:xfrm>
        </p:spPr>
        <p:txBody>
          <a:bodyPr/>
          <a:lstStyle/>
          <a:p>
            <a:pPr>
              <a:buFont typeface="Times" pitchFamily="80" charset="0"/>
              <a:buChar char="•"/>
            </a:pPr>
            <a:r>
              <a:rPr lang="en-US" dirty="0"/>
              <a:t>she:		PRP</a:t>
            </a:r>
          </a:p>
          <a:p>
            <a:pPr>
              <a:buFont typeface="Times" pitchFamily="80" charset="0"/>
              <a:buChar char="•"/>
            </a:pPr>
            <a:r>
              <a:rPr lang="en-US" dirty="0"/>
              <a:t>promised:	VBN,VBD</a:t>
            </a:r>
          </a:p>
          <a:p>
            <a:pPr>
              <a:buFont typeface="Times" pitchFamily="80" charset="0"/>
              <a:buChar char="•"/>
            </a:pPr>
            <a:r>
              <a:rPr lang="en-US" dirty="0"/>
              <a:t>to			</a:t>
            </a:r>
            <a:r>
              <a:rPr lang="en-US" dirty="0" err="1"/>
              <a:t>TO</a:t>
            </a:r>
            <a:endParaRPr lang="en-US" dirty="0"/>
          </a:p>
          <a:p>
            <a:pPr>
              <a:buFont typeface="Times" pitchFamily="80" charset="0"/>
              <a:buChar char="•"/>
            </a:pPr>
            <a:r>
              <a:rPr lang="en-US" dirty="0"/>
              <a:t>back:		VB, JJ, RB, NN	</a:t>
            </a:r>
          </a:p>
          <a:p>
            <a:pPr>
              <a:buFont typeface="Times" pitchFamily="80" charset="0"/>
              <a:buChar char="•"/>
            </a:pPr>
            <a:r>
              <a:rPr lang="en-US" dirty="0"/>
              <a:t>the:		DT</a:t>
            </a:r>
          </a:p>
          <a:p>
            <a:pPr>
              <a:buFont typeface="Times" pitchFamily="80" charset="0"/>
              <a:buChar char="•"/>
            </a:pPr>
            <a:r>
              <a:rPr lang="en-US" dirty="0"/>
              <a:t>bill:			NN, VB</a:t>
            </a:r>
          </a:p>
          <a:p>
            <a:pPr>
              <a:buFont typeface="Times" pitchFamily="80" charset="0"/>
              <a:buChar char="•"/>
            </a:pPr>
            <a:endParaRPr lang="en-US" dirty="0"/>
          </a:p>
          <a:p>
            <a:pPr>
              <a:buFont typeface="Times" pitchFamily="80" charset="0"/>
              <a:buChar char="•"/>
            </a:pPr>
            <a:r>
              <a:rPr lang="en-US" dirty="0"/>
              <a:t>Etc… for the ~100,000 words of English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		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7636-1401-435D-9800-C405BA7D4C5E}" type="slidenum">
              <a:rPr lang="en-US"/>
              <a:pPr/>
              <a:t>25</a:t>
            </a:fld>
            <a:endParaRPr lang="en-US"/>
          </a:p>
        </p:txBody>
      </p:sp>
      <p:sp>
        <p:nvSpPr>
          <p:cNvPr id="8048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 with a dictionary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				NN</a:t>
            </a:r>
          </a:p>
          <a:p>
            <a:pPr>
              <a:buFont typeface="Wingdings" pitchFamily="2" charset="2"/>
              <a:buNone/>
            </a:pPr>
            <a:r>
              <a:rPr lang="en-US"/>
              <a:t>					RB		</a:t>
            </a:r>
          </a:p>
          <a:p>
            <a:pPr>
              <a:buFont typeface="Wingdings" pitchFamily="2" charset="2"/>
              <a:buNone/>
            </a:pPr>
            <a:r>
              <a:rPr lang="en-US"/>
              <a:t>		VBN</a:t>
            </a:r>
            <a:r>
              <a:rPr lang="en-US">
                <a:latin typeface="ヒラギノ角ゴ Pro W3" pitchFamily="80" charset="-128"/>
              </a:rPr>
              <a:t>			</a:t>
            </a:r>
            <a:r>
              <a:rPr lang="en-US"/>
              <a:t>JJ			VB</a:t>
            </a:r>
          </a:p>
          <a:p>
            <a:pPr>
              <a:buFont typeface="Wingdings" pitchFamily="2" charset="2"/>
              <a:buNone/>
            </a:pPr>
            <a:r>
              <a:rPr lang="en-US"/>
              <a:t>PRP	VBD		TO	VB		DT	NN</a:t>
            </a:r>
          </a:p>
          <a:p>
            <a:pPr>
              <a:buFont typeface="Wingdings" pitchFamily="2" charset="2"/>
              <a:buNone/>
            </a:pPr>
            <a:r>
              <a:rPr lang="en-US" b="1"/>
              <a:t>She	promised	to	back 		the	bill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5FCA-6D97-47D9-B5C4-3808CB21D7BA}" type="slidenum">
              <a:rPr lang="en-US"/>
              <a:pPr/>
              <a:t>26</a:t>
            </a:fld>
            <a:endParaRPr lang="en-US"/>
          </a:p>
        </p:txBody>
      </p:sp>
      <p:sp>
        <p:nvSpPr>
          <p:cNvPr id="80691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Use the dictionary to assign every possible tag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Helvetica" pitchFamily="80" charset="0"/>
              </a:rPr>
              <a:t>Eliminate VBN if VBD is an option when VBN|VBD follows “&lt;start&gt; PRP”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				NN</a:t>
            </a:r>
          </a:p>
          <a:p>
            <a:pPr>
              <a:buFont typeface="Wingdings" pitchFamily="2" charset="2"/>
              <a:buNone/>
            </a:pPr>
            <a:r>
              <a:rPr lang="en-US"/>
              <a:t>					RB		</a:t>
            </a:r>
          </a:p>
          <a:p>
            <a:pPr>
              <a:buFont typeface="Wingdings" pitchFamily="2" charset="2"/>
              <a:buNone/>
            </a:pPr>
            <a:r>
              <a:rPr lang="en-US"/>
              <a:t>		</a:t>
            </a:r>
            <a:r>
              <a:rPr lang="en-US">
                <a:latin typeface="ヒラギノ角ゴ Pro W3" pitchFamily="80" charset="-128"/>
              </a:rPr>
              <a:t>			</a:t>
            </a:r>
            <a:r>
              <a:rPr lang="en-US"/>
              <a:t>JJ			VB</a:t>
            </a:r>
          </a:p>
          <a:p>
            <a:pPr>
              <a:buFont typeface="Wingdings" pitchFamily="2" charset="2"/>
              <a:buNone/>
            </a:pPr>
            <a:r>
              <a:rPr lang="en-US"/>
              <a:t>PRP	VBD		TO	VB		DT	NN</a:t>
            </a:r>
          </a:p>
          <a:p>
            <a:pPr>
              <a:buFont typeface="Wingdings" pitchFamily="2" charset="2"/>
              <a:buNone/>
            </a:pPr>
            <a:r>
              <a:rPr lang="en-US" b="1"/>
              <a:t>She	promised	to	back 		the	bill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5A4BD-F1B1-45F7-BD43-413CB3A08618}" type="slidenum">
              <a:rPr lang="en-US"/>
              <a:pPr/>
              <a:t>27</a:t>
            </a:fld>
            <a:endParaRPr lang="en-US"/>
          </a:p>
        </p:txBody>
      </p:sp>
      <p:sp>
        <p:nvSpPr>
          <p:cNvPr id="808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Write rules to eliminate tags</a:t>
            </a:r>
          </a:p>
        </p:txBody>
      </p:sp>
      <p:sp>
        <p:nvSpPr>
          <p:cNvPr id="808964" name="Text Box 4"/>
          <p:cNvSpPr txBox="1">
            <a:spLocks noChangeArrowheads="1"/>
          </p:cNvSpPr>
          <p:nvPr/>
        </p:nvSpPr>
        <p:spPr bwMode="auto">
          <a:xfrm>
            <a:off x="1600200" y="3276600"/>
            <a:ext cx="749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rgbClr val="5400A8"/>
                </a:solidFill>
                <a:latin typeface="Tahoma" pitchFamily="34" charset="0"/>
              </a:rPr>
              <a:t>VBN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8089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6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10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3400" y="1391738"/>
            <a:ext cx="8077200" cy="4704761"/>
          </a:xfrm>
          <a:ln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C185-836E-4769-BDB1-5F359891AB77}" type="slidenum">
              <a:rPr lang="en-US"/>
              <a:pPr/>
              <a:t>28</a:t>
            </a:fld>
            <a:endParaRPr lang="en-US"/>
          </a:p>
        </p:txBody>
      </p:sp>
      <p:sp>
        <p:nvSpPr>
          <p:cNvPr id="811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ENGTWOL Lexicon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First Stage: Run words through FST morphological analyzer to get all parts of speech.</a:t>
            </a:r>
          </a:p>
          <a:p>
            <a:pPr>
              <a:lnSpc>
                <a:spcPct val="90000"/>
              </a:lnSpc>
            </a:pPr>
            <a:r>
              <a:rPr lang="en-US" sz="2400"/>
              <a:t>Example: </a:t>
            </a:r>
            <a:r>
              <a:rPr lang="en-US" sz="2400" i="1"/>
              <a:t>Pavlov had shown that salivation …</a:t>
            </a:r>
            <a:r>
              <a:rPr lang="en-US" sz="2400"/>
              <a:t/>
            </a:r>
            <a:br>
              <a:rPr lang="en-US" sz="2400"/>
            </a:br>
            <a:r>
              <a:rPr lang="en-US" sz="2000"/>
              <a:t>Pavlov	</a:t>
            </a:r>
            <a:r>
              <a:rPr lang="en-US" sz="2000" b="1"/>
              <a:t>PAVLOV N NOM SG PROPER</a:t>
            </a:r>
            <a:r>
              <a:rPr lang="en-US" sz="2000"/>
              <a:t/>
            </a:r>
            <a:br>
              <a:rPr lang="en-US" sz="2000"/>
            </a:br>
            <a:r>
              <a:rPr lang="en-US" sz="2000"/>
              <a:t>had		</a:t>
            </a:r>
            <a:r>
              <a:rPr lang="en-US" sz="2000" b="1"/>
              <a:t>HAVE V PAST VFIN SVO</a:t>
            </a:r>
            <a:r>
              <a:rPr lang="en-US" sz="2000"/>
              <a:t/>
            </a:r>
            <a:br>
              <a:rPr lang="en-US" sz="2000"/>
            </a:br>
            <a:r>
              <a:rPr lang="en-US" sz="2000"/>
              <a:t>		HAVE PCP2 SVO</a:t>
            </a:r>
            <a:br>
              <a:rPr lang="en-US" sz="2000"/>
            </a:br>
            <a:r>
              <a:rPr lang="en-US" sz="2000"/>
              <a:t>shown	</a:t>
            </a:r>
            <a:r>
              <a:rPr lang="en-US" sz="2000" b="1"/>
              <a:t>SHOW PCP2 SVOO SVO SV</a:t>
            </a:r>
            <a:r>
              <a:rPr lang="en-US" sz="2000"/>
              <a:t/>
            </a:r>
            <a:br>
              <a:rPr lang="en-US" sz="2000"/>
            </a:br>
            <a:r>
              <a:rPr lang="en-US" sz="2000"/>
              <a:t>that		ADV</a:t>
            </a:r>
            <a:br>
              <a:rPr lang="en-US" sz="2000"/>
            </a:br>
            <a:r>
              <a:rPr lang="en-US" sz="2000"/>
              <a:t>		PRON DEM SG</a:t>
            </a:r>
            <a:br>
              <a:rPr lang="en-US" sz="2000"/>
            </a:br>
            <a:r>
              <a:rPr lang="en-US" sz="2000"/>
              <a:t>		DET CENTRAL DEM SG</a:t>
            </a:r>
            <a:br>
              <a:rPr lang="en-US" sz="2000"/>
            </a:br>
            <a:r>
              <a:rPr lang="en-US" sz="2000"/>
              <a:t>		</a:t>
            </a:r>
            <a:r>
              <a:rPr lang="en-US" sz="2000" b="1"/>
              <a:t>CS</a:t>
            </a:r>
            <a:r>
              <a:rPr lang="en-US" sz="2000"/>
              <a:t/>
            </a:r>
            <a:br>
              <a:rPr lang="en-US" sz="2000"/>
            </a:br>
            <a:r>
              <a:rPr lang="en-US" sz="2000"/>
              <a:t>salivation	</a:t>
            </a:r>
            <a:r>
              <a:rPr lang="en-US" sz="2000" b="1"/>
              <a:t>N NOM SG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CDCAB-1441-4F72-98CC-34B35683994F}" type="slidenum">
              <a:rPr lang="en-US"/>
              <a:pPr/>
              <a:t>29</a:t>
            </a:fld>
            <a:endParaRPr lang="en-US"/>
          </a:p>
        </p:txBody>
      </p:sp>
      <p:sp>
        <p:nvSpPr>
          <p:cNvPr id="813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1 of ENGTWOL Tagging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Words follow a </a:t>
            </a:r>
            <a:r>
              <a:rPr lang="en-US" dirty="0" err="1" smtClean="0"/>
              <a:t>Zipfian</a:t>
            </a:r>
            <a:r>
              <a:rPr lang="en-US" dirty="0" smtClean="0"/>
              <a:t> distribution</a:t>
            </a:r>
          </a:p>
          <a:p>
            <a:pPr lvl="1"/>
            <a:r>
              <a:rPr lang="en-US" dirty="0" smtClean="0"/>
              <a:t>Small number of words occur very frequently</a:t>
            </a:r>
          </a:p>
          <a:p>
            <a:pPr lvl="1"/>
            <a:r>
              <a:rPr lang="en-US" dirty="0" smtClean="0"/>
              <a:t>A large number are seen only once</a:t>
            </a:r>
          </a:p>
          <a:p>
            <a:pPr lvl="1"/>
            <a:r>
              <a:rPr lang="en-US" dirty="0" err="1" smtClean="0">
                <a:solidFill>
                  <a:schemeClr val="folHlink"/>
                </a:solidFill>
                <a:hlinkClick r:id="rId2"/>
              </a:rPr>
              <a:t>Zipf’s</a:t>
            </a:r>
            <a:r>
              <a:rPr lang="en-US" dirty="0" smtClean="0">
                <a:solidFill>
                  <a:schemeClr val="folHlink"/>
                </a:solidFill>
                <a:hlinkClick r:id="rId2"/>
              </a:rPr>
              <a:t> law</a:t>
            </a:r>
            <a:r>
              <a:rPr lang="en-US" dirty="0" smtClean="0"/>
              <a:t>: a word’s frequency is approximately inversely proportional to its rank in the word distribution list</a:t>
            </a:r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Zero probabilities on one bigram cause a zero probability on the entire sentence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9743-4E0C-4B0D-8B3C-7DE57108902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Second Stage: Apply NEGATIVE constraints.</a:t>
            </a:r>
          </a:p>
          <a:p>
            <a:pPr>
              <a:lnSpc>
                <a:spcPct val="90000"/>
              </a:lnSpc>
            </a:pPr>
            <a:r>
              <a:rPr lang="en-US" sz="2000"/>
              <a:t>Example: Adverbial “that” rule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Eliminates all readings of “that” except the one in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“It isn’t </a:t>
            </a:r>
            <a:r>
              <a:rPr lang="en-US" sz="1800" i="1" u="sng"/>
              <a:t>that</a:t>
            </a:r>
            <a:r>
              <a:rPr lang="en-US" sz="1800"/>
              <a:t> odd”</a:t>
            </a:r>
            <a:endParaRPr lang="en-US" sz="1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A50021"/>
                </a:solidFill>
              </a:rPr>
              <a:t>Given</a:t>
            </a:r>
            <a:r>
              <a:rPr lang="en-US" sz="1800" b="1"/>
              <a:t> input</a:t>
            </a:r>
            <a:r>
              <a:rPr lang="en-US" sz="1800"/>
              <a:t>: “that”</a:t>
            </a:r>
            <a:br>
              <a:rPr lang="en-US" sz="1800"/>
            </a:br>
            <a:r>
              <a:rPr lang="en-US" sz="1800" b="1">
                <a:solidFill>
                  <a:srgbClr val="A50021"/>
                </a:solidFill>
              </a:rPr>
              <a:t>If</a:t>
            </a:r>
            <a:r>
              <a:rPr lang="en-US" sz="1800" b="1"/>
              <a:t/>
            </a:r>
            <a:br>
              <a:rPr lang="en-US" sz="1800" b="1"/>
            </a:br>
            <a:r>
              <a:rPr lang="en-US" sz="1800"/>
              <a:t>(+1 A/ADV/QUANT)  </a:t>
            </a:r>
            <a:r>
              <a:rPr lang="en-US" sz="1800" b="1"/>
              <a:t>;if next word is adj/adv/quantifier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	(+2 SENT-LIM)        </a:t>
            </a:r>
            <a:r>
              <a:rPr lang="en-US" sz="1800" b="1"/>
              <a:t>;following which is E-O-S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	(NOT -1 SVOC/A)     </a:t>
            </a:r>
            <a:r>
              <a:rPr lang="en-US" sz="1800" b="1"/>
              <a:t>; and the previous word is not 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				  ; verb like “consider” which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                         		  ; allows adjective complements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				  ; in “I consider that odd”</a:t>
            </a:r>
            <a:endParaRPr lang="en-US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/>
              <a:t>	</a:t>
            </a:r>
            <a:r>
              <a:rPr lang="en-US" sz="1800" b="1">
                <a:solidFill>
                  <a:srgbClr val="A50021"/>
                </a:solidFill>
              </a:rPr>
              <a:t>Then</a:t>
            </a:r>
            <a:r>
              <a:rPr lang="en-US" sz="1800"/>
              <a:t> eliminate non-ADV tags</a:t>
            </a:r>
            <a:br>
              <a:rPr lang="en-US" sz="1800"/>
            </a:br>
            <a:r>
              <a:rPr lang="en-US" sz="1800" b="1">
                <a:solidFill>
                  <a:srgbClr val="A50021"/>
                </a:solidFill>
              </a:rPr>
              <a:t>Else</a:t>
            </a:r>
            <a:r>
              <a:rPr lang="en-US" sz="1800"/>
              <a:t> eliminate ADV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4A2C-8FD3-4586-8833-FEE219CFF7FD}" type="slidenum">
              <a:rPr lang="en-US"/>
              <a:pPr/>
              <a:t>30</a:t>
            </a:fld>
            <a:endParaRPr lang="en-US"/>
          </a:p>
        </p:txBody>
      </p:sp>
      <p:sp>
        <p:nvSpPr>
          <p:cNvPr id="8140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2 of ENGTWOL Tagging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4C56B-4882-435C-8D08-2012E9B01148}" type="datetime1">
              <a:rPr lang="en-US"/>
              <a:pPr/>
              <a:t>9/17/2009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7BA7-C9A0-4430-B8B3-FBF471F35511}" type="slidenum">
              <a:rPr lang="en-US"/>
              <a:pPr/>
              <a:t>31</a:t>
            </a:fld>
            <a:endParaRPr lang="en-US"/>
          </a:p>
        </p:txBody>
      </p:sp>
      <p:sp>
        <p:nvSpPr>
          <p:cNvPr id="102605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Transformation-Based Tagging (Brill Tagging)</a:t>
            </a:r>
          </a:p>
        </p:txBody>
      </p:sp>
      <p:sp>
        <p:nvSpPr>
          <p:cNvPr id="102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123113" cy="4724400"/>
          </a:xfrm>
        </p:spPr>
        <p:txBody>
          <a:bodyPr>
            <a:normAutofit/>
          </a:bodyPr>
          <a:lstStyle/>
          <a:p>
            <a:r>
              <a:rPr lang="en-US" sz="2800" dirty="0"/>
              <a:t>Combination of Rule-based and stochastic tagging methodologies</a:t>
            </a:r>
          </a:p>
          <a:p>
            <a:pPr lvl="1"/>
            <a:r>
              <a:rPr lang="en-US" sz="2400" dirty="0"/>
              <a:t>Like rule-based because rules are used to specify tags in a certain environment</a:t>
            </a:r>
          </a:p>
          <a:p>
            <a:pPr lvl="1"/>
            <a:r>
              <a:rPr lang="en-US" sz="2400" dirty="0"/>
              <a:t>Like stochastic approach because machine learning is used—with tagged corpus as </a:t>
            </a:r>
            <a:r>
              <a:rPr lang="en-US" sz="2400" dirty="0" smtClean="0"/>
              <a:t>input</a:t>
            </a:r>
          </a:p>
          <a:p>
            <a:pPr lvl="2"/>
            <a:r>
              <a:rPr lang="en-US" sz="2200" i="1" dirty="0" smtClean="0">
                <a:solidFill>
                  <a:srgbClr val="FF0000"/>
                </a:solidFill>
              </a:rPr>
              <a:t>Rules are learned</a:t>
            </a:r>
            <a:endParaRPr lang="en-US" sz="2200" i="1" dirty="0">
              <a:solidFill>
                <a:srgbClr val="FF0000"/>
              </a:solidFill>
            </a:endParaRPr>
          </a:p>
          <a:p>
            <a:r>
              <a:rPr lang="en-US" sz="2800" dirty="0"/>
              <a:t>Input:</a:t>
            </a:r>
          </a:p>
          <a:p>
            <a:pPr lvl="1"/>
            <a:r>
              <a:rPr lang="en-US" sz="2400" dirty="0"/>
              <a:t>tagged corpus</a:t>
            </a:r>
          </a:p>
          <a:p>
            <a:pPr lvl="1"/>
            <a:r>
              <a:rPr lang="en-US" sz="2400" dirty="0"/>
              <a:t>dictionary (</a:t>
            </a:r>
            <a:r>
              <a:rPr lang="en-US" sz="2400" i="1" dirty="0">
                <a:solidFill>
                  <a:srgbClr val="FF0000"/>
                </a:solidFill>
              </a:rPr>
              <a:t>with most frequent tags</a:t>
            </a:r>
            <a:r>
              <a:rPr lang="en-US" sz="24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7DB14-3541-4B92-80E7-4DD62F2AB31E}" type="datetime1">
              <a:rPr lang="en-US"/>
              <a:pPr/>
              <a:t>9/17/2009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6A6AB-5AE2-4581-83CA-84B2A77820DF}" type="slidenum">
              <a:rPr lang="en-US"/>
              <a:pPr/>
              <a:t>32</a:t>
            </a:fld>
            <a:endParaRPr lang="en-US"/>
          </a:p>
        </p:txBody>
      </p:sp>
      <p:sp>
        <p:nvSpPr>
          <p:cNvPr id="102809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Transformation-Based Tagging </a:t>
            </a:r>
          </a:p>
        </p:txBody>
      </p:sp>
      <p:sp>
        <p:nvSpPr>
          <p:cNvPr id="1028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Basic Idea: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Set the most probable tag for each word as a start value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Change tags according to rules of type “if word-1 is a determiner and word is a verb then change the tag to noun” in a specific order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Training is done on tagged corpus: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Use </a:t>
            </a:r>
            <a:r>
              <a:rPr lang="en-US" sz="2400" dirty="0"/>
              <a:t>a set of rule templates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Among the set of rules, find one with highest score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Continue finding rules until lowest score threshold is passed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Keep the ordered set of rules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Rules make errors that are corrected by later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554C-CDC1-4E45-841B-D80C3A484733}" type="datetime1">
              <a:rPr lang="en-US"/>
              <a:pPr/>
              <a:t>9/17/2009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7AF8-7C58-4BC3-A5DF-341C3ABA9B6C}" type="slidenum">
              <a:rPr lang="en-US"/>
              <a:pPr/>
              <a:t>33</a:t>
            </a:fld>
            <a:endParaRPr lang="en-US"/>
          </a:p>
        </p:txBody>
      </p:sp>
      <p:sp>
        <p:nvSpPr>
          <p:cNvPr id="1030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TBL Rule Application</a:t>
            </a:r>
          </a:p>
        </p:txBody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772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Tagger labels every word with its most-likely tag</a:t>
            </a:r>
          </a:p>
          <a:p>
            <a:pPr lvl="1"/>
            <a:r>
              <a:rPr lang="en-US" sz="2400" dirty="0"/>
              <a:t>For example: </a:t>
            </a:r>
            <a:r>
              <a:rPr lang="en-US" sz="2400" i="1" dirty="0"/>
              <a:t>race</a:t>
            </a:r>
            <a:r>
              <a:rPr lang="en-US" sz="2400" dirty="0"/>
              <a:t> has the following probabilities in the Brown corpus:</a:t>
            </a:r>
          </a:p>
          <a:p>
            <a:pPr lvl="2"/>
            <a:r>
              <a:rPr lang="en-US" sz="2400" i="1" dirty="0"/>
              <a:t>P(</a:t>
            </a:r>
            <a:r>
              <a:rPr lang="en-US" sz="2400" i="1" dirty="0" err="1"/>
              <a:t>NN|race</a:t>
            </a:r>
            <a:r>
              <a:rPr lang="en-US" sz="2400" i="1" dirty="0"/>
              <a:t>) = .98</a:t>
            </a:r>
          </a:p>
          <a:p>
            <a:pPr lvl="2"/>
            <a:r>
              <a:rPr lang="en-US" sz="2400" i="1" dirty="0"/>
              <a:t>P(</a:t>
            </a:r>
            <a:r>
              <a:rPr lang="en-US" sz="2400" i="1" dirty="0" err="1"/>
              <a:t>VB|race</a:t>
            </a:r>
            <a:r>
              <a:rPr lang="en-US" sz="2400" i="1" dirty="0"/>
              <a:t>)= .02</a:t>
            </a:r>
          </a:p>
          <a:p>
            <a:r>
              <a:rPr lang="en-US" sz="2800" dirty="0"/>
              <a:t>Transformation rules make changes to tags</a:t>
            </a:r>
          </a:p>
          <a:p>
            <a:pPr lvl="1"/>
            <a:r>
              <a:rPr lang="en-US" sz="2400" dirty="0"/>
              <a:t>“Change NN to VB when previous tag is TO”</a:t>
            </a:r>
            <a:br>
              <a:rPr lang="en-US" sz="2400" dirty="0"/>
            </a:br>
            <a:r>
              <a:rPr lang="en-US" sz="2400" i="1" dirty="0"/>
              <a:t>… is/VBZ expected/VBN to/TO race/NN tomorrow/NN</a:t>
            </a:r>
            <a:br>
              <a:rPr lang="en-US" sz="2400" i="1" dirty="0"/>
            </a:br>
            <a:r>
              <a:rPr lang="en-US" sz="2400" dirty="0"/>
              <a:t>becomes</a:t>
            </a:r>
            <a:br>
              <a:rPr lang="en-US" sz="2400" dirty="0"/>
            </a:br>
            <a:r>
              <a:rPr lang="en-US" sz="2400" i="1" dirty="0"/>
              <a:t>… is/VBZ expected/VBN to/TO race/VB tomorrow/NN</a:t>
            </a:r>
          </a:p>
          <a:p>
            <a:pPr lvl="1">
              <a:buFontTx/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194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924800" cy="1143000"/>
          </a:xfrm>
        </p:spPr>
        <p:txBody>
          <a:bodyPr/>
          <a:lstStyle/>
          <a:p>
            <a:r>
              <a:rPr lang="en-US"/>
              <a:t>TBL: Rule Learning</a:t>
            </a:r>
          </a:p>
        </p:txBody>
      </p:sp>
      <p:sp>
        <p:nvSpPr>
          <p:cNvPr id="103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7772400" cy="2667000"/>
          </a:xfrm>
        </p:spPr>
        <p:txBody>
          <a:bodyPr/>
          <a:lstStyle/>
          <a:p>
            <a:r>
              <a:rPr lang="en-US" sz="2800" dirty="0"/>
              <a:t>2 parts to a rule</a:t>
            </a:r>
          </a:p>
          <a:p>
            <a:pPr lvl="1"/>
            <a:r>
              <a:rPr lang="en-US" sz="2000" dirty="0"/>
              <a:t>Triggering environment</a:t>
            </a:r>
          </a:p>
          <a:p>
            <a:pPr lvl="1"/>
            <a:r>
              <a:rPr lang="en-US" sz="2000" dirty="0"/>
              <a:t>Rewrite rule</a:t>
            </a:r>
          </a:p>
          <a:p>
            <a:r>
              <a:rPr lang="en-US" sz="2800" dirty="0"/>
              <a:t>The range of triggering environments of templates </a:t>
            </a:r>
            <a:r>
              <a:rPr lang="en-US" sz="1600" i="1" dirty="0"/>
              <a:t>(from Manning &amp; </a:t>
            </a:r>
            <a:r>
              <a:rPr lang="en-US" sz="1600" i="1" dirty="0" err="1"/>
              <a:t>Schutze</a:t>
            </a:r>
            <a:r>
              <a:rPr lang="en-US" sz="1600" i="1" dirty="0"/>
              <a:t> 1999:363)</a:t>
            </a:r>
          </a:p>
        </p:txBody>
      </p:sp>
      <p:sp>
        <p:nvSpPr>
          <p:cNvPr id="1032196" name="Text Box 4"/>
          <p:cNvSpPr txBox="1">
            <a:spLocks noChangeArrowheads="1"/>
          </p:cNvSpPr>
          <p:nvPr/>
        </p:nvSpPr>
        <p:spPr bwMode="auto">
          <a:xfrm>
            <a:off x="838200" y="3276600"/>
            <a:ext cx="6865938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Schema	t</a:t>
            </a:r>
            <a:r>
              <a:rPr lang="en-US" b="1" baseline="-25000" dirty="0">
                <a:solidFill>
                  <a:srgbClr val="000099"/>
                </a:solidFill>
                <a:latin typeface="Times New Roman" pitchFamily="18" charset="0"/>
              </a:rPr>
              <a:t>i-3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	t</a:t>
            </a:r>
            <a:r>
              <a:rPr lang="en-US" b="1" baseline="-25000" dirty="0">
                <a:solidFill>
                  <a:srgbClr val="000099"/>
                </a:solidFill>
                <a:latin typeface="Times New Roman" pitchFamily="18" charset="0"/>
              </a:rPr>
              <a:t>i-2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	t</a:t>
            </a:r>
            <a:r>
              <a:rPr lang="en-US" b="1" baseline="-25000" dirty="0">
                <a:solidFill>
                  <a:srgbClr val="000099"/>
                </a:solidFill>
                <a:latin typeface="Times New Roman" pitchFamily="18" charset="0"/>
              </a:rPr>
              <a:t>i-1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	</a:t>
            </a:r>
            <a:r>
              <a:rPr lang="en-US" b="1" dirty="0" err="1">
                <a:solidFill>
                  <a:srgbClr val="000099"/>
                </a:solidFill>
                <a:latin typeface="Times New Roman" pitchFamily="18" charset="0"/>
              </a:rPr>
              <a:t>t</a:t>
            </a:r>
            <a:r>
              <a:rPr lang="en-US" b="1" baseline="-25000" dirty="0" err="1">
                <a:solidFill>
                  <a:srgbClr val="000099"/>
                </a:solidFill>
                <a:latin typeface="Times New Roman" pitchFamily="18" charset="0"/>
              </a:rPr>
              <a:t>i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	t</a:t>
            </a:r>
            <a:r>
              <a:rPr lang="en-US" b="1" baseline="-25000" dirty="0">
                <a:solidFill>
                  <a:srgbClr val="000099"/>
                </a:solidFill>
                <a:latin typeface="Times New Roman" pitchFamily="18" charset="0"/>
              </a:rPr>
              <a:t>i+1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	t</a:t>
            </a:r>
            <a:r>
              <a:rPr lang="en-US" b="1" baseline="-25000" dirty="0">
                <a:solidFill>
                  <a:srgbClr val="000099"/>
                </a:solidFill>
                <a:latin typeface="Times New Roman" pitchFamily="18" charset="0"/>
              </a:rPr>
              <a:t>i+2</a:t>
            </a:r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	t</a:t>
            </a:r>
            <a:r>
              <a:rPr lang="en-US" b="1" baseline="-25000" dirty="0">
                <a:solidFill>
                  <a:srgbClr val="000099"/>
                </a:solidFill>
                <a:latin typeface="Times New Roman" pitchFamily="18" charset="0"/>
              </a:rPr>
              <a:t>i+3</a:t>
            </a:r>
          </a:p>
          <a:p>
            <a:pPr eaLnBrk="1" hangingPunct="1"/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1				*</a:t>
            </a:r>
          </a:p>
          <a:p>
            <a:pPr eaLnBrk="1" hangingPunct="1"/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2				*</a:t>
            </a:r>
          </a:p>
          <a:p>
            <a:pPr eaLnBrk="1" hangingPunct="1"/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3				*</a:t>
            </a:r>
          </a:p>
          <a:p>
            <a:pPr eaLnBrk="1" hangingPunct="1"/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4				*</a:t>
            </a:r>
          </a:p>
          <a:p>
            <a:pPr eaLnBrk="1" hangingPunct="1"/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5				*</a:t>
            </a:r>
          </a:p>
          <a:p>
            <a:pPr eaLnBrk="1" hangingPunct="1"/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6				*</a:t>
            </a:r>
          </a:p>
          <a:p>
            <a:pPr eaLnBrk="1" hangingPunct="1"/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7				*</a:t>
            </a:r>
          </a:p>
          <a:p>
            <a:pPr eaLnBrk="1" hangingPunct="1"/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8				*</a:t>
            </a:r>
          </a:p>
          <a:p>
            <a:pPr eaLnBrk="1" hangingPunct="1"/>
            <a:r>
              <a:rPr lang="en-US" b="1" dirty="0">
                <a:solidFill>
                  <a:srgbClr val="000099"/>
                </a:solidFill>
                <a:latin typeface="Times New Roman" pitchFamily="18" charset="0"/>
              </a:rPr>
              <a:t>9				*</a:t>
            </a:r>
          </a:p>
        </p:txBody>
      </p:sp>
      <p:sp>
        <p:nvSpPr>
          <p:cNvPr id="1032197" name="Rectangle 5"/>
          <p:cNvSpPr>
            <a:spLocks noChangeArrowheads="1"/>
          </p:cNvSpPr>
          <p:nvPr/>
        </p:nvSpPr>
        <p:spPr bwMode="auto">
          <a:xfrm>
            <a:off x="3581400" y="3962400"/>
            <a:ext cx="685800" cy="1524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198" name="Rectangle 6"/>
          <p:cNvSpPr>
            <a:spLocks noChangeArrowheads="1"/>
          </p:cNvSpPr>
          <p:nvPr/>
        </p:nvSpPr>
        <p:spPr bwMode="auto">
          <a:xfrm>
            <a:off x="2819400" y="4495800"/>
            <a:ext cx="1447800" cy="1524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199" name="Rectangle 7"/>
          <p:cNvSpPr>
            <a:spLocks noChangeArrowheads="1"/>
          </p:cNvSpPr>
          <p:nvPr/>
        </p:nvSpPr>
        <p:spPr bwMode="auto">
          <a:xfrm>
            <a:off x="1981200" y="5029200"/>
            <a:ext cx="2286000" cy="1524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00" name="Rectangle 8"/>
          <p:cNvSpPr>
            <a:spLocks noChangeArrowheads="1"/>
          </p:cNvSpPr>
          <p:nvPr/>
        </p:nvSpPr>
        <p:spPr bwMode="auto">
          <a:xfrm>
            <a:off x="3581400" y="5562600"/>
            <a:ext cx="685800" cy="1524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01" name="Rectangle 9"/>
          <p:cNvSpPr>
            <a:spLocks noChangeArrowheads="1"/>
          </p:cNvSpPr>
          <p:nvPr/>
        </p:nvSpPr>
        <p:spPr bwMode="auto">
          <a:xfrm>
            <a:off x="3581400" y="5867400"/>
            <a:ext cx="685800" cy="1524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02" name="Rectangle 10"/>
          <p:cNvSpPr>
            <a:spLocks noChangeArrowheads="1"/>
          </p:cNvSpPr>
          <p:nvPr/>
        </p:nvSpPr>
        <p:spPr bwMode="auto">
          <a:xfrm>
            <a:off x="2819400" y="6172200"/>
            <a:ext cx="685800" cy="1524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03" name="Rectangle 11"/>
          <p:cNvSpPr>
            <a:spLocks noChangeArrowheads="1"/>
          </p:cNvSpPr>
          <p:nvPr/>
        </p:nvSpPr>
        <p:spPr bwMode="auto">
          <a:xfrm>
            <a:off x="5334000" y="4191000"/>
            <a:ext cx="685800" cy="1524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04" name="Rectangle 12"/>
          <p:cNvSpPr>
            <a:spLocks noChangeArrowheads="1"/>
          </p:cNvSpPr>
          <p:nvPr/>
        </p:nvSpPr>
        <p:spPr bwMode="auto">
          <a:xfrm>
            <a:off x="5334000" y="5562600"/>
            <a:ext cx="685800" cy="1524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05" name="Rectangle 13"/>
          <p:cNvSpPr>
            <a:spLocks noChangeArrowheads="1"/>
          </p:cNvSpPr>
          <p:nvPr/>
        </p:nvSpPr>
        <p:spPr bwMode="auto">
          <a:xfrm>
            <a:off x="5334000" y="6172200"/>
            <a:ext cx="685800" cy="1524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06" name="Rectangle 14"/>
          <p:cNvSpPr>
            <a:spLocks noChangeArrowheads="1"/>
          </p:cNvSpPr>
          <p:nvPr/>
        </p:nvSpPr>
        <p:spPr bwMode="auto">
          <a:xfrm>
            <a:off x="6172200" y="5867400"/>
            <a:ext cx="685800" cy="1524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07" name="Rectangle 15"/>
          <p:cNvSpPr>
            <a:spLocks noChangeArrowheads="1"/>
          </p:cNvSpPr>
          <p:nvPr/>
        </p:nvSpPr>
        <p:spPr bwMode="auto">
          <a:xfrm>
            <a:off x="5334000" y="5257800"/>
            <a:ext cx="2286000" cy="1524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208" name="Rectangle 16"/>
          <p:cNvSpPr>
            <a:spLocks noChangeArrowheads="1"/>
          </p:cNvSpPr>
          <p:nvPr/>
        </p:nvSpPr>
        <p:spPr bwMode="auto">
          <a:xfrm>
            <a:off x="5334000" y="4724400"/>
            <a:ext cx="1447800" cy="1524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1AE6-AE28-41E1-8C80-47D8F962DEF1}" type="datetime1">
              <a:rPr lang="en-US"/>
              <a:pPr/>
              <a:t>9/17/2009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47E4D-B8B8-4706-95FF-D0E055E3ECEF}" type="slidenum">
              <a:rPr lang="en-US"/>
              <a:pPr/>
              <a:t>35</a:t>
            </a:fld>
            <a:endParaRPr lang="en-US"/>
          </a:p>
        </p:txBody>
      </p:sp>
      <p:sp>
        <p:nvSpPr>
          <p:cNvPr id="1034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TBL: The Tagging Algorithm</a:t>
            </a:r>
          </a:p>
        </p:txBody>
      </p:sp>
      <p:sp>
        <p:nvSpPr>
          <p:cNvPr id="103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Step 1: Label every word with most likely tag (from dictionary)</a:t>
            </a:r>
          </a:p>
          <a:p>
            <a:r>
              <a:rPr lang="en-US" sz="2400"/>
              <a:t>Step 2: Check every possible transformation &amp; select one which most improves tagging </a:t>
            </a:r>
          </a:p>
          <a:p>
            <a:r>
              <a:rPr lang="en-US" sz="2400"/>
              <a:t>Step 3: Re-tag corpus applying the rules</a:t>
            </a:r>
          </a:p>
          <a:p>
            <a:r>
              <a:rPr lang="en-US" sz="2400"/>
              <a:t>Repeat 2-3 until some criterion is reached, e.g., X% correct with respect to training corpus</a:t>
            </a:r>
          </a:p>
          <a:p>
            <a:r>
              <a:rPr lang="en-US" sz="2400"/>
              <a:t>RESULT: Sequence of transformation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0C20-183D-4705-88FA-32A22207E67F}" type="datetime1">
              <a:rPr lang="en-US"/>
              <a:pPr/>
              <a:t>9/17/2009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CB3E-C1D3-40F9-8905-1E6AD711D132}" type="slidenum">
              <a:rPr lang="en-US"/>
              <a:pPr/>
              <a:t>36</a:t>
            </a:fld>
            <a:endParaRPr lang="en-US"/>
          </a:p>
        </p:txBody>
      </p:sp>
      <p:sp>
        <p:nvSpPr>
          <p:cNvPr id="1036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TBL: Rule Learning (cont.)</a:t>
            </a:r>
          </a:p>
        </p:txBody>
      </p:sp>
      <p:sp>
        <p:nvSpPr>
          <p:cNvPr id="103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Problem: Could apply transformations ad infinitum</a:t>
            </a:r>
            <a:r>
              <a:rPr lang="en-US" sz="2400" dirty="0" smtClean="0"/>
              <a:t>!</a:t>
            </a:r>
            <a:br>
              <a:rPr lang="en-US" sz="2400" dirty="0" smtClean="0"/>
            </a:b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Constrain the set of transformations with “templates”: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Replace tag X with tag Y, provided tag Z or word Z’ appears in some </a:t>
            </a:r>
            <a:r>
              <a:rPr lang="en-US" sz="2000" dirty="0" smtClean="0"/>
              <a:t>position</a:t>
            </a:r>
            <a:br>
              <a:rPr lang="en-US" sz="2000" dirty="0" smtClean="0"/>
            </a:b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Rules are learned in ordered sequence </a:t>
            </a: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Rules may interact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Rules are compact and can be inspected by humans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257DF-AA48-47EF-BB8A-3329684F5C64}" type="datetime1">
              <a:rPr lang="en-US"/>
              <a:pPr/>
              <a:t>9/17/2009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77282-01DD-4EF4-9A66-EC8A6E584F9D}" type="slidenum">
              <a:rPr lang="en-US"/>
              <a:pPr/>
              <a:t>37</a:t>
            </a:fld>
            <a:endParaRPr lang="en-US"/>
          </a:p>
        </p:txBody>
      </p:sp>
      <p:sp>
        <p:nvSpPr>
          <p:cNvPr id="1038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Templates for TBL</a:t>
            </a:r>
          </a:p>
        </p:txBody>
      </p:sp>
      <p:pic>
        <p:nvPicPr>
          <p:cNvPr id="1038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505200"/>
            <a:ext cx="7239000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834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1371600"/>
            <a:ext cx="7010400" cy="212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Accuracy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Coverage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Ease of building such a system</a:t>
            </a:r>
          </a:p>
          <a:p>
            <a:pPr lvl="2"/>
            <a:r>
              <a:rPr lang="en-US" dirty="0" smtClean="0"/>
              <a:t>What is needed?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Ease in porting to a new genre/new domain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Baseline?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9743-4E0C-4B0D-8B3C-7DE57108902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two approaches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Parts of speech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What’s POS tagging good for anyhow?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Tag sets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Rule-based tagging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Learning rules: statistical and linguistic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66CC"/>
                </a:solidFill>
              </a:rPr>
              <a:t>Next </a:t>
            </a:r>
            <a:r>
              <a:rPr lang="en-US" sz="2000" dirty="0">
                <a:solidFill>
                  <a:srgbClr val="0066CC"/>
                </a:solidFill>
              </a:rPr>
              <a:t>time: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66CC"/>
                </a:solidFill>
              </a:rPr>
              <a:t>HMM </a:t>
            </a:r>
            <a:r>
              <a:rPr lang="en-US" sz="1800" dirty="0">
                <a:solidFill>
                  <a:srgbClr val="0066CC"/>
                </a:solidFill>
              </a:rPr>
              <a:t>Tagging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8F3CD-C4E2-4964-A01B-079792CCF318}" type="slidenum">
              <a:rPr lang="en-US"/>
              <a:pPr/>
              <a:t>39</a:t>
            </a:fld>
            <a:endParaRPr lang="en-US"/>
          </a:p>
        </p:txBody>
      </p:sp>
      <p:sp>
        <p:nvSpPr>
          <p:cNvPr id="8345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Smoothing is like Robin Hood:</a:t>
            </a:r>
            <a:br>
              <a:rPr lang="en-US" sz="2400"/>
            </a:br>
            <a:r>
              <a:rPr lang="en-US" sz="2400"/>
              <a:t>Steal from the rich and give to the poor (in probability mass</a:t>
            </a:r>
            <a:r>
              <a:rPr lang="en-US" sz="3200"/>
              <a:t>)</a:t>
            </a:r>
          </a:p>
        </p:txBody>
      </p:sp>
      <p:pic>
        <p:nvPicPr>
          <p:cNvPr id="4761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828800"/>
            <a:ext cx="7026275" cy="4313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476164" name="Rectangle 4"/>
          <p:cNvSpPr>
            <a:spLocks noChangeArrowheads="1"/>
          </p:cNvSpPr>
          <p:nvPr/>
        </p:nvSpPr>
        <p:spPr bwMode="auto">
          <a:xfrm>
            <a:off x="1905000" y="6521450"/>
            <a:ext cx="193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>
                <a:latin typeface="Times New Roman" pitchFamily="18" charset="0"/>
              </a:rPr>
              <a:t>Slide from Dan Klein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Add-one smoothing (easy, but inaccurate)</a:t>
            </a:r>
          </a:p>
          <a:p>
            <a:pPr lvl="1"/>
            <a:r>
              <a:rPr lang="en-US" dirty="0" smtClean="0"/>
              <a:t>Add 1 to every word count (Note: this is type)</a:t>
            </a:r>
          </a:p>
          <a:p>
            <a:pPr lvl="1"/>
            <a:r>
              <a:rPr lang="en-US" dirty="0" smtClean="0"/>
              <a:t>Increment normalization factor by Vocabulary size: N (tokens) + </a:t>
            </a:r>
            <a:r>
              <a:rPr lang="en-US" i="1" dirty="0" smtClean="0">
                <a:solidFill>
                  <a:srgbClr val="FF0000"/>
                </a:solidFill>
              </a:rPr>
              <a:t>V (types) 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Backoff</a:t>
            </a:r>
            <a:r>
              <a:rPr lang="en-US" dirty="0" smtClean="0"/>
              <a:t> models</a:t>
            </a:r>
          </a:p>
          <a:p>
            <a:pPr lvl="1"/>
            <a:r>
              <a:rPr lang="en-US" dirty="0" smtClean="0"/>
              <a:t>When a count for an n-gram is 0, back off to the count for the (n-1)-gram</a:t>
            </a:r>
          </a:p>
          <a:p>
            <a:pPr lvl="1"/>
            <a:r>
              <a:rPr lang="en-US" dirty="0" smtClean="0"/>
              <a:t>These can be weighted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Class-based smoothing</a:t>
            </a:r>
          </a:p>
          <a:p>
            <a:pPr lvl="1"/>
            <a:r>
              <a:rPr lang="en-US" dirty="0" smtClean="0"/>
              <a:t>For certain types of n-grams, back off to the count of its syntactic class</a:t>
            </a:r>
          </a:p>
          <a:p>
            <a:pPr lvl="1"/>
            <a:r>
              <a:rPr lang="en-US" dirty="0" smtClean="0"/>
              <a:t>E.g., Count </a:t>
            </a:r>
            <a:r>
              <a:rPr lang="en-US" dirty="0" err="1" smtClean="0"/>
              <a:t>ProperNouns</a:t>
            </a:r>
            <a:r>
              <a:rPr lang="en-US" dirty="0" smtClean="0"/>
              <a:t> in place of names (e.g., Obama)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Good-Turing</a:t>
            </a:r>
          </a:p>
          <a:p>
            <a:pPr lvl="1"/>
            <a:r>
              <a:rPr lang="en-US" dirty="0" smtClean="0"/>
              <a:t>Re-estimate amount of probability mass for zero (or low count) </a:t>
            </a:r>
            <a:r>
              <a:rPr lang="en-US" dirty="0" err="1" smtClean="0"/>
              <a:t>ngrams</a:t>
            </a:r>
            <a:r>
              <a:rPr lang="en-US" dirty="0" smtClean="0"/>
              <a:t> by looking at </a:t>
            </a:r>
            <a:r>
              <a:rPr lang="en-US" dirty="0" err="1" smtClean="0"/>
              <a:t>ngrams</a:t>
            </a:r>
            <a:r>
              <a:rPr lang="en-US" dirty="0" smtClean="0"/>
              <a:t> with higher counts</a:t>
            </a:r>
          </a:p>
          <a:p>
            <a:pPr lvl="1"/>
            <a:r>
              <a:rPr lang="en-US" dirty="0" smtClean="0"/>
              <a:t>Estimate </a:t>
            </a:r>
          </a:p>
          <a:p>
            <a:pPr lvl="1"/>
            <a:endParaRPr lang="en-US" dirty="0"/>
          </a:p>
        </p:txBody>
      </p:sp>
      <p:sp>
        <p:nvSpPr>
          <p:cNvPr id="413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Smoothing Methods</a:t>
            </a:r>
            <a:endParaRPr lang="en-US" dirty="0"/>
          </a:p>
        </p:txBody>
      </p:sp>
      <p:graphicFrame>
        <p:nvGraphicFramePr>
          <p:cNvPr id="413701" name="Object 5"/>
          <p:cNvGraphicFramePr>
            <a:graphicFrameLocks noChangeAspect="1"/>
          </p:cNvGraphicFramePr>
          <p:nvPr/>
        </p:nvGraphicFramePr>
        <p:xfrm>
          <a:off x="4495800" y="2209800"/>
          <a:ext cx="1282700" cy="558800"/>
        </p:xfrm>
        <a:graphic>
          <a:graphicData uri="http://schemas.openxmlformats.org/presentationml/2006/ole">
            <p:oleObj spid="_x0000_s921603" name="Equation" r:id="rId4" imgW="1282680" imgH="558720" progId="Equation.3">
              <p:embed/>
            </p:oleObj>
          </a:graphicData>
        </a:graphic>
      </p:graphicFrame>
      <p:graphicFrame>
        <p:nvGraphicFramePr>
          <p:cNvPr id="921604" name="Object 4"/>
          <p:cNvGraphicFramePr>
            <a:graphicFrameLocks noChangeAspect="1"/>
          </p:cNvGraphicFramePr>
          <p:nvPr/>
        </p:nvGraphicFramePr>
        <p:xfrm>
          <a:off x="5486400" y="6032500"/>
          <a:ext cx="2044700" cy="825500"/>
        </p:xfrm>
        <a:graphic>
          <a:graphicData uri="http://schemas.openxmlformats.org/presentationml/2006/ole">
            <p:oleObj spid="_x0000_s921604" name="Equation" r:id="rId5" imgW="2044440" imgH="825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old dog the footsteps of the young.</a:t>
            </a:r>
            <a:br>
              <a:rPr lang="en-US"/>
            </a:br>
            <a:endParaRPr lang="en-US"/>
          </a:p>
          <a:p>
            <a:r>
              <a:rPr lang="en-US"/>
              <a:t>The cotton clothing is made of grows in Mississippi.</a:t>
            </a:r>
            <a:br>
              <a:rPr lang="en-US"/>
            </a:br>
            <a:endParaRPr lang="en-US"/>
          </a:p>
          <a:p>
            <a:r>
              <a:rPr lang="en-US"/>
              <a:t>The horse raced past the barn fell.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E8554-54C6-4C4D-BD24-86653C3313B8}" type="slidenum">
              <a:rPr lang="en-US"/>
              <a:pPr/>
              <a:t>6</a:t>
            </a:fld>
            <a:endParaRPr lang="en-US"/>
          </a:p>
        </p:txBody>
      </p:sp>
      <p:sp>
        <p:nvSpPr>
          <p:cNvPr id="936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Garden path sentences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4495800"/>
          </a:xfrm>
        </p:spPr>
        <p:txBody>
          <a:bodyPr/>
          <a:lstStyle/>
          <a:p>
            <a:r>
              <a:rPr lang="en-US" dirty="0"/>
              <a:t>Words that somehow ‘behave’ alike:</a:t>
            </a:r>
          </a:p>
          <a:p>
            <a:pPr lvl="1"/>
            <a:r>
              <a:rPr lang="en-US" dirty="0"/>
              <a:t>Appear in similar contexts</a:t>
            </a:r>
          </a:p>
          <a:p>
            <a:pPr lvl="1"/>
            <a:r>
              <a:rPr lang="en-US" dirty="0"/>
              <a:t>Perform similar functions in sentences</a:t>
            </a:r>
          </a:p>
          <a:p>
            <a:pPr lvl="1"/>
            <a:r>
              <a:rPr lang="en-US" dirty="0"/>
              <a:t>Undergo similar </a:t>
            </a:r>
            <a:r>
              <a:rPr lang="en-US" dirty="0" smtClean="0"/>
              <a:t>transformations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9 (or so) traditional parts of speech</a:t>
            </a:r>
          </a:p>
          <a:p>
            <a:pPr lvl="1"/>
            <a:r>
              <a:rPr lang="en-US" dirty="0" smtClean="0"/>
              <a:t>Noun, verb, adjective, preposition, adverb, article, interjection, pronoun, conjunction,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E75D-837D-45CB-A349-C43F5C4FFF9E}" type="slidenum">
              <a:rPr lang="en-US"/>
              <a:pPr/>
              <a:t>7</a:t>
            </a:fld>
            <a:endParaRPr lang="en-US"/>
          </a:p>
        </p:txBody>
      </p:sp>
      <p:sp>
        <p:nvSpPr>
          <p:cNvPr id="939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word class?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		noun		</a:t>
            </a:r>
            <a:r>
              <a:rPr lang="en-US">
                <a:solidFill>
                  <a:srgbClr val="339966"/>
                </a:solidFill>
              </a:rPr>
              <a:t>chair, bandwidth, pacing</a:t>
            </a:r>
          </a:p>
          <a:p>
            <a:r>
              <a:rPr lang="en-US"/>
              <a:t>V		verb		</a:t>
            </a:r>
            <a:r>
              <a:rPr lang="en-US">
                <a:solidFill>
                  <a:srgbClr val="339966"/>
                </a:solidFill>
              </a:rPr>
              <a:t>study, debate, munch</a:t>
            </a:r>
          </a:p>
          <a:p>
            <a:r>
              <a:rPr lang="en-US"/>
              <a:t>ADJ	adjective	</a:t>
            </a:r>
            <a:r>
              <a:rPr lang="en-US">
                <a:solidFill>
                  <a:srgbClr val="339966"/>
                </a:solidFill>
              </a:rPr>
              <a:t>purple, tall, ridiculous</a:t>
            </a:r>
          </a:p>
          <a:p>
            <a:r>
              <a:rPr lang="en-US"/>
              <a:t>ADV	adverb	</a:t>
            </a:r>
            <a:r>
              <a:rPr lang="en-US">
                <a:solidFill>
                  <a:srgbClr val="339966"/>
                </a:solidFill>
              </a:rPr>
              <a:t>unfortunately, slowly,</a:t>
            </a:r>
          </a:p>
          <a:p>
            <a:r>
              <a:rPr lang="en-US"/>
              <a:t>P		preposition	</a:t>
            </a:r>
            <a:r>
              <a:rPr lang="en-US">
                <a:solidFill>
                  <a:srgbClr val="339966"/>
                </a:solidFill>
              </a:rPr>
              <a:t>of, by, to</a:t>
            </a:r>
          </a:p>
          <a:p>
            <a:r>
              <a:rPr lang="en-US"/>
              <a:t>PRO	pronoun	</a:t>
            </a:r>
            <a:r>
              <a:rPr lang="en-US">
                <a:solidFill>
                  <a:srgbClr val="339966"/>
                </a:solidFill>
              </a:rPr>
              <a:t>I, me, mine</a:t>
            </a:r>
          </a:p>
          <a:p>
            <a:r>
              <a:rPr lang="en-US"/>
              <a:t>DET	determiner	</a:t>
            </a:r>
            <a:r>
              <a:rPr lang="en-US">
                <a:solidFill>
                  <a:srgbClr val="339966"/>
                </a:solidFill>
              </a:rPr>
              <a:t>the, a, that, those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92C27-DF11-48F6-8B00-7B7FEE129AE9}" type="slidenum">
              <a:rPr lang="en-US"/>
              <a:pPr/>
              <a:t>8</a:t>
            </a:fld>
            <a:endParaRPr lang="en-US"/>
          </a:p>
        </p:txBody>
      </p:sp>
      <p:sp>
        <p:nvSpPr>
          <p:cNvPr id="7659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 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process of assigning a part-of-speech or lexical class marker to each word in a corpus: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50A90-B25B-416E-86E5-EB362AECF92F}" type="slidenum">
              <a:rPr lang="en-US"/>
              <a:pPr/>
              <a:t>9</a:t>
            </a:fld>
            <a:endParaRPr lang="en-US"/>
          </a:p>
        </p:txBody>
      </p:sp>
      <p:sp>
        <p:nvSpPr>
          <p:cNvPr id="7680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 Tagging: Definition</a:t>
            </a:r>
          </a:p>
        </p:txBody>
      </p:sp>
      <p:grpSp>
        <p:nvGrpSpPr>
          <p:cNvPr id="768004" name="Group 4"/>
          <p:cNvGrpSpPr>
            <a:grpSpLocks/>
          </p:cNvGrpSpPr>
          <p:nvPr/>
        </p:nvGrpSpPr>
        <p:grpSpPr bwMode="auto">
          <a:xfrm>
            <a:off x="1981200" y="3276600"/>
            <a:ext cx="5105400" cy="2606675"/>
            <a:chOff x="960" y="2390"/>
            <a:chExt cx="3216" cy="1642"/>
          </a:xfrm>
        </p:grpSpPr>
        <p:sp>
          <p:nvSpPr>
            <p:cNvPr id="768005" name="Text Box 5"/>
            <p:cNvSpPr txBox="1">
              <a:spLocks noChangeArrowheads="1"/>
            </p:cNvSpPr>
            <p:nvPr/>
          </p:nvSpPr>
          <p:spPr bwMode="auto">
            <a:xfrm>
              <a:off x="1584" y="2736"/>
              <a:ext cx="359" cy="1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Times New Roman" pitchFamily="18" charset="0"/>
                </a:rPr>
                <a:t>the</a:t>
              </a:r>
            </a:p>
            <a:p>
              <a:pPr eaLnBrk="1" hangingPunct="1"/>
              <a:r>
                <a:rPr lang="en-US" sz="1400">
                  <a:latin typeface="Times New Roman" pitchFamily="18" charset="0"/>
                </a:rPr>
                <a:t>koala</a:t>
              </a:r>
            </a:p>
            <a:p>
              <a:pPr eaLnBrk="1" hangingPunct="1"/>
              <a:r>
                <a:rPr lang="en-US" sz="1400">
                  <a:latin typeface="Times New Roman" pitchFamily="18" charset="0"/>
                </a:rPr>
                <a:t>put</a:t>
              </a:r>
            </a:p>
            <a:p>
              <a:pPr eaLnBrk="1" hangingPunct="1"/>
              <a:r>
                <a:rPr lang="en-US" sz="1400">
                  <a:latin typeface="Times New Roman" pitchFamily="18" charset="0"/>
                </a:rPr>
                <a:t>the</a:t>
              </a:r>
            </a:p>
            <a:p>
              <a:pPr eaLnBrk="1" hangingPunct="1"/>
              <a:r>
                <a:rPr lang="en-US" sz="1400">
                  <a:latin typeface="Times New Roman" pitchFamily="18" charset="0"/>
                </a:rPr>
                <a:t>keys</a:t>
              </a:r>
            </a:p>
            <a:p>
              <a:pPr eaLnBrk="1" hangingPunct="1"/>
              <a:r>
                <a:rPr lang="en-US" sz="1400">
                  <a:latin typeface="Times New Roman" pitchFamily="18" charset="0"/>
                </a:rPr>
                <a:t>on</a:t>
              </a:r>
            </a:p>
            <a:p>
              <a:pPr eaLnBrk="1" hangingPunct="1"/>
              <a:r>
                <a:rPr lang="en-US" sz="1400">
                  <a:latin typeface="Times New Roman" pitchFamily="18" charset="0"/>
                </a:rPr>
                <a:t>the</a:t>
              </a:r>
            </a:p>
            <a:p>
              <a:pPr eaLnBrk="1" hangingPunct="1"/>
              <a:r>
                <a:rPr lang="en-US" sz="1400">
                  <a:latin typeface="Times New Roman" pitchFamily="18" charset="0"/>
                </a:rPr>
                <a:t>table</a:t>
              </a:r>
            </a:p>
          </p:txBody>
        </p:sp>
        <p:sp>
          <p:nvSpPr>
            <p:cNvPr id="768006" name="Oval 6"/>
            <p:cNvSpPr>
              <a:spLocks noChangeArrowheads="1"/>
            </p:cNvSpPr>
            <p:nvPr/>
          </p:nvSpPr>
          <p:spPr bwMode="auto">
            <a:xfrm>
              <a:off x="960" y="2592"/>
              <a:ext cx="1584" cy="14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007" name="Text Box 7"/>
            <p:cNvSpPr txBox="1">
              <a:spLocks noChangeArrowheads="1"/>
            </p:cNvSpPr>
            <p:nvPr/>
          </p:nvSpPr>
          <p:spPr bwMode="auto">
            <a:xfrm>
              <a:off x="1382" y="2390"/>
              <a:ext cx="7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 b="1">
                  <a:latin typeface="Times New Roman" pitchFamily="18" charset="0"/>
                </a:rPr>
                <a:t>WORDS</a:t>
              </a:r>
            </a:p>
          </p:txBody>
        </p:sp>
        <p:sp>
          <p:nvSpPr>
            <p:cNvPr id="768008" name="Oval 8"/>
            <p:cNvSpPr>
              <a:spLocks noChangeArrowheads="1"/>
            </p:cNvSpPr>
            <p:nvPr/>
          </p:nvSpPr>
          <p:spPr bwMode="auto">
            <a:xfrm>
              <a:off x="3120" y="2880"/>
              <a:ext cx="1056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009" name="Text Box 9"/>
            <p:cNvSpPr txBox="1">
              <a:spLocks noChangeArrowheads="1"/>
            </p:cNvSpPr>
            <p:nvPr/>
          </p:nvSpPr>
          <p:spPr bwMode="auto">
            <a:xfrm>
              <a:off x="3384" y="2582"/>
              <a:ext cx="5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 b="1">
                  <a:latin typeface="Times New Roman" pitchFamily="18" charset="0"/>
                </a:rPr>
                <a:t>TAGS</a:t>
              </a:r>
            </a:p>
          </p:txBody>
        </p:sp>
        <p:sp>
          <p:nvSpPr>
            <p:cNvPr id="768010" name="Text Box 10"/>
            <p:cNvSpPr txBox="1">
              <a:spLocks noChangeArrowheads="1"/>
            </p:cNvSpPr>
            <p:nvPr/>
          </p:nvSpPr>
          <p:spPr bwMode="auto">
            <a:xfrm>
              <a:off x="3446" y="3031"/>
              <a:ext cx="33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>
                  <a:latin typeface="Times New Roman" pitchFamily="18" charset="0"/>
                </a:rPr>
                <a:t>N</a:t>
              </a:r>
            </a:p>
            <a:p>
              <a:pPr eaLnBrk="1" hangingPunct="1"/>
              <a:r>
                <a:rPr lang="en-US" sz="1400">
                  <a:latin typeface="Times New Roman" pitchFamily="18" charset="0"/>
                </a:rPr>
                <a:t>V</a:t>
              </a:r>
            </a:p>
            <a:p>
              <a:pPr eaLnBrk="1" hangingPunct="1"/>
              <a:r>
                <a:rPr lang="en-US" sz="1400">
                  <a:latin typeface="Times New Roman" pitchFamily="18" charset="0"/>
                </a:rPr>
                <a:t>P</a:t>
              </a:r>
            </a:p>
            <a:p>
              <a:pPr eaLnBrk="1" hangingPunct="1"/>
              <a:r>
                <a:rPr lang="en-US" sz="1400">
                  <a:latin typeface="Times New Roman" pitchFamily="18" charset="0"/>
                </a:rPr>
                <a:t>DET</a:t>
              </a:r>
            </a:p>
          </p:txBody>
        </p:sp>
        <p:sp>
          <p:nvSpPr>
            <p:cNvPr id="768011" name="Line 11"/>
            <p:cNvSpPr>
              <a:spLocks noChangeShapeType="1"/>
            </p:cNvSpPr>
            <p:nvPr/>
          </p:nvSpPr>
          <p:spPr bwMode="auto">
            <a:xfrm>
              <a:off x="1824" y="2832"/>
              <a:ext cx="1632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012" name="Line 12"/>
            <p:cNvSpPr>
              <a:spLocks noChangeShapeType="1"/>
            </p:cNvSpPr>
            <p:nvPr/>
          </p:nvSpPr>
          <p:spPr bwMode="auto">
            <a:xfrm>
              <a:off x="1824" y="2976"/>
              <a:ext cx="16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013" name="Line 13"/>
            <p:cNvSpPr>
              <a:spLocks noChangeShapeType="1"/>
            </p:cNvSpPr>
            <p:nvPr/>
          </p:nvSpPr>
          <p:spPr bwMode="auto">
            <a:xfrm>
              <a:off x="1920" y="3120"/>
              <a:ext cx="15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014" name="Line 14"/>
            <p:cNvSpPr>
              <a:spLocks noChangeShapeType="1"/>
            </p:cNvSpPr>
            <p:nvPr/>
          </p:nvSpPr>
          <p:spPr bwMode="auto">
            <a:xfrm>
              <a:off x="1824" y="3264"/>
              <a:ext cx="16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015" name="Line 15"/>
            <p:cNvSpPr>
              <a:spLocks noChangeShapeType="1"/>
            </p:cNvSpPr>
            <p:nvPr/>
          </p:nvSpPr>
          <p:spPr bwMode="auto">
            <a:xfrm flipV="1">
              <a:off x="1776" y="3408"/>
              <a:ext cx="16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016" name="Line 16"/>
            <p:cNvSpPr>
              <a:spLocks noChangeShapeType="1"/>
            </p:cNvSpPr>
            <p:nvPr/>
          </p:nvSpPr>
          <p:spPr bwMode="auto">
            <a:xfrm flipV="1">
              <a:off x="1824" y="3120"/>
              <a:ext cx="16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017" name="Line 17"/>
            <p:cNvSpPr>
              <a:spLocks noChangeShapeType="1"/>
            </p:cNvSpPr>
            <p:nvPr/>
          </p:nvSpPr>
          <p:spPr bwMode="auto">
            <a:xfrm flipV="1">
              <a:off x="1824" y="3552"/>
              <a:ext cx="16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8018" name="Line 18"/>
            <p:cNvSpPr>
              <a:spLocks noChangeShapeType="1"/>
            </p:cNvSpPr>
            <p:nvPr/>
          </p:nvSpPr>
          <p:spPr bwMode="auto">
            <a:xfrm flipV="1">
              <a:off x="1920" y="3120"/>
              <a:ext cx="153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7687</TotalTime>
  <Words>1540</Words>
  <Application>Microsoft Office PowerPoint</Application>
  <PresentationFormat>On-screen Show (4:3)</PresentationFormat>
  <Paragraphs>369</Paragraphs>
  <Slides>39</Slides>
  <Notes>36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Concourse</vt:lpstr>
      <vt:lpstr>Equation</vt:lpstr>
      <vt:lpstr> CS4705 Part of Speech tagging</vt:lpstr>
      <vt:lpstr>HW questions?</vt:lpstr>
      <vt:lpstr>Smoothing</vt:lpstr>
      <vt:lpstr>Smoothing is like Robin Hood: Steal from the rich and give to the poor (in probability mass)</vt:lpstr>
      <vt:lpstr>Smoothing Methods</vt:lpstr>
      <vt:lpstr>Garden path sentences</vt:lpstr>
      <vt:lpstr>What is a word class?</vt:lpstr>
      <vt:lpstr>POS examples</vt:lpstr>
      <vt:lpstr>POS Tagging: Definition</vt:lpstr>
      <vt:lpstr>What is POS tagging good for?</vt:lpstr>
      <vt:lpstr>Open and closed class words</vt:lpstr>
      <vt:lpstr>Open class words</vt:lpstr>
      <vt:lpstr>Slide 13</vt:lpstr>
      <vt:lpstr>How do we decide which words go in which classes?</vt:lpstr>
      <vt:lpstr>Closed Class Words</vt:lpstr>
      <vt:lpstr>POS tagging: Choosing a tagset</vt:lpstr>
      <vt:lpstr>Penn TreeBank POS Tag set</vt:lpstr>
      <vt:lpstr>Using the UPenn tagset</vt:lpstr>
      <vt:lpstr>POS Tagging</vt:lpstr>
      <vt:lpstr>How do we assign POS tags to words in a sentence? </vt:lpstr>
      <vt:lpstr>How hard is POS tagging? Measuring ambiguity</vt:lpstr>
      <vt:lpstr>Potential Sources of Disambiguation</vt:lpstr>
      <vt:lpstr>3 methods for POS tagging</vt:lpstr>
      <vt:lpstr>Rule-based tagging</vt:lpstr>
      <vt:lpstr>Start with a dictionary</vt:lpstr>
      <vt:lpstr>Use the dictionary to assign every possible tag</vt:lpstr>
      <vt:lpstr>Write rules to eliminate tags</vt:lpstr>
      <vt:lpstr>Sample ENGTWOL Lexicon</vt:lpstr>
      <vt:lpstr>Stage 1 of ENGTWOL Tagging</vt:lpstr>
      <vt:lpstr>Stage 2 of ENGTWOL Tagging</vt:lpstr>
      <vt:lpstr>Transformation-Based Tagging (Brill Tagging)</vt:lpstr>
      <vt:lpstr>Transformation-Based Tagging </vt:lpstr>
      <vt:lpstr>TBL Rule Application</vt:lpstr>
      <vt:lpstr>TBL: Rule Learning</vt:lpstr>
      <vt:lpstr>TBL: The Tagging Algorithm</vt:lpstr>
      <vt:lpstr>TBL: Rule Learning (cont.)</vt:lpstr>
      <vt:lpstr>Templates for TBL</vt:lpstr>
      <vt:lpstr>Comparison of two approaches</vt:lpstr>
      <vt:lpstr>Summary</vt:lpstr>
    </vt:vector>
  </TitlesOfParts>
  <Manager/>
  <Company>Stanford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LSA.303 Introduction to Computational Linguistics</dc:title>
  <dc:subject/>
  <dc:creator>Dan Jurafsky</dc:creator>
  <cp:keywords/>
  <dc:description/>
  <cp:lastModifiedBy> </cp:lastModifiedBy>
  <cp:revision>151</cp:revision>
  <dcterms:created xsi:type="dcterms:W3CDTF">2003-01-18T03:56:53Z</dcterms:created>
  <dcterms:modified xsi:type="dcterms:W3CDTF">2009-09-17T18:11:09Z</dcterms:modified>
  <cp:category/>
</cp:coreProperties>
</file>