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41"/>
  </p:notesMasterIdLst>
  <p:handoutMasterIdLst>
    <p:handoutMasterId r:id="rId42"/>
  </p:handoutMasterIdLst>
  <p:sldIdLst>
    <p:sldId id="256" r:id="rId2"/>
    <p:sldId id="330" r:id="rId3"/>
    <p:sldId id="362" r:id="rId4"/>
    <p:sldId id="363" r:id="rId5"/>
    <p:sldId id="364" r:id="rId6"/>
    <p:sldId id="365" r:id="rId7"/>
    <p:sldId id="366" r:id="rId8"/>
    <p:sldId id="367" r:id="rId9"/>
    <p:sldId id="369" r:id="rId10"/>
    <p:sldId id="368" r:id="rId11"/>
    <p:sldId id="371" r:id="rId12"/>
    <p:sldId id="370" r:id="rId13"/>
    <p:sldId id="372" r:id="rId14"/>
    <p:sldId id="373" r:id="rId15"/>
    <p:sldId id="374" r:id="rId16"/>
    <p:sldId id="375" r:id="rId17"/>
    <p:sldId id="376" r:id="rId18"/>
    <p:sldId id="377" r:id="rId19"/>
    <p:sldId id="378" r:id="rId20"/>
    <p:sldId id="379" r:id="rId21"/>
    <p:sldId id="380" r:id="rId22"/>
    <p:sldId id="381" r:id="rId23"/>
    <p:sldId id="382" r:id="rId24"/>
    <p:sldId id="383" r:id="rId25"/>
    <p:sldId id="384" r:id="rId26"/>
    <p:sldId id="385" r:id="rId27"/>
    <p:sldId id="386" r:id="rId28"/>
    <p:sldId id="387" r:id="rId29"/>
    <p:sldId id="388" r:id="rId30"/>
    <p:sldId id="389" r:id="rId31"/>
    <p:sldId id="390" r:id="rId32"/>
    <p:sldId id="391" r:id="rId33"/>
    <p:sldId id="392" r:id="rId34"/>
    <p:sldId id="393" r:id="rId35"/>
    <p:sldId id="394" r:id="rId36"/>
    <p:sldId id="395" r:id="rId37"/>
    <p:sldId id="396" r:id="rId38"/>
    <p:sldId id="397" r:id="rId39"/>
    <p:sldId id="398" r:id="rId4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80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6633"/>
    <a:srgbClr val="A500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1974" autoAdjust="0"/>
    <p:restoredTop sz="94660" autoAdjust="0"/>
  </p:normalViewPr>
  <p:slideViewPr>
    <p:cSldViewPr>
      <p:cViewPr>
        <p:scale>
          <a:sx n="75" d="100"/>
          <a:sy n="75" d="100"/>
        </p:scale>
        <p:origin x="-1200" y="-162"/>
      </p:cViewPr>
      <p:guideLst>
        <p:guide orient="horz" pos="2064"/>
        <p:guide pos="345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71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71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96F79C-389E-4F6D-A3C9-FAF1830553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91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91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647E78-2A57-4917-8A2A-52820DFA307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80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9C8AB0-9612-48B8-A935-1D26A952FDD9}" type="slidenum">
              <a:rPr lang="en-US"/>
              <a:pPr/>
              <a:t>1</a:t>
            </a:fld>
            <a:endParaRPr lang="en-US"/>
          </a:p>
        </p:txBody>
      </p:sp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11/24/2008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00200"/>
            <a:ext cx="8077200" cy="1143000"/>
          </a:xfrm>
        </p:spPr>
        <p:txBody>
          <a:bodyPr/>
          <a:lstStyle/>
          <a:p>
            <a:r>
              <a:rPr lang="en-US" dirty="0" smtClean="0"/>
              <a:t>Language Generation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1752600"/>
          </a:xfrm>
        </p:spPr>
        <p:txBody>
          <a:bodyPr>
            <a:normAutofit/>
          </a:bodyPr>
          <a:lstStyle/>
          <a:p>
            <a:endParaRPr lang="en-US" sz="3000" dirty="0">
              <a:solidFill>
                <a:srgbClr val="996633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066800" y="6521450"/>
            <a:ext cx="2367956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dirty="0" smtClean="0"/>
              <a:t>Some slides </a:t>
            </a:r>
            <a:r>
              <a:rPr lang="en-US" dirty="0" smtClean="0"/>
              <a:t>adapted from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Wall Street indexes </a:t>
            </a:r>
            <a:r>
              <a:rPr lang="en-US" i="1" dirty="0" smtClean="0"/>
              <a:t>opened</a:t>
            </a:r>
            <a:r>
              <a:rPr lang="en-US" dirty="0" smtClean="0"/>
              <a:t> </a:t>
            </a:r>
            <a:r>
              <a:rPr lang="en-US" b="1" dirty="0" smtClean="0"/>
              <a:t>strongly</a:t>
            </a:r>
            <a:r>
              <a:rPr lang="en-US" dirty="0" smtClean="0"/>
              <a:t>. (</a:t>
            </a:r>
            <a:r>
              <a:rPr lang="en-US" i="1" dirty="0" smtClean="0"/>
              <a:t>time</a:t>
            </a:r>
            <a:r>
              <a:rPr lang="en-US" dirty="0" smtClean="0"/>
              <a:t> in verb, </a:t>
            </a:r>
            <a:r>
              <a:rPr lang="en-US" b="1" dirty="0" smtClean="0"/>
              <a:t>manner</a:t>
            </a:r>
            <a:r>
              <a:rPr lang="en-US" dirty="0" smtClean="0"/>
              <a:t> as adverb)</a:t>
            </a:r>
          </a:p>
          <a:p>
            <a:r>
              <a:rPr lang="en-US" dirty="0" smtClean="0"/>
              <a:t>Stock indexes </a:t>
            </a:r>
            <a:r>
              <a:rPr lang="en-US" b="1" dirty="0" smtClean="0"/>
              <a:t>surged</a:t>
            </a:r>
            <a:r>
              <a:rPr lang="en-US" dirty="0" smtClean="0"/>
              <a:t> </a:t>
            </a:r>
            <a:r>
              <a:rPr lang="en-US" i="1" dirty="0" smtClean="0"/>
              <a:t>at the start of the trading day</a:t>
            </a:r>
            <a:r>
              <a:rPr lang="en-US" dirty="0" smtClean="0"/>
              <a:t>. (</a:t>
            </a:r>
            <a:r>
              <a:rPr lang="en-US" i="1" dirty="0" smtClean="0"/>
              <a:t>time</a:t>
            </a:r>
            <a:r>
              <a:rPr lang="en-US" dirty="0" smtClean="0"/>
              <a:t> as PP, </a:t>
            </a:r>
            <a:r>
              <a:rPr lang="en-US" b="1" dirty="0" smtClean="0"/>
              <a:t>manner</a:t>
            </a:r>
            <a:r>
              <a:rPr lang="en-US" dirty="0" smtClean="0"/>
              <a:t> in adverb)</a:t>
            </a:r>
          </a:p>
          <a:p>
            <a:r>
              <a:rPr lang="en-US" dirty="0" smtClean="0"/>
              <a:t>The Denver Nuggets </a:t>
            </a:r>
            <a:r>
              <a:rPr lang="en-US" dirty="0" smtClean="0">
                <a:solidFill>
                  <a:srgbClr val="FF0000"/>
                </a:solidFill>
              </a:rPr>
              <a:t>beat</a:t>
            </a:r>
            <a:r>
              <a:rPr lang="en-US" dirty="0" smtClean="0"/>
              <a:t> the Boston Celtics </a:t>
            </a:r>
            <a:r>
              <a:rPr lang="en-US" b="1" dirty="0" smtClean="0"/>
              <a:t>with a narrow margin</a:t>
            </a:r>
            <a:r>
              <a:rPr lang="en-US" dirty="0" smtClean="0"/>
              <a:t>, 102-101. (</a:t>
            </a:r>
            <a:r>
              <a:rPr lang="en-US" dirty="0" smtClean="0">
                <a:solidFill>
                  <a:srgbClr val="FF0000"/>
                </a:solidFill>
              </a:rPr>
              <a:t>game result </a:t>
            </a:r>
            <a:r>
              <a:rPr lang="en-US" dirty="0" smtClean="0"/>
              <a:t>in verb, </a:t>
            </a:r>
            <a:r>
              <a:rPr lang="en-US" b="1" dirty="0" smtClean="0"/>
              <a:t>manner </a:t>
            </a:r>
            <a:r>
              <a:rPr lang="en-US" dirty="0" smtClean="0"/>
              <a:t>in PP)</a:t>
            </a:r>
          </a:p>
          <a:p>
            <a:r>
              <a:rPr lang="en-US" dirty="0" smtClean="0"/>
              <a:t>The Denver Nuggets </a:t>
            </a:r>
            <a:r>
              <a:rPr lang="en-US" b="1" dirty="0" smtClean="0">
                <a:solidFill>
                  <a:srgbClr val="FF0000"/>
                </a:solidFill>
              </a:rPr>
              <a:t>edged out </a:t>
            </a:r>
            <a:r>
              <a:rPr lang="en-US" dirty="0" smtClean="0"/>
              <a:t>the Boston Celtics 102-101. (</a:t>
            </a:r>
            <a:r>
              <a:rPr lang="en-US" dirty="0" smtClean="0">
                <a:solidFill>
                  <a:srgbClr val="FF0000"/>
                </a:solidFill>
              </a:rPr>
              <a:t>game result </a:t>
            </a:r>
            <a:r>
              <a:rPr lang="en-US" dirty="0" smtClean="0"/>
              <a:t>and </a:t>
            </a:r>
            <a:r>
              <a:rPr lang="en-US" b="1" dirty="0" smtClean="0"/>
              <a:t>manner</a:t>
            </a:r>
            <a:r>
              <a:rPr lang="en-US" dirty="0" smtClean="0"/>
              <a:t> in verb)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Constraints on Lexical Choice Float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 Language Generator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19500" y="18669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Content </a:t>
            </a:r>
          </a:p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619500" y="35433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Micro</a:t>
            </a:r>
          </a:p>
          <a:p>
            <a:pPr algn="ctr"/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  <a:endParaRPr lang="en-US" dirty="0"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619500" y="52197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Generator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16200000" flipH="1">
            <a:off x="4464050" y="3244850"/>
            <a:ext cx="292100" cy="215900"/>
          </a:xfrm>
          <a:prstGeom prst="rightArrow">
            <a:avLst>
              <a:gd name="adj1" fmla="val 75000"/>
              <a:gd name="adj2" fmla="val 67653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6200000" flipH="1">
            <a:off x="4502150" y="4883150"/>
            <a:ext cx="292100" cy="292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6200000" flipH="1">
            <a:off x="4578350" y="6483350"/>
            <a:ext cx="215900" cy="3683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7092950" y="42735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Lexicon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7169150" y="56451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Grammar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6864350" y="1987550"/>
            <a:ext cx="1816100" cy="9779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Presentation</a:t>
            </a:r>
          </a:p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7016750" y="32067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Ontology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937250" y="2438400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 flipV="1">
            <a:off x="5937250" y="2736850"/>
            <a:ext cx="11557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6013450" y="3740150"/>
            <a:ext cx="10795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6013450" y="4648200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6013450" y="4883150"/>
            <a:ext cx="12319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013450" y="60960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2444750" y="2216150"/>
            <a:ext cx="1054100" cy="368300"/>
          </a:xfrm>
          <a:prstGeom prst="rightArrow">
            <a:avLst>
              <a:gd name="adj1" fmla="val 75000"/>
              <a:gd name="adj2" fmla="val 143117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122363" y="2112963"/>
            <a:ext cx="83820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Data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4953000" y="6522011"/>
            <a:ext cx="1635125" cy="33598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8" tIns="44450" rIns="90488" bIns="4445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352800" y="3505200"/>
            <a:ext cx="1066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352800" y="3581400"/>
            <a:ext cx="990600" cy="584775"/>
          </a:xfrm>
          <a:prstGeom prst="rect">
            <a:avLst/>
          </a:prstGeom>
          <a:solidFill>
            <a:srgbClr val="000000">
              <a:alpha val="18039"/>
            </a:srgb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Lexical</a:t>
            </a:r>
          </a:p>
          <a:p>
            <a:r>
              <a:rPr lang="en-US" dirty="0" smtClean="0"/>
              <a:t>choice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plays as important a role as syntax</a:t>
            </a:r>
          </a:p>
          <a:p>
            <a:pPr lvl="2"/>
            <a:r>
              <a:rPr lang="en-US" dirty="0" smtClean="0"/>
              <a:t>Pragmatics, semantics are represented equally with syntactic features, </a:t>
            </a:r>
            <a:r>
              <a:rPr lang="en-US" dirty="0" err="1" smtClean="0"/>
              <a:t>constitutents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Unification is used to enrich the input with constraints from the grammar</a:t>
            </a:r>
          </a:p>
          <a:p>
            <a:pPr lvl="2"/>
            <a:r>
              <a:rPr lang="en-US" dirty="0" smtClean="0"/>
              <a:t>Input is recursively unified with grammar</a:t>
            </a:r>
          </a:p>
          <a:p>
            <a:pPr lvl="2"/>
            <a:r>
              <a:rPr lang="en-US" dirty="0" smtClean="0"/>
              <a:t>Top-down process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Unification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 Descriptions (FDs) as a feature </a:t>
            </a:r>
            <a:r>
              <a:rPr lang="en-US" dirty="0" smtClean="0"/>
              <a:t>s</a:t>
            </a:r>
            <a:r>
              <a:rPr lang="en-US" dirty="0" smtClean="0"/>
              <a:t>tructure</a:t>
            </a:r>
          </a:p>
          <a:p>
            <a:pPr lvl="2"/>
            <a:r>
              <a:rPr lang="en-US" dirty="0" smtClean="0"/>
              <a:t>Data structure that is partial and structured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Input and grammar are both specified as functional descriptions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Unification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((alt GSIMPLE ( </a:t>
            </a:r>
          </a:p>
          <a:p>
            <a:r>
              <a:rPr lang="en-US" dirty="0" smtClean="0"/>
              <a:t>   ;; a grammar always has the same form: an alternative</a:t>
            </a:r>
          </a:p>
          <a:p>
            <a:r>
              <a:rPr lang="en-US" dirty="0" smtClean="0"/>
              <a:t>   ;; with one branch for each constituent category.</a:t>
            </a:r>
          </a:p>
          <a:p>
            <a:endParaRPr lang="en-US" dirty="0" smtClean="0"/>
          </a:p>
          <a:p>
            <a:r>
              <a:rPr lang="en-US" dirty="0" smtClean="0"/>
              <a:t>   ;; First branch of the alternative</a:t>
            </a:r>
          </a:p>
          <a:p>
            <a:r>
              <a:rPr lang="en-US" dirty="0" smtClean="0"/>
              <a:t>   ;; Describe the category clause.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((cat clause)</a:t>
            </a:r>
          </a:p>
          <a:p>
            <a:r>
              <a:rPr lang="en-US" dirty="0" smtClean="0"/>
              <a:t>    (agent    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(patient ((</a:t>
            </a:r>
            <a:r>
              <a:rPr lang="en-US" dirty="0" smtClean="0"/>
              <a:t>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(</a:t>
            </a:r>
            <a:r>
              <a:rPr lang="en-US" dirty="0" err="1" smtClean="0"/>
              <a:t>pred</a:t>
            </a:r>
            <a:r>
              <a:rPr lang="en-US" dirty="0" smtClean="0"/>
              <a:t>   </a:t>
            </a:r>
            <a:r>
              <a:rPr lang="en-US" dirty="0" smtClean="0"/>
              <a:t>((cat verb-group)</a:t>
            </a:r>
          </a:p>
          <a:p>
            <a:r>
              <a:rPr lang="en-US" dirty="0" smtClean="0"/>
              <a:t>	       (number {agent number})))</a:t>
            </a:r>
          </a:p>
          <a:p>
            <a:r>
              <a:rPr lang="en-US" dirty="0" smtClean="0"/>
              <a:t>    (</a:t>
            </a:r>
            <a:r>
              <a:rPr lang="en-US" dirty="0" err="1" smtClean="0"/>
              <a:t>cset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smtClean="0"/>
              <a:t>agent </a:t>
            </a:r>
            <a:r>
              <a:rPr lang="en-US" dirty="0" smtClean="0"/>
              <a:t>patient))</a:t>
            </a:r>
            <a:endParaRPr lang="en-US" dirty="0" smtClean="0"/>
          </a:p>
          <a:p>
            <a:r>
              <a:rPr lang="en-US" dirty="0" smtClean="0"/>
              <a:t>    (pattern  (agent </a:t>
            </a:r>
            <a:r>
              <a:rPr lang="en-US" dirty="0" err="1" smtClean="0"/>
              <a:t>pred</a:t>
            </a:r>
            <a:r>
              <a:rPr lang="en-US" dirty="0" smtClean="0"/>
              <a:t> patient))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;; Second branch: NP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((cat </a:t>
            </a:r>
            <a:r>
              <a:rPr lang="en-US" b="1" dirty="0" err="1" smtClean="0"/>
              <a:t>np</a:t>
            </a:r>
            <a:r>
              <a:rPr lang="en-US" b="1" dirty="0" smtClean="0"/>
              <a:t>)</a:t>
            </a:r>
          </a:p>
          <a:p>
            <a:r>
              <a:rPr lang="en-US" dirty="0" smtClean="0"/>
              <a:t>    (head ((cat noun) (</a:t>
            </a:r>
            <a:r>
              <a:rPr lang="en-US" dirty="0" err="1" smtClean="0"/>
              <a:t>lex</a:t>
            </a:r>
            <a:r>
              <a:rPr lang="en-US" dirty="0" smtClean="0"/>
              <a:t> {^ ^ </a:t>
            </a:r>
            <a:r>
              <a:rPr lang="en-US" dirty="0" err="1" smtClean="0"/>
              <a:t>lex</a:t>
            </a:r>
            <a:r>
              <a:rPr lang="en-US" dirty="0" smtClean="0"/>
              <a:t>})))</a:t>
            </a:r>
          </a:p>
          <a:p>
            <a:r>
              <a:rPr lang="en-US" dirty="0" smtClean="0"/>
              <a:t>    (number  ((alt </a:t>
            </a:r>
            <a:r>
              <a:rPr lang="en-US" dirty="0" err="1" smtClean="0"/>
              <a:t>np</a:t>
            </a:r>
            <a:r>
              <a:rPr lang="en-US" dirty="0" smtClean="0"/>
              <a:t>-number (singular plural))))</a:t>
            </a:r>
          </a:p>
          <a:p>
            <a:r>
              <a:rPr lang="en-US" dirty="0" smtClean="0"/>
              <a:t>    (alt (  ;; Proper names don't need an article</a:t>
            </a:r>
          </a:p>
          <a:p>
            <a:r>
              <a:rPr lang="en-US" dirty="0" smtClean="0"/>
              <a:t>            ((proper yes)</a:t>
            </a:r>
          </a:p>
          <a:p>
            <a:r>
              <a:rPr lang="en-US" dirty="0" smtClean="0"/>
              <a:t>             (pattern (head)))</a:t>
            </a:r>
          </a:p>
          <a:p>
            <a:endParaRPr lang="en-US" dirty="0" smtClean="0"/>
          </a:p>
          <a:p>
            <a:r>
              <a:rPr lang="en-US" dirty="0" smtClean="0"/>
              <a:t>            ;; Common names do</a:t>
            </a:r>
          </a:p>
          <a:p>
            <a:r>
              <a:rPr lang="en-US" dirty="0" smtClean="0"/>
              <a:t>            ((proper no)</a:t>
            </a:r>
          </a:p>
          <a:p>
            <a:r>
              <a:rPr lang="en-US" dirty="0" smtClean="0"/>
              <a:t>             (pattern (</a:t>
            </a:r>
            <a:r>
              <a:rPr lang="en-US" dirty="0" err="1" smtClean="0"/>
              <a:t>det</a:t>
            </a:r>
            <a:r>
              <a:rPr lang="en-US" dirty="0" smtClean="0"/>
              <a:t> head))</a:t>
            </a:r>
          </a:p>
          <a:p>
            <a:r>
              <a:rPr lang="en-US" dirty="0" smtClean="0"/>
              <a:t>             (</a:t>
            </a:r>
            <a:r>
              <a:rPr lang="en-US" dirty="0" err="1" smtClean="0"/>
              <a:t>det</a:t>
            </a:r>
            <a:r>
              <a:rPr lang="en-US" dirty="0" smtClean="0"/>
              <a:t> ((cat article) (</a:t>
            </a:r>
            <a:r>
              <a:rPr lang="en-US" dirty="0" err="1" smtClean="0"/>
              <a:t>lex</a:t>
            </a:r>
            <a:r>
              <a:rPr lang="en-US" dirty="0" smtClean="0"/>
              <a:t> "the")))))))</a:t>
            </a:r>
          </a:p>
          <a:p>
            <a:endParaRPr lang="en-US" dirty="0" smtClean="0"/>
          </a:p>
          <a:p>
            <a:r>
              <a:rPr lang="en-US" dirty="0" smtClean="0"/>
              <a:t>   ;; Third branch: Verb</a:t>
            </a:r>
          </a:p>
          <a:p>
            <a:r>
              <a:rPr lang="en-US" dirty="0" smtClean="0"/>
              <a:t>   </a:t>
            </a:r>
            <a:r>
              <a:rPr lang="en-US" b="1" dirty="0" smtClean="0"/>
              <a:t>((cat verb-group)</a:t>
            </a:r>
          </a:p>
          <a:p>
            <a:r>
              <a:rPr lang="en-US" dirty="0" smtClean="0"/>
              <a:t>    (pattern (v))</a:t>
            </a:r>
          </a:p>
          <a:p>
            <a:r>
              <a:rPr lang="en-US" dirty="0" smtClean="0"/>
              <a:t>    (aux none)</a:t>
            </a:r>
          </a:p>
          <a:p>
            <a:r>
              <a:rPr lang="en-US" dirty="0" smtClean="0"/>
              <a:t>    (v ((cat verb) (</a:t>
            </a:r>
            <a:r>
              <a:rPr lang="en-US" dirty="0" err="1" smtClean="0"/>
              <a:t>lex</a:t>
            </a:r>
            <a:r>
              <a:rPr lang="en-US" dirty="0" smtClean="0"/>
              <a:t> {^ ^ </a:t>
            </a:r>
            <a:r>
              <a:rPr lang="en-US" dirty="0" err="1" smtClean="0"/>
              <a:t>lex</a:t>
            </a:r>
            <a:r>
              <a:rPr lang="en-US" dirty="0" smtClean="0"/>
              <a:t>}))))</a:t>
            </a:r>
          </a:p>
          <a:p>
            <a:r>
              <a:rPr lang="en-US" dirty="0" smtClean="0"/>
              <a:t>))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0" y="2286000"/>
            <a:ext cx="457200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An example grammar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Input to generate: The system advises John.</a:t>
            </a:r>
          </a:p>
          <a:p>
            <a:endParaRPr lang="en-US" dirty="0" smtClean="0"/>
          </a:p>
          <a:p>
            <a:r>
              <a:rPr lang="en-US" dirty="0" smtClean="0"/>
              <a:t>I1 =	((cat clause)</a:t>
            </a:r>
          </a:p>
          <a:p>
            <a:r>
              <a:rPr lang="en-US" dirty="0" smtClean="0"/>
              <a:t>         </a:t>
            </a:r>
            <a:r>
              <a:rPr lang="en-US" dirty="0" smtClean="0"/>
              <a:t>	 (</a:t>
            </a:r>
            <a:r>
              <a:rPr lang="en-US" dirty="0" smtClean="0"/>
              <a:t>tense present)</a:t>
            </a:r>
          </a:p>
          <a:p>
            <a:r>
              <a:rPr lang="en-US" dirty="0" smtClean="0"/>
              <a:t>   	 </a:t>
            </a:r>
            <a:r>
              <a:rPr lang="en-US" dirty="0" smtClean="0"/>
              <a:t>	 (</a:t>
            </a:r>
            <a:r>
              <a:rPr lang="en-US" dirty="0" err="1" smtClean="0"/>
              <a:t>pred</a:t>
            </a:r>
            <a:r>
              <a:rPr lang="en-US" dirty="0" smtClean="0"/>
              <a:t>   </a:t>
            </a:r>
            <a:r>
              <a:rPr lang="en-US" dirty="0" smtClean="0"/>
              <a:t>((</a:t>
            </a:r>
            <a:r>
              <a:rPr lang="en-US" dirty="0" err="1" smtClean="0"/>
              <a:t>lex</a:t>
            </a:r>
            <a:r>
              <a:rPr lang="en-US" dirty="0" smtClean="0"/>
              <a:t> "advise")))</a:t>
            </a:r>
          </a:p>
          <a:p>
            <a:r>
              <a:rPr lang="en-US" dirty="0" smtClean="0"/>
              <a:t>	 </a:t>
            </a:r>
            <a:r>
              <a:rPr lang="en-US" dirty="0" smtClean="0"/>
              <a:t> 	 (</a:t>
            </a:r>
            <a:r>
              <a:rPr lang="en-US" dirty="0" smtClean="0"/>
              <a:t>agent    ((</a:t>
            </a:r>
            <a:r>
              <a:rPr lang="en-US" dirty="0" err="1" smtClean="0"/>
              <a:t>lex</a:t>
            </a:r>
            <a:r>
              <a:rPr lang="en-US" dirty="0" smtClean="0"/>
              <a:t> "system") (proper no)))</a:t>
            </a:r>
          </a:p>
          <a:p>
            <a:r>
              <a:rPr lang="en-US" dirty="0" smtClean="0"/>
              <a:t>	 </a:t>
            </a:r>
            <a:r>
              <a:rPr lang="en-US" dirty="0" smtClean="0"/>
              <a:t>	 (patient </a:t>
            </a:r>
            <a:r>
              <a:rPr lang="en-US" dirty="0" smtClean="0"/>
              <a:t>((</a:t>
            </a:r>
            <a:r>
              <a:rPr lang="en-US" dirty="0" err="1" smtClean="0"/>
              <a:t>lex</a:t>
            </a:r>
            <a:r>
              <a:rPr lang="en-US" dirty="0" smtClean="0"/>
              <a:t> "John"))))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simple input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2400"/>
            <a:ext cx="8229600" cy="62484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((cat clause)</a:t>
            </a:r>
          </a:p>
          <a:p>
            <a:r>
              <a:rPr lang="en-US" dirty="0" smtClean="0"/>
              <a:t>         (tense present)</a:t>
            </a:r>
          </a:p>
          <a:p>
            <a:r>
              <a:rPr lang="en-US" dirty="0" smtClean="0"/>
              <a:t>   	 </a:t>
            </a:r>
            <a:r>
              <a:rPr lang="en-US" dirty="0" smtClean="0"/>
              <a:t>(</a:t>
            </a:r>
            <a:r>
              <a:rPr lang="en-US" dirty="0" err="1" smtClean="0"/>
              <a:t>pred</a:t>
            </a:r>
            <a:r>
              <a:rPr lang="en-US" dirty="0" smtClean="0"/>
              <a:t>   </a:t>
            </a:r>
            <a:r>
              <a:rPr lang="en-US" dirty="0" smtClean="0"/>
              <a:t>((</a:t>
            </a:r>
            <a:r>
              <a:rPr lang="en-US" dirty="0" err="1" smtClean="0"/>
              <a:t>lex</a:t>
            </a:r>
            <a:r>
              <a:rPr lang="en-US" dirty="0" smtClean="0"/>
              <a:t> "advise")</a:t>
            </a:r>
          </a:p>
          <a:p>
            <a:r>
              <a:rPr lang="en-US" dirty="0" smtClean="0"/>
              <a:t>		    (cat verb-group)</a:t>
            </a:r>
          </a:p>
          <a:p>
            <a:r>
              <a:rPr lang="en-US" dirty="0" smtClean="0"/>
              <a:t>		    (number {agent number})</a:t>
            </a:r>
          </a:p>
          <a:p>
            <a:r>
              <a:rPr lang="en-US" dirty="0" smtClean="0"/>
              <a:t>		    (PATTERN (V))</a:t>
            </a:r>
          </a:p>
          <a:p>
            <a:r>
              <a:rPr lang="en-US" dirty="0" smtClean="0"/>
              <a:t>		    (AUX NONE)</a:t>
            </a:r>
          </a:p>
          <a:p>
            <a:r>
              <a:rPr lang="en-US" dirty="0" smtClean="0"/>
              <a:t>		    (V ((CAT VERB) (LEX {^ ^ LEX})))))</a:t>
            </a:r>
          </a:p>
          <a:p>
            <a:r>
              <a:rPr lang="en-US" dirty="0" smtClean="0"/>
              <a:t>	 (agent    ((</a:t>
            </a:r>
            <a:r>
              <a:rPr lang="en-US" dirty="0" err="1" smtClean="0"/>
              <a:t>lex</a:t>
            </a:r>
            <a:r>
              <a:rPr lang="en-US" dirty="0" smtClean="0"/>
              <a:t> "system") (proper no)</a:t>
            </a:r>
          </a:p>
          <a:p>
            <a:r>
              <a:rPr lang="en-US" dirty="0" smtClean="0"/>
              <a:t>		    (cat </a:t>
            </a:r>
            <a:r>
              <a:rPr lang="en-US" dirty="0" err="1" smtClean="0"/>
              <a:t>np</a:t>
            </a:r>
            <a:r>
              <a:rPr lang="en-US" dirty="0" smtClean="0"/>
              <a:t>)</a:t>
            </a:r>
          </a:p>
          <a:p>
            <a:r>
              <a:rPr lang="en-US" dirty="0" smtClean="0"/>
              <a:t>		    (HEAD ((CAT NOUN) (LEX {^ ^ LEX})))</a:t>
            </a:r>
          </a:p>
          <a:p>
            <a:r>
              <a:rPr lang="en-US" dirty="0" smtClean="0"/>
              <a:t>		    (NUMBER SINGULAR)</a:t>
            </a:r>
          </a:p>
          <a:p>
            <a:r>
              <a:rPr lang="en-US" dirty="0" smtClean="0"/>
              <a:t>	 	    (PATTERN (DET HEAD))</a:t>
            </a:r>
          </a:p>
          <a:p>
            <a:r>
              <a:rPr lang="en-US" dirty="0" smtClean="0"/>
              <a:t>		    (DET ((CAT ARTICLE) (LEX "the")))))</a:t>
            </a:r>
          </a:p>
          <a:p>
            <a:r>
              <a:rPr lang="en-US" dirty="0" smtClean="0"/>
              <a:t>	 </a:t>
            </a:r>
            <a:r>
              <a:rPr lang="en-US" dirty="0" smtClean="0"/>
              <a:t>(patient </a:t>
            </a:r>
            <a:r>
              <a:rPr lang="en-US" dirty="0" smtClean="0"/>
              <a:t>((</a:t>
            </a:r>
            <a:r>
              <a:rPr lang="en-US" dirty="0" err="1" smtClean="0"/>
              <a:t>lex</a:t>
            </a:r>
            <a:r>
              <a:rPr lang="en-US" dirty="0" smtClean="0"/>
              <a:t> "John")</a:t>
            </a:r>
          </a:p>
          <a:p>
            <a:r>
              <a:rPr lang="en-US" dirty="0" smtClean="0"/>
              <a:t>		    (cat </a:t>
            </a:r>
            <a:r>
              <a:rPr lang="en-US" dirty="0" err="1" smtClean="0"/>
              <a:t>np</a:t>
            </a:r>
            <a:r>
              <a:rPr lang="en-US" dirty="0" smtClean="0"/>
              <a:t>)</a:t>
            </a:r>
          </a:p>
          <a:p>
            <a:r>
              <a:rPr lang="en-US" dirty="0" smtClean="0"/>
              <a:t>		    (HEAD ((CAT NOUN) (LEX {^ ^ LEX})))</a:t>
            </a:r>
          </a:p>
          <a:p>
            <a:r>
              <a:rPr lang="en-US" dirty="0" smtClean="0"/>
              <a:t>	 	    (NUMBER SINGULAR)</a:t>
            </a:r>
          </a:p>
          <a:p>
            <a:r>
              <a:rPr lang="en-US" dirty="0" smtClean="0"/>
              <a:t>		    (PROPER YES)</a:t>
            </a:r>
          </a:p>
          <a:p>
            <a:r>
              <a:rPr lang="en-US" dirty="0" smtClean="0"/>
              <a:t>		    (CSET (HEAD))</a:t>
            </a:r>
          </a:p>
          <a:p>
            <a:r>
              <a:rPr lang="en-US" dirty="0" smtClean="0"/>
              <a:t>	 	    (PATTERN (HEAD))))</a:t>
            </a:r>
          </a:p>
          <a:p>
            <a:r>
              <a:rPr lang="en-US" dirty="0" smtClean="0"/>
              <a:t>	 (</a:t>
            </a:r>
            <a:r>
              <a:rPr lang="en-US" dirty="0" err="1" smtClean="0"/>
              <a:t>cset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smtClean="0"/>
              <a:t>agent </a:t>
            </a:r>
            <a:r>
              <a:rPr lang="en-US" dirty="0" smtClean="0"/>
              <a:t>patient))</a:t>
            </a:r>
            <a:endParaRPr lang="en-US" dirty="0" smtClean="0"/>
          </a:p>
          <a:p>
            <a:r>
              <a:rPr lang="en-US" dirty="0" smtClean="0"/>
              <a:t>	 (pattern (agent </a:t>
            </a:r>
            <a:r>
              <a:rPr lang="en-US" dirty="0" err="1" smtClean="0"/>
              <a:t>pred</a:t>
            </a:r>
            <a:r>
              <a:rPr lang="en-US" dirty="0" smtClean="0"/>
              <a:t> patient)))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0" y="152400"/>
            <a:ext cx="45720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Unification Output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Identify the pattern feature in the top level: for I1, it is (pattern (agent action affected)). </a:t>
            </a:r>
          </a:p>
          <a:p>
            <a:r>
              <a:rPr lang="en-US" dirty="0" smtClean="0"/>
              <a:t>If a pattern is found: </a:t>
            </a:r>
          </a:p>
          <a:p>
            <a:pPr lvl="1"/>
            <a:r>
              <a:rPr lang="en-US" dirty="0" smtClean="0"/>
              <a:t>For each constituent of the pattern, recursively </a:t>
            </a:r>
            <a:r>
              <a:rPr lang="en-US" dirty="0" err="1" smtClean="0"/>
              <a:t>linearize</a:t>
            </a:r>
            <a:r>
              <a:rPr lang="en-US" dirty="0" smtClean="0"/>
              <a:t> the constituent. (That means </a:t>
            </a:r>
            <a:r>
              <a:rPr lang="en-US" dirty="0" err="1" smtClean="0"/>
              <a:t>linearize</a:t>
            </a:r>
            <a:r>
              <a:rPr lang="en-US" dirty="0" smtClean="0"/>
              <a:t> agent, </a:t>
            </a:r>
            <a:r>
              <a:rPr lang="en-US" dirty="0" err="1" smtClean="0"/>
              <a:t>pred</a:t>
            </a:r>
            <a:r>
              <a:rPr lang="en-US" dirty="0" smtClean="0"/>
              <a:t> </a:t>
            </a:r>
            <a:r>
              <a:rPr lang="en-US" dirty="0" smtClean="0"/>
              <a:t>and </a:t>
            </a:r>
            <a:r>
              <a:rPr lang="en-US" dirty="0" smtClean="0"/>
              <a:t>patient). </a:t>
            </a:r>
            <a:endParaRPr lang="en-US" dirty="0" smtClean="0"/>
          </a:p>
          <a:p>
            <a:pPr lvl="1"/>
            <a:r>
              <a:rPr lang="en-US" dirty="0" smtClean="0"/>
              <a:t>The linearization of the FD is the concatenation of the </a:t>
            </a:r>
            <a:r>
              <a:rPr lang="en-US" dirty="0" err="1" smtClean="0"/>
              <a:t>linearizations</a:t>
            </a:r>
            <a:r>
              <a:rPr lang="en-US" dirty="0" smtClean="0"/>
              <a:t> of the constituents in the order prescribed by the pattern feature. </a:t>
            </a:r>
          </a:p>
          <a:p>
            <a:r>
              <a:rPr lang="en-US" dirty="0" smtClean="0"/>
              <a:t>If no pattern is found: </a:t>
            </a:r>
          </a:p>
          <a:p>
            <a:pPr lvl="1"/>
            <a:r>
              <a:rPr lang="en-US" dirty="0" smtClean="0"/>
              <a:t>Find the </a:t>
            </a:r>
            <a:r>
              <a:rPr lang="en-US" dirty="0" err="1" smtClean="0"/>
              <a:t>lex</a:t>
            </a:r>
            <a:r>
              <a:rPr lang="en-US" dirty="0" smtClean="0"/>
              <a:t> feature of the FD, and depending on the category of the constituent, the morphological features needed. For example, if the FD is of (cat verb), the features needed are: person, number, tense. </a:t>
            </a:r>
          </a:p>
          <a:p>
            <a:pPr lvl="1"/>
            <a:r>
              <a:rPr lang="en-US" dirty="0" smtClean="0"/>
              <a:t>Send the lexical item and the appropriate morphological features to the morphology module. The linearization of the </a:t>
            </a:r>
            <a:r>
              <a:rPr lang="en-US" dirty="0" err="1" smtClean="0"/>
              <a:t>fd</a:t>
            </a:r>
            <a:r>
              <a:rPr lang="en-US" dirty="0" smtClean="0"/>
              <a:t> is the resulting string. For example, for (</a:t>
            </a:r>
            <a:r>
              <a:rPr lang="en-US" dirty="0" err="1" smtClean="0"/>
              <a:t>lex</a:t>
            </a:r>
            <a:r>
              <a:rPr lang="en-US" dirty="0" smtClean="0"/>
              <a:t>="advise") when the features are the default values (as they are in I1), the result is </a:t>
            </a:r>
            <a:r>
              <a:rPr lang="en-US" i="1" dirty="0" smtClean="0"/>
              <a:t>advises</a:t>
            </a:r>
            <a:r>
              <a:rPr lang="en-US" dirty="0" smtClean="0"/>
              <a:t>. When the FD does not contain a morphological feature, the morphology module provides reasonable defaults.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Linearization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143000"/>
            <a:ext cx="8229600" cy="57150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((cat clause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smtClean="0"/>
              <a:t>    (agent    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(patient </a:t>
            </a:r>
            <a:r>
              <a:rPr lang="en-US" dirty="0" smtClean="0"/>
              <a:t>((cat </a:t>
            </a:r>
            <a:r>
              <a:rPr lang="en-US" dirty="0" err="1" smtClean="0"/>
              <a:t>np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(alt (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((focus {agent})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(voice active)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(</a:t>
            </a:r>
            <a:r>
              <a:rPr lang="en-US" dirty="0" err="1" smtClean="0"/>
              <a:t>pred</a:t>
            </a:r>
            <a:r>
              <a:rPr lang="en-US" dirty="0" smtClean="0"/>
              <a:t>   ((cat verb-group)</a:t>
            </a:r>
          </a:p>
          <a:p>
            <a:r>
              <a:rPr lang="en-US" dirty="0" smtClean="0"/>
              <a:t>	           </a:t>
            </a:r>
            <a:r>
              <a:rPr lang="en-US" dirty="0" smtClean="0"/>
              <a:t>    (</a:t>
            </a:r>
            <a:r>
              <a:rPr lang="en-US" dirty="0" smtClean="0"/>
              <a:t>number {agent number})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    (</a:t>
            </a:r>
            <a:r>
              <a:rPr lang="en-US" dirty="0" err="1" smtClean="0"/>
              <a:t>cset</a:t>
            </a:r>
            <a:r>
              <a:rPr lang="en-US" dirty="0" smtClean="0"/>
              <a:t> (action agent affected))</a:t>
            </a:r>
          </a:p>
          <a:p>
            <a:r>
              <a:rPr lang="en-US" dirty="0" smtClean="0"/>
              <a:t>    </a:t>
            </a:r>
            <a:r>
              <a:rPr lang="en-US" dirty="0" smtClean="0"/>
              <a:t>    (</a:t>
            </a:r>
            <a:r>
              <a:rPr lang="en-US" dirty="0" smtClean="0"/>
              <a:t>pattern  (agent action affected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((focus {patient})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(voice passive)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(verbs  ((cat verb-group)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(aux  ((</a:t>
            </a:r>
            <a:r>
              <a:rPr lang="en-US" dirty="0" err="1" smtClean="0"/>
              <a:t>lex</a:t>
            </a:r>
            <a:r>
              <a:rPr lang="en-US" dirty="0" smtClean="0"/>
              <a:t> “be”)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(</a:t>
            </a:r>
            <a:r>
              <a:rPr lang="en-US" dirty="0" smtClean="0"/>
              <a:t>number {patient number</a:t>
            </a:r>
            <a:r>
              <a:rPr lang="en-US" dirty="0" smtClean="0"/>
              <a:t>}))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(</a:t>
            </a:r>
            <a:r>
              <a:rPr lang="en-US" dirty="0" err="1" smtClean="0"/>
              <a:t>pastp</a:t>
            </a:r>
            <a:r>
              <a:rPr lang="en-US" dirty="0" smtClean="0"/>
              <a:t>  ({</a:t>
            </a:r>
            <a:r>
              <a:rPr lang="en-US" dirty="0" err="1" smtClean="0"/>
              <a:t>pred</a:t>
            </a:r>
            <a:r>
              <a:rPr lang="en-US" dirty="0" smtClean="0"/>
              <a:t>}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            (tense </a:t>
            </a:r>
            <a:r>
              <a:rPr lang="en-US" dirty="0" err="1" smtClean="0"/>
              <a:t>pastp</a:t>
            </a:r>
            <a:r>
              <a:rPr lang="en-US" dirty="0" smtClean="0"/>
              <a:t>)))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 (pattern (aux </a:t>
            </a:r>
            <a:r>
              <a:rPr lang="en-US" dirty="0" err="1" smtClean="0"/>
              <a:t>pastp</a:t>
            </a:r>
            <a:r>
              <a:rPr lang="en-US" dirty="0" smtClean="0"/>
              <a:t>))))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(by-agent  {agent})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(pattern (patient verbs by-agent))))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                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Encoding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Problem: What does the input to realization look like?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Wouldn’t it be easier to automatically learn output?</a:t>
            </a:r>
          </a:p>
          <a:p>
            <a:pPr lvl="2"/>
            <a:r>
              <a:rPr lang="en-US" dirty="0" smtClean="0"/>
              <a:t>What does it take to scale up linguistic grammars?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Realization with Statistics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203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  <a:p>
            <a:r>
              <a:rPr lang="en-US" dirty="0" smtClean="0"/>
              <a:t>Linguistic Generation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Statistical Generation</a:t>
            </a:r>
            <a:endParaRPr lang="en-US" dirty="0" smtClean="0"/>
          </a:p>
        </p:txBody>
      </p:sp>
      <p:sp>
        <p:nvSpPr>
          <p:cNvPr id="1452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Subject-verb agreement</a:t>
            </a:r>
            <a:br>
              <a:rPr lang="en-US" dirty="0" smtClean="0"/>
            </a:br>
            <a:r>
              <a:rPr lang="en-US" i="1" dirty="0" smtClean="0"/>
              <a:t>I am    </a:t>
            </a:r>
            <a:r>
              <a:rPr lang="en-US" dirty="0" smtClean="0"/>
              <a:t>vs.     </a:t>
            </a:r>
            <a:r>
              <a:rPr lang="en-US" i="1" dirty="0" smtClean="0"/>
              <a:t>I are       </a:t>
            </a:r>
            <a:r>
              <a:rPr lang="en-US" dirty="0" smtClean="0"/>
              <a:t>vs.    </a:t>
            </a:r>
            <a:r>
              <a:rPr lang="en-US" i="1" dirty="0" smtClean="0"/>
              <a:t>I is</a:t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Corpus counts (</a:t>
            </a:r>
            <a:r>
              <a:rPr lang="en-US" dirty="0" err="1" smtClean="0"/>
              <a:t>Langkilde</a:t>
            </a:r>
            <a:r>
              <a:rPr lang="en-US" dirty="0" smtClean="0"/>
              <a:t>-Geary, </a:t>
            </a:r>
            <a:r>
              <a:rPr lang="en-US" dirty="0" smtClean="0"/>
              <a:t>2002)</a:t>
            </a:r>
          </a:p>
          <a:p>
            <a:endParaRPr lang="en-US" dirty="0" smtClean="0"/>
          </a:p>
          <a:p>
            <a:pPr lvl="2"/>
            <a:r>
              <a:rPr lang="en-US" dirty="0" smtClean="0"/>
              <a:t>I am 		2797</a:t>
            </a:r>
          </a:p>
          <a:p>
            <a:pPr lvl="2"/>
            <a:r>
              <a:rPr lang="en-US" dirty="0" smtClean="0"/>
              <a:t>I are		    47</a:t>
            </a:r>
          </a:p>
          <a:p>
            <a:pPr lvl="2"/>
            <a:r>
              <a:rPr lang="en-US" dirty="0" smtClean="0"/>
              <a:t>I is		    14</a:t>
            </a:r>
          </a:p>
          <a:p>
            <a:pPr lvl="1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Implicit Linguistic Knowledge -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Choice of </a:t>
            </a:r>
            <a:r>
              <a:rPr lang="en-US" dirty="0" err="1" smtClean="0"/>
              <a:t>determininer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a trust   </a:t>
            </a:r>
            <a:r>
              <a:rPr lang="en-US" dirty="0" smtClean="0"/>
              <a:t>vs.   </a:t>
            </a:r>
            <a:r>
              <a:rPr lang="en-US" i="1" dirty="0" smtClean="0"/>
              <a:t>an trust   </a:t>
            </a:r>
            <a:r>
              <a:rPr lang="en-US" dirty="0" smtClean="0"/>
              <a:t>vs.   </a:t>
            </a:r>
            <a:r>
              <a:rPr lang="en-US" i="1" dirty="0" smtClean="0"/>
              <a:t>the trust</a:t>
            </a:r>
            <a:br>
              <a:rPr lang="en-US" i="1" dirty="0" smtClean="0"/>
            </a:br>
            <a:r>
              <a:rPr lang="en-US" i="1" dirty="0" smtClean="0"/>
              <a:t/>
            </a:r>
            <a:br>
              <a:rPr lang="en-US" i="1" dirty="0" smtClean="0"/>
            </a:br>
            <a:endParaRPr lang="en-US" i="1" dirty="0" smtClean="0"/>
          </a:p>
          <a:p>
            <a:r>
              <a:rPr lang="en-US" dirty="0" smtClean="0"/>
              <a:t>Corpus counts (</a:t>
            </a:r>
            <a:r>
              <a:rPr lang="en-US" dirty="0" err="1" smtClean="0"/>
              <a:t>Langkilde</a:t>
            </a:r>
            <a:r>
              <a:rPr lang="en-US" dirty="0" smtClean="0"/>
              <a:t>-Geary, </a:t>
            </a:r>
            <a:r>
              <a:rPr lang="en-US" dirty="0" smtClean="0"/>
              <a:t>2002)</a:t>
            </a:r>
          </a:p>
          <a:p>
            <a:pPr lvl="2"/>
            <a:r>
              <a:rPr lang="en-US" dirty="0" smtClean="0"/>
              <a:t>A trust		394</a:t>
            </a:r>
          </a:p>
          <a:p>
            <a:pPr lvl="2"/>
            <a:r>
              <a:rPr lang="en-US" dirty="0" smtClean="0"/>
              <a:t>An trust	    0</a:t>
            </a:r>
          </a:p>
          <a:p>
            <a:pPr lvl="2"/>
            <a:r>
              <a:rPr lang="en-US" dirty="0" smtClean="0"/>
              <a:t>The trust        1356</a:t>
            </a:r>
          </a:p>
          <a:p>
            <a:pPr lvl="2"/>
            <a:r>
              <a:rPr lang="en-US" dirty="0" smtClean="0"/>
              <a:t>A trusts	     2</a:t>
            </a:r>
          </a:p>
          <a:p>
            <a:pPr lvl="2"/>
            <a:r>
              <a:rPr lang="en-US" dirty="0" smtClean="0"/>
              <a:t>An trusts	     0</a:t>
            </a:r>
          </a:p>
          <a:p>
            <a:pPr lvl="2"/>
            <a:r>
              <a:rPr lang="en-US" dirty="0" smtClean="0"/>
              <a:t>The trusts	 115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Implicit Linguistic Knowledge - Grammar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Over-generate </a:t>
            </a:r>
            <a:r>
              <a:rPr lang="en-US" dirty="0" smtClean="0"/>
              <a:t>and </a:t>
            </a:r>
            <a:r>
              <a:rPr lang="en-US" dirty="0" smtClean="0"/>
              <a:t>prune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Automatically </a:t>
            </a:r>
            <a:r>
              <a:rPr lang="en-US" dirty="0" smtClean="0"/>
              <a:t>acquire grammar from a </a:t>
            </a:r>
            <a:r>
              <a:rPr lang="en-US" dirty="0" smtClean="0"/>
              <a:t>corpus (if </a:t>
            </a:r>
            <a:r>
              <a:rPr lang="en-US" dirty="0" smtClean="0"/>
              <a:t>a phrase structure grammar is needed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Exploit </a:t>
            </a:r>
            <a:r>
              <a:rPr lang="en-US" dirty="0" smtClean="0"/>
              <a:t>general-purpose tools and </a:t>
            </a:r>
            <a:r>
              <a:rPr lang="en-US" dirty="0" smtClean="0"/>
              <a:t>resources when </a:t>
            </a:r>
            <a:r>
              <a:rPr lang="en-US" dirty="0" smtClean="0"/>
              <a:t>possible &amp; appropriate</a:t>
            </a:r>
          </a:p>
          <a:p>
            <a:pPr lvl="2"/>
            <a:r>
              <a:rPr lang="en-US" dirty="0" err="1" smtClean="0"/>
              <a:t>Tokenizers</a:t>
            </a:r>
            <a:endParaRPr lang="en-US" dirty="0" smtClean="0"/>
          </a:p>
          <a:p>
            <a:pPr lvl="2"/>
            <a:r>
              <a:rPr lang="en-US" dirty="0" smtClean="0"/>
              <a:t>Part-of-speech </a:t>
            </a:r>
            <a:r>
              <a:rPr lang="en-US" dirty="0" smtClean="0"/>
              <a:t>taggers</a:t>
            </a:r>
          </a:p>
          <a:p>
            <a:pPr lvl="2"/>
            <a:r>
              <a:rPr lang="en-US" dirty="0" smtClean="0"/>
              <a:t>Parsers</a:t>
            </a:r>
            <a:r>
              <a:rPr lang="en-US" dirty="0" smtClean="0"/>
              <a:t>, Penn </a:t>
            </a:r>
            <a:r>
              <a:rPr lang="en-US" dirty="0" smtClean="0"/>
              <a:t>Treebank</a:t>
            </a:r>
          </a:p>
          <a:p>
            <a:pPr lvl="2"/>
            <a:r>
              <a:rPr lang="en-US" dirty="0" err="1" smtClean="0"/>
              <a:t>WordNet</a:t>
            </a:r>
            <a:r>
              <a:rPr lang="en-US" dirty="0" smtClean="0"/>
              <a:t>, </a:t>
            </a:r>
            <a:r>
              <a:rPr lang="en-US" dirty="0" err="1" smtClean="0"/>
              <a:t>VerbNet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Realization with statistics:</a:t>
            </a:r>
            <a:br>
              <a:rPr lang="en-US" dirty="0" smtClean="0"/>
            </a:br>
            <a:r>
              <a:rPr lang="en-US" dirty="0" smtClean="0"/>
              <a:t>Key Techniques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General strategy:</a:t>
            </a:r>
          </a:p>
          <a:p>
            <a:pPr lvl="1"/>
            <a:r>
              <a:rPr lang="en-US" dirty="0" smtClean="0"/>
              <a:t>Generate </a:t>
            </a:r>
            <a:r>
              <a:rPr lang="en-US" dirty="0" smtClean="0"/>
              <a:t>multiple candidate sentences with </a:t>
            </a:r>
            <a:r>
              <a:rPr lang="en-US" dirty="0" smtClean="0"/>
              <a:t>some permissive </a:t>
            </a:r>
            <a:r>
              <a:rPr lang="en-US" dirty="0" smtClean="0"/>
              <a:t>strategy</a:t>
            </a:r>
          </a:p>
          <a:p>
            <a:r>
              <a:rPr lang="en-US" dirty="0" smtClean="0"/>
              <a:t>Some </a:t>
            </a:r>
            <a:r>
              <a:rPr lang="en-US" dirty="0" smtClean="0"/>
              <a:t>sentences may be very ungrammatical!</a:t>
            </a:r>
          </a:p>
          <a:p>
            <a:r>
              <a:rPr lang="en-US" dirty="0" smtClean="0"/>
              <a:t>Very </a:t>
            </a:r>
            <a:r>
              <a:rPr lang="en-US" dirty="0" smtClean="0"/>
              <a:t>many sentences (millions) may be generated</a:t>
            </a:r>
          </a:p>
          <a:p>
            <a:pPr lvl="1"/>
            <a:r>
              <a:rPr lang="en-US" dirty="0" smtClean="0"/>
              <a:t>Assign </a:t>
            </a:r>
            <a:r>
              <a:rPr lang="en-US" dirty="0" smtClean="0"/>
              <a:t>scores to the candidate sentences using </a:t>
            </a:r>
            <a:r>
              <a:rPr lang="en-US" dirty="0" smtClean="0"/>
              <a:t>a corpus-based </a:t>
            </a:r>
            <a:r>
              <a:rPr lang="en-US" dirty="0" smtClean="0"/>
              <a:t>language model</a:t>
            </a:r>
          </a:p>
          <a:p>
            <a:pPr lvl="1"/>
            <a:r>
              <a:rPr lang="en-US" dirty="0" smtClean="0"/>
              <a:t>Output </a:t>
            </a:r>
            <a:r>
              <a:rPr lang="en-US" dirty="0" smtClean="0"/>
              <a:t>the highest-ranking sentence(s)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Overgenerate</a:t>
            </a:r>
            <a:r>
              <a:rPr lang="en-US" dirty="0" smtClean="0"/>
              <a:t> and prune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828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 is not able to betray their trust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cannot betray trust of them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cannot betray the trust of them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am not able to betray their trust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will not be able to betray the trust of them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will not be able to betray their trust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cannot betray their trust 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cannot betray trusts of them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are not able to betray their trust .</a:t>
            </a:r>
          </a:p>
          <a:p>
            <a:r>
              <a:rPr lang="en-US" dirty="0" smtClean="0"/>
              <a:t>I </a:t>
            </a:r>
            <a:r>
              <a:rPr lang="en-US" dirty="0" smtClean="0"/>
              <a:t>cannot betray a trust of them </a:t>
            </a:r>
            <a:r>
              <a:rPr lang="en-US" dirty="0" smtClean="0"/>
              <a:t>.s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Generate multiple candidates with permissive strategy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 I cannot betray their trust .</a:t>
            </a:r>
          </a:p>
          <a:p>
            <a:pPr>
              <a:buNone/>
            </a:pPr>
            <a:r>
              <a:rPr lang="en-US" dirty="0" smtClean="0"/>
              <a:t>2. I will not be able to betray their trust .</a:t>
            </a:r>
          </a:p>
          <a:p>
            <a:pPr>
              <a:buNone/>
            </a:pPr>
            <a:r>
              <a:rPr lang="en-US" dirty="0" smtClean="0"/>
              <a:t>3. I am not able to betray their trust .</a:t>
            </a:r>
          </a:p>
          <a:p>
            <a:pPr>
              <a:buNone/>
            </a:pPr>
            <a:r>
              <a:rPr lang="en-US" dirty="0" smtClean="0"/>
              <a:t>4. I are not able to betray their trust .</a:t>
            </a:r>
          </a:p>
          <a:p>
            <a:pPr>
              <a:buNone/>
            </a:pPr>
            <a:r>
              <a:rPr lang="en-US" dirty="0" smtClean="0"/>
              <a:t>5. I is not able to betray their trust .</a:t>
            </a:r>
          </a:p>
          <a:p>
            <a:pPr>
              <a:buNone/>
            </a:pPr>
            <a:r>
              <a:rPr lang="en-US" dirty="0" smtClean="0"/>
              <a:t>6. I cannot betray the trust of them .</a:t>
            </a:r>
          </a:p>
          <a:p>
            <a:pPr>
              <a:buNone/>
            </a:pPr>
            <a:r>
              <a:rPr lang="en-US" dirty="0" smtClean="0"/>
              <a:t>7. I cannot betray trust of them .</a:t>
            </a:r>
          </a:p>
          <a:p>
            <a:pPr>
              <a:buNone/>
            </a:pPr>
            <a:r>
              <a:rPr lang="en-US" dirty="0" smtClean="0"/>
              <a:t>8. I cannot betray a trust of them .</a:t>
            </a:r>
          </a:p>
          <a:p>
            <a:pPr>
              <a:buNone/>
            </a:pPr>
            <a:r>
              <a:rPr lang="en-US" dirty="0" smtClean="0"/>
              <a:t>9. I cannot betray trusts of them .</a:t>
            </a:r>
          </a:p>
          <a:p>
            <a:pPr>
              <a:buNone/>
            </a:pPr>
            <a:r>
              <a:rPr lang="en-US" dirty="0" smtClean="0"/>
              <a:t>10.I will not be able to betray the trust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Assign scores using language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1.</a:t>
            </a:r>
            <a:r>
              <a:rPr lang="en-US" dirty="0" smtClean="0">
                <a:solidFill>
                  <a:srgbClr val="FF0000"/>
                </a:solidFill>
              </a:rPr>
              <a:t> I cannot betray their trust .</a:t>
            </a:r>
          </a:p>
          <a:p>
            <a:pPr>
              <a:buNone/>
            </a:pPr>
            <a:r>
              <a:rPr lang="en-US" dirty="0" smtClean="0"/>
              <a:t>2. I will not be able to betray their trust .</a:t>
            </a:r>
          </a:p>
          <a:p>
            <a:pPr>
              <a:buNone/>
            </a:pPr>
            <a:r>
              <a:rPr lang="en-US" dirty="0" smtClean="0"/>
              <a:t>3. I am not able to betray their trust .</a:t>
            </a:r>
          </a:p>
          <a:p>
            <a:pPr>
              <a:buNone/>
            </a:pPr>
            <a:r>
              <a:rPr lang="en-US" dirty="0" smtClean="0"/>
              <a:t>4. I are not able to betray their trust .</a:t>
            </a:r>
          </a:p>
          <a:p>
            <a:pPr>
              <a:buNone/>
            </a:pPr>
            <a:r>
              <a:rPr lang="en-US" dirty="0" smtClean="0"/>
              <a:t>5. I is not able to betray their trust .</a:t>
            </a:r>
          </a:p>
          <a:p>
            <a:pPr>
              <a:buNone/>
            </a:pPr>
            <a:r>
              <a:rPr lang="en-US" dirty="0" smtClean="0"/>
              <a:t>6. I cannot betray the trust of them .</a:t>
            </a:r>
          </a:p>
          <a:p>
            <a:pPr>
              <a:buNone/>
            </a:pPr>
            <a:r>
              <a:rPr lang="en-US" dirty="0" smtClean="0"/>
              <a:t>7. I cannot betray trust of them .</a:t>
            </a:r>
          </a:p>
          <a:p>
            <a:pPr>
              <a:buNone/>
            </a:pPr>
            <a:r>
              <a:rPr lang="en-US" dirty="0" smtClean="0"/>
              <a:t>8. I cannot betray a trust of them .</a:t>
            </a:r>
          </a:p>
          <a:p>
            <a:pPr>
              <a:buNone/>
            </a:pPr>
            <a:r>
              <a:rPr lang="en-US" dirty="0" smtClean="0"/>
              <a:t>9. I cannot betray trusts of them .</a:t>
            </a:r>
          </a:p>
          <a:p>
            <a:pPr>
              <a:buNone/>
            </a:pPr>
            <a:r>
              <a:rPr lang="en-US" dirty="0" smtClean="0"/>
              <a:t>10.I will not be able to betray the trust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Output highest ranking sentence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Early, influential statistical realization algorithm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Langkilde</a:t>
            </a:r>
            <a:r>
              <a:rPr lang="en-US" dirty="0" smtClean="0"/>
              <a:t> &amp; Knight (1998)</a:t>
            </a:r>
          </a:p>
          <a:p>
            <a:pPr lvl="1"/>
            <a:r>
              <a:rPr lang="en-US" dirty="0" err="1" smtClean="0"/>
              <a:t>Hatzivassiloglou</a:t>
            </a:r>
            <a:r>
              <a:rPr lang="en-US" dirty="0" smtClean="0"/>
              <a:t> </a:t>
            </a:r>
            <a:r>
              <a:rPr lang="en-US" dirty="0" smtClean="0"/>
              <a:t>&amp; Knight (1995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Uses </a:t>
            </a:r>
            <a:r>
              <a:rPr lang="en-US" dirty="0" smtClean="0"/>
              <a:t>an </a:t>
            </a:r>
            <a:r>
              <a:rPr lang="en-US" dirty="0" err="1" smtClean="0"/>
              <a:t>overgenerate</a:t>
            </a:r>
            <a:r>
              <a:rPr lang="en-US" dirty="0" smtClean="0"/>
              <a:t> and prune strategy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Input: Abstract Meaning Representation (AMR)</a:t>
            </a:r>
          </a:p>
          <a:p>
            <a:pPr lvl="2"/>
            <a:r>
              <a:rPr lang="en-US" dirty="0" smtClean="0"/>
              <a:t>Based </a:t>
            </a:r>
            <a:r>
              <a:rPr lang="en-US" dirty="0" smtClean="0"/>
              <a:t>on Penman Sentence Plan Language (</a:t>
            </a:r>
            <a:r>
              <a:rPr lang="en-US" dirty="0" smtClean="0"/>
              <a:t>See </a:t>
            </a:r>
            <a:r>
              <a:rPr lang="nb-NO" dirty="0" smtClean="0"/>
              <a:t>Kasper </a:t>
            </a:r>
            <a:r>
              <a:rPr lang="nb-NO" dirty="0" smtClean="0"/>
              <a:t>1989, Langkilde &amp; Knight </a:t>
            </a:r>
            <a:r>
              <a:rPr lang="nb-NO" dirty="0" smtClean="0"/>
              <a:t>1998)</a:t>
            </a:r>
          </a:p>
          <a:p>
            <a:r>
              <a:rPr lang="en-US" dirty="0" smtClean="0"/>
              <a:t>Example </a:t>
            </a:r>
            <a:r>
              <a:rPr lang="en-US" dirty="0" smtClean="0"/>
              <a:t>AMR: (m1 / |dog&lt;</a:t>
            </a:r>
            <a:r>
              <a:rPr lang="en-US" dirty="0" err="1" smtClean="0"/>
              <a:t>canid</a:t>
            </a:r>
            <a:r>
              <a:rPr lang="en-US" dirty="0" smtClean="0"/>
              <a:t>|)</a:t>
            </a:r>
          </a:p>
          <a:p>
            <a:pPr lvl="2"/>
            <a:r>
              <a:rPr lang="en-US" dirty="0" smtClean="0"/>
              <a:t>m1 </a:t>
            </a:r>
            <a:r>
              <a:rPr lang="en-US" dirty="0" smtClean="0"/>
              <a:t>is an instance of |dog&lt;</a:t>
            </a:r>
            <a:r>
              <a:rPr lang="en-US" dirty="0" err="1" smtClean="0"/>
              <a:t>canid</a:t>
            </a:r>
            <a:r>
              <a:rPr lang="en-US" dirty="0" smtClean="0"/>
              <a:t>| -- derived from </a:t>
            </a:r>
            <a:r>
              <a:rPr lang="en-US" dirty="0" err="1" smtClean="0"/>
              <a:t>WordNet</a:t>
            </a:r>
            <a:endParaRPr lang="en-US" dirty="0" smtClean="0"/>
          </a:p>
          <a:p>
            <a:pPr lvl="2"/>
            <a:r>
              <a:rPr lang="en-US" dirty="0" smtClean="0"/>
              <a:t>Might </a:t>
            </a:r>
            <a:r>
              <a:rPr lang="en-US" dirty="0" smtClean="0"/>
              <a:t>be realized “ the dog” , “ the dogs” , “ a dog” , “ dog” ,...</a:t>
            </a:r>
          </a:p>
          <a:p>
            <a:r>
              <a:rPr lang="en-US" dirty="0" smtClean="0"/>
              <a:t>Another </a:t>
            </a:r>
            <a:r>
              <a:rPr lang="en-US" dirty="0" smtClean="0"/>
              <a:t>example AMR:</a:t>
            </a:r>
          </a:p>
          <a:p>
            <a:pPr lvl="1"/>
            <a:r>
              <a:rPr lang="en-US" dirty="0" smtClean="0"/>
              <a:t>(m3 / |eat, take in|</a:t>
            </a:r>
          </a:p>
          <a:p>
            <a:pPr>
              <a:buNone/>
            </a:pPr>
            <a:r>
              <a:rPr lang="fr-FR" dirty="0" smtClean="0"/>
              <a:t>		     :</a:t>
            </a:r>
            <a:r>
              <a:rPr lang="fr-FR" dirty="0" smtClean="0"/>
              <a:t>agent (m4 / |dog&lt;</a:t>
            </a:r>
            <a:r>
              <a:rPr lang="fr-FR" dirty="0" err="1" smtClean="0"/>
              <a:t>canid</a:t>
            </a:r>
            <a:r>
              <a:rPr lang="fr-FR" dirty="0" smtClean="0"/>
              <a:t>| :quant plural)</a:t>
            </a:r>
          </a:p>
          <a:p>
            <a:pPr>
              <a:buNone/>
            </a:pPr>
            <a:r>
              <a:rPr lang="en-US" dirty="0" smtClean="0"/>
              <a:t>              :</a:t>
            </a:r>
            <a:r>
              <a:rPr lang="en-US" dirty="0" smtClean="0"/>
              <a:t>patient (m5 / |</a:t>
            </a:r>
            <a:r>
              <a:rPr lang="en-US" dirty="0" err="1" smtClean="0"/>
              <a:t>os,bone</a:t>
            </a:r>
            <a:r>
              <a:rPr lang="en-US" dirty="0" smtClean="0"/>
              <a:t>|))</a:t>
            </a:r>
          </a:p>
          <a:p>
            <a:pPr lvl="1"/>
            <a:r>
              <a:rPr lang="en-US" dirty="0" smtClean="0"/>
              <a:t>Might </a:t>
            </a:r>
            <a:r>
              <a:rPr lang="en-US" dirty="0" smtClean="0"/>
              <a:t>be realized as “ the dogs ate the bone” , “Dogs </a:t>
            </a:r>
            <a:r>
              <a:rPr lang="en-US" dirty="0" err="1" smtClean="0"/>
              <a:t>willeat</a:t>
            </a:r>
            <a:r>
              <a:rPr lang="en-US" dirty="0" smtClean="0"/>
              <a:t> </a:t>
            </a:r>
            <a:r>
              <a:rPr lang="en-US" dirty="0" smtClean="0"/>
              <a:t>a bone” , “ The dogs eat bones” , “Dogs eat bone” ,...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input format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</a:t>
            </a:r>
            <a:r>
              <a:rPr lang="en-US" dirty="0" err="1" smtClean="0"/>
              <a:t>overgeneration</a:t>
            </a:r>
            <a:r>
              <a:rPr lang="en-US" dirty="0" smtClean="0"/>
              <a:t> can produce </a:t>
            </a:r>
            <a:r>
              <a:rPr lang="en-US" dirty="0" smtClean="0"/>
              <a:t>millions of </a:t>
            </a:r>
            <a:r>
              <a:rPr lang="en-US" dirty="0" smtClean="0"/>
              <a:t>sentences for a single input</a:t>
            </a:r>
          </a:p>
          <a:p>
            <a:pPr lvl="1"/>
            <a:r>
              <a:rPr lang="en-US" dirty="0" smtClean="0"/>
              <a:t>So </a:t>
            </a:r>
            <a:r>
              <a:rPr lang="en-US" dirty="0" smtClean="0"/>
              <a:t>need very compact representations or </a:t>
            </a:r>
            <a:r>
              <a:rPr lang="en-US" dirty="0" smtClean="0"/>
              <a:t>prune aggressively</a:t>
            </a:r>
          </a:p>
          <a:p>
            <a:r>
              <a:rPr lang="en-US" dirty="0" smtClean="0"/>
              <a:t>Nitrogen </a:t>
            </a:r>
            <a:r>
              <a:rPr lang="en-US" dirty="0" smtClean="0"/>
              <a:t>uses a lattice representation</a:t>
            </a:r>
          </a:p>
          <a:p>
            <a:pPr lvl="1"/>
            <a:r>
              <a:rPr lang="en-US" dirty="0" smtClean="0"/>
              <a:t>Lattice </a:t>
            </a:r>
            <a:r>
              <a:rPr lang="en-US" dirty="0" smtClean="0"/>
              <a:t>is an acyclic graph where each arc </a:t>
            </a:r>
            <a:r>
              <a:rPr lang="en-US" dirty="0" smtClean="0"/>
              <a:t>is labeled </a:t>
            </a:r>
            <a:r>
              <a:rPr lang="en-US" dirty="0" smtClean="0"/>
              <a:t>with a word.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/>
              <a:t>complete path from the left-most node to </a:t>
            </a:r>
            <a:r>
              <a:rPr lang="en-US" dirty="0" smtClean="0"/>
              <a:t>rightmost node </a:t>
            </a:r>
            <a:r>
              <a:rPr lang="en-US" dirty="0" smtClean="0"/>
              <a:t>through the lattice represents a </a:t>
            </a:r>
            <a:r>
              <a:rPr lang="en-US" dirty="0" smtClean="0"/>
              <a:t>possible expression/sentence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Lattices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Conceptual:</a:t>
            </a:r>
          </a:p>
          <a:p>
            <a:pPr lvl="1"/>
            <a:r>
              <a:rPr lang="en-US" dirty="0" smtClean="0"/>
              <a:t>What to say</a:t>
            </a:r>
          </a:p>
          <a:p>
            <a:pPr lvl="1"/>
            <a:r>
              <a:rPr lang="en-US" dirty="0" smtClean="0"/>
              <a:t>How to organize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Linguistic</a:t>
            </a:r>
          </a:p>
          <a:p>
            <a:pPr lvl="1"/>
            <a:r>
              <a:rPr lang="en-US" dirty="0" smtClean="0"/>
              <a:t>How to say it</a:t>
            </a:r>
          </a:p>
          <a:p>
            <a:pPr lvl="2"/>
            <a:r>
              <a:rPr lang="en-US" dirty="0" smtClean="0"/>
              <a:t>Words?</a:t>
            </a:r>
          </a:p>
          <a:p>
            <a:pPr lvl="2"/>
            <a:r>
              <a:rPr lang="en-US" dirty="0" smtClean="0"/>
              <a:t>Syntactic structure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Types of Problems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Suppose </a:t>
            </a:r>
            <a:r>
              <a:rPr lang="en-US" sz="2400" dirty="0" err="1" smtClean="0"/>
              <a:t>realizer</a:t>
            </a:r>
            <a:r>
              <a:rPr lang="en-US" sz="2400" dirty="0" smtClean="0"/>
              <a:t>, looking at an AMR input, </a:t>
            </a:r>
            <a:r>
              <a:rPr lang="en-US" sz="2400" dirty="0" smtClean="0"/>
              <a:t>is uncertain </a:t>
            </a:r>
            <a:r>
              <a:rPr lang="en-US" sz="2400" dirty="0" smtClean="0"/>
              <a:t>about definiteness and number. </a:t>
            </a:r>
            <a:r>
              <a:rPr lang="en-US" sz="2400" dirty="0" smtClean="0"/>
              <a:t>Can generate </a:t>
            </a:r>
            <a:r>
              <a:rPr lang="en-US" sz="2400" dirty="0" smtClean="0"/>
              <a:t>a lattice fragment like this</a:t>
            </a:r>
            <a:r>
              <a:rPr lang="en-US" sz="2400" dirty="0" smtClean="0"/>
              <a:t>: 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Generates:</a:t>
            </a:r>
          </a:p>
          <a:p>
            <a:pPr>
              <a:buNone/>
            </a:pPr>
            <a:r>
              <a:rPr lang="en-US" sz="2400" dirty="0" smtClean="0"/>
              <a:t>			</a:t>
            </a:r>
            <a:r>
              <a:rPr lang="en-US" sz="2000" dirty="0" smtClean="0"/>
              <a:t>The </a:t>
            </a:r>
            <a:r>
              <a:rPr lang="en-US" sz="2000" dirty="0" smtClean="0"/>
              <a:t>large Federal deficit </a:t>
            </a:r>
            <a:r>
              <a:rPr lang="en-US" sz="2000" dirty="0" smtClean="0"/>
              <a:t>fell. 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			A </a:t>
            </a:r>
            <a:r>
              <a:rPr lang="en-US" sz="2000" dirty="0" smtClean="0"/>
              <a:t>large Federal deficit </a:t>
            </a:r>
            <a:r>
              <a:rPr lang="en-US" sz="2000" dirty="0" smtClean="0"/>
              <a:t>fell.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An </a:t>
            </a:r>
            <a:r>
              <a:rPr lang="en-US" sz="2000" dirty="0" smtClean="0"/>
              <a:t>large Federal deficit fell </a:t>
            </a:r>
            <a:r>
              <a:rPr lang="en-US" sz="2000" dirty="0" smtClean="0"/>
              <a:t>large. </a:t>
            </a:r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 smtClean="0"/>
              <a:t>  			Federal </a:t>
            </a:r>
            <a:r>
              <a:rPr lang="en-US" sz="2000" dirty="0" smtClean="0"/>
              <a:t>deficit </a:t>
            </a:r>
            <a:r>
              <a:rPr lang="en-US" sz="2000" dirty="0" smtClean="0"/>
              <a:t>fell.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				A </a:t>
            </a:r>
            <a:r>
              <a:rPr lang="en-US" sz="2000" dirty="0" smtClean="0"/>
              <a:t>large Federal deficits </a:t>
            </a:r>
            <a:r>
              <a:rPr lang="en-US" sz="2000" dirty="0" smtClean="0"/>
              <a:t>fell.</a:t>
            </a:r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Lattices: idea</a:t>
            </a:r>
            <a:endParaRPr lang="en-US" dirty="0"/>
          </a:p>
        </p:txBody>
      </p:sp>
      <p:pic>
        <p:nvPicPr>
          <p:cNvPr id="1546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5300" y="2628900"/>
            <a:ext cx="81534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Perhaps a better lattice</a:t>
            </a:r>
            <a:endParaRPr lang="en-US" dirty="0"/>
          </a:p>
        </p:txBody>
      </p:sp>
      <p:pic>
        <p:nvPicPr>
          <p:cNvPr id="1547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7688" y="2052638"/>
            <a:ext cx="804862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Set of hand-built rules link AMR patterns </a:t>
            </a:r>
            <a:r>
              <a:rPr lang="en-US" dirty="0" smtClean="0"/>
              <a:t>to lattice fragments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Each </a:t>
            </a:r>
            <a:r>
              <a:rPr lang="en-US" dirty="0" smtClean="0"/>
              <a:t>AMR pattern is deliberately mapped </a:t>
            </a:r>
            <a:r>
              <a:rPr lang="en-US" dirty="0" smtClean="0"/>
              <a:t>to many </a:t>
            </a:r>
            <a:r>
              <a:rPr lang="en-US" dirty="0" smtClean="0"/>
              <a:t>different realizations (</a:t>
            </a:r>
            <a:r>
              <a:rPr lang="en-US" dirty="0" err="1" smtClean="0"/>
              <a:t>overgeneration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 smtClean="0"/>
              <a:t>lexicon describes alternative words that </a:t>
            </a:r>
            <a:r>
              <a:rPr lang="en-US" dirty="0" smtClean="0"/>
              <a:t>can express </a:t>
            </a:r>
            <a:r>
              <a:rPr lang="en-US" dirty="0" smtClean="0"/>
              <a:t>AMR concepts.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lattices: generation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lexicon of 110,000 entries connects </a:t>
            </a:r>
            <a:r>
              <a:rPr lang="en-US" dirty="0" smtClean="0"/>
              <a:t>concepts to </a:t>
            </a:r>
            <a:r>
              <a:rPr lang="en-US" dirty="0" smtClean="0"/>
              <a:t>alternative English words. Format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Important </a:t>
            </a:r>
            <a:r>
              <a:rPr lang="en-US" dirty="0" smtClean="0"/>
              <a:t>note: no features like transitivity</a:t>
            </a:r>
            <a:r>
              <a:rPr lang="en-US" dirty="0" smtClean="0"/>
              <a:t>, </a:t>
            </a:r>
            <a:r>
              <a:rPr lang="en-US" dirty="0" err="1" smtClean="0"/>
              <a:t>subcategorization</a:t>
            </a:r>
            <a:r>
              <a:rPr lang="en-US" dirty="0" smtClean="0"/>
              <a:t>, </a:t>
            </a:r>
            <a:r>
              <a:rPr lang="en-US" dirty="0" err="1" smtClean="0"/>
              <a:t>gradability</a:t>
            </a:r>
            <a:r>
              <a:rPr lang="en-US" dirty="0" smtClean="0"/>
              <a:t> (for adjectives), </a:t>
            </a:r>
            <a:r>
              <a:rPr lang="en-US" dirty="0" smtClean="0"/>
              <a:t>or </a:t>
            </a:r>
            <a:r>
              <a:rPr lang="en-US" dirty="0" err="1" smtClean="0"/>
              <a:t>countability</a:t>
            </a:r>
            <a:r>
              <a:rPr lang="en-US" dirty="0" smtClean="0"/>
              <a:t> </a:t>
            </a:r>
            <a:r>
              <a:rPr lang="en-US" dirty="0" smtClean="0"/>
              <a:t>(for nouns).</a:t>
            </a:r>
          </a:p>
          <a:p>
            <a:pPr lvl="1"/>
            <a:r>
              <a:rPr lang="en-US" dirty="0" smtClean="0"/>
              <a:t>This </a:t>
            </a:r>
            <a:r>
              <a:rPr lang="en-US" dirty="0" smtClean="0"/>
              <a:t>is a substantial advantage for development.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 Lexicon</a:t>
            </a:r>
            <a:endParaRPr lang="en-US" dirty="0"/>
          </a:p>
        </p:txBody>
      </p:sp>
      <p:pic>
        <p:nvPicPr>
          <p:cNvPr id="1548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438400"/>
            <a:ext cx="60007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NITROGEN: Example rule</a:t>
            </a:r>
            <a:endParaRPr lang="en-US" dirty="0"/>
          </a:p>
        </p:txBody>
      </p:sp>
      <p:pic>
        <p:nvPicPr>
          <p:cNvPr id="1549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62507"/>
            <a:ext cx="6400800" cy="55954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Algorithm sketch: Traverse input AMR </a:t>
            </a:r>
            <a:r>
              <a:rPr lang="en-US" dirty="0" err="1" smtClean="0"/>
              <a:t>bottomup</a:t>
            </a:r>
            <a:r>
              <a:rPr lang="en-US" dirty="0" smtClean="0"/>
              <a:t>, building </a:t>
            </a:r>
            <a:r>
              <a:rPr lang="en-US" dirty="0" smtClean="0"/>
              <a:t>lattices for the leaves (</a:t>
            </a:r>
            <a:r>
              <a:rPr lang="en-US" dirty="0" smtClean="0"/>
              <a:t>innermost nested </a:t>
            </a:r>
            <a:r>
              <a:rPr lang="en-US" dirty="0" smtClean="0"/>
              <a:t>levels of the input) first, to be </a:t>
            </a:r>
            <a:r>
              <a:rPr lang="en-US" dirty="0" smtClean="0"/>
              <a:t>combined at </a:t>
            </a:r>
            <a:r>
              <a:rPr lang="en-US" dirty="0" smtClean="0"/>
              <a:t>outer levels according to relations </a:t>
            </a:r>
            <a:r>
              <a:rPr lang="en-US" dirty="0" smtClean="0"/>
              <a:t>between the </a:t>
            </a:r>
            <a:r>
              <a:rPr lang="en-US" dirty="0" smtClean="0"/>
              <a:t>leaves</a:t>
            </a:r>
          </a:p>
          <a:p>
            <a:pPr lvl="2"/>
            <a:r>
              <a:rPr lang="en-US" dirty="0" smtClean="0"/>
              <a:t>(</a:t>
            </a:r>
            <a:r>
              <a:rPr lang="en-US" dirty="0" smtClean="0"/>
              <a:t>see </a:t>
            </a:r>
            <a:r>
              <a:rPr lang="en-US" dirty="0" err="1" smtClean="0"/>
              <a:t>Langkilde</a:t>
            </a:r>
            <a:r>
              <a:rPr lang="en-US" dirty="0" smtClean="0"/>
              <a:t> &amp; Knight 1998 for details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Result </a:t>
            </a:r>
            <a:r>
              <a:rPr lang="en-US" dirty="0" smtClean="0"/>
              <a:t>is a large lattice like...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Generation 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5503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769" y="457200"/>
            <a:ext cx="9099231" cy="597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09600" y="5867400"/>
            <a:ext cx="594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This lattice represents 576 different sentences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Nitrogen uses a bigram/trigram language </a:t>
            </a:r>
            <a:r>
              <a:rPr lang="en-US" dirty="0" smtClean="0"/>
              <a:t>model built </a:t>
            </a:r>
            <a:r>
              <a:rPr lang="en-US" dirty="0" smtClean="0"/>
              <a:t>from 46 million words of Wall </a:t>
            </a:r>
            <a:r>
              <a:rPr lang="en-US" dirty="0" smtClean="0"/>
              <a:t>Street Journal </a:t>
            </a:r>
            <a:r>
              <a:rPr lang="en-US" dirty="0" smtClean="0"/>
              <a:t>text from 1987 and 1988</a:t>
            </a:r>
            <a:r>
              <a:rPr lang="en-US" dirty="0" smtClean="0"/>
              <a:t>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As </a:t>
            </a:r>
            <a:r>
              <a:rPr lang="en-US" dirty="0" smtClean="0"/>
              <a:t>visit each state </a:t>
            </a:r>
            <a:r>
              <a:rPr lang="en-US" i="1" dirty="0" smtClean="0"/>
              <a:t>s, maintain list of </a:t>
            </a:r>
            <a:r>
              <a:rPr lang="en-US" i="1" dirty="0" smtClean="0"/>
              <a:t>most </a:t>
            </a:r>
            <a:r>
              <a:rPr lang="en-US" dirty="0" smtClean="0"/>
              <a:t>probable </a:t>
            </a:r>
            <a:r>
              <a:rPr lang="en-US" dirty="0" smtClean="0"/>
              <a:t>sequences of words from start to </a:t>
            </a:r>
            <a:r>
              <a:rPr lang="en-US" i="1" dirty="0" smtClean="0"/>
              <a:t>s:</a:t>
            </a:r>
          </a:p>
          <a:p>
            <a:pPr lvl="2"/>
            <a:r>
              <a:rPr lang="en-US" dirty="0" smtClean="0"/>
              <a:t>Extend </a:t>
            </a:r>
            <a:r>
              <a:rPr lang="en-US" dirty="0" smtClean="0"/>
              <a:t>all word sequences to predecessors of </a:t>
            </a:r>
            <a:r>
              <a:rPr lang="en-US" i="1" dirty="0" err="1" smtClean="0"/>
              <a:t>s,</a:t>
            </a:r>
            <a:r>
              <a:rPr lang="en-US" dirty="0" err="1" smtClean="0"/>
              <a:t>recompute</a:t>
            </a:r>
            <a:r>
              <a:rPr lang="en-US" dirty="0" smtClean="0"/>
              <a:t> </a:t>
            </a:r>
            <a:r>
              <a:rPr lang="en-US" dirty="0" smtClean="0"/>
              <a:t>scores, prune down to 1000 </a:t>
            </a:r>
            <a:r>
              <a:rPr lang="en-US" dirty="0" smtClean="0"/>
              <a:t>most probable </a:t>
            </a:r>
            <a:r>
              <a:rPr lang="en-US" dirty="0" smtClean="0"/>
              <a:t>sequences per state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At </a:t>
            </a:r>
            <a:r>
              <a:rPr lang="en-US" dirty="0" smtClean="0"/>
              <a:t>end state, emit most probable sequence.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Extracting </a:t>
            </a:r>
            <a:r>
              <a:rPr lang="en-US" dirty="0" smtClean="0"/>
              <a:t>high-probability</a:t>
            </a:r>
            <a:br>
              <a:rPr lang="en-US" dirty="0" smtClean="0"/>
            </a:br>
            <a:r>
              <a:rPr lang="en-US" dirty="0" smtClean="0"/>
              <a:t>sentences from a lattice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the two approaches handle the same phenomena?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Could they be integrated?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1989 Kasper, A flexible interface for linking applications to Penman's sentence generator</a:t>
            </a:r>
          </a:p>
          <a:p>
            <a:r>
              <a:rPr lang="en-US" dirty="0" smtClean="0"/>
              <a:t>1995 </a:t>
            </a:r>
            <a:r>
              <a:rPr lang="en-US" dirty="0" err="1" smtClean="0"/>
              <a:t>Hatzivassiloglou</a:t>
            </a:r>
            <a:r>
              <a:rPr lang="en-US" dirty="0" smtClean="0"/>
              <a:t> &amp; Knight, Unification Based Glossing</a:t>
            </a:r>
          </a:p>
          <a:p>
            <a:r>
              <a:rPr lang="en-US" dirty="0" smtClean="0"/>
              <a:t>1995 </a:t>
            </a:r>
            <a:r>
              <a:rPr lang="en-US" dirty="0" smtClean="0"/>
              <a:t>Knight &amp; </a:t>
            </a:r>
            <a:r>
              <a:rPr lang="en-US" dirty="0" err="1" smtClean="0"/>
              <a:t>Hatzivassiloglou</a:t>
            </a:r>
            <a:r>
              <a:rPr lang="en-US" dirty="0" smtClean="0"/>
              <a:t>, Two Level Many Paths Generation</a:t>
            </a:r>
          </a:p>
          <a:p>
            <a:r>
              <a:rPr lang="en-US" dirty="0" smtClean="0"/>
              <a:t>1998 </a:t>
            </a:r>
            <a:r>
              <a:rPr lang="en-US" dirty="0" err="1" smtClean="0"/>
              <a:t>Langkilde</a:t>
            </a:r>
            <a:r>
              <a:rPr lang="en-US" dirty="0" smtClean="0"/>
              <a:t> &amp; Knight, Generation that Exploits Corpus Based Statistical Knowledge</a:t>
            </a:r>
          </a:p>
          <a:p>
            <a:r>
              <a:rPr lang="en-US" dirty="0" smtClean="0"/>
              <a:t>2000 </a:t>
            </a:r>
            <a:r>
              <a:rPr lang="en-US" dirty="0" err="1" smtClean="0"/>
              <a:t>Langkilde</a:t>
            </a:r>
            <a:r>
              <a:rPr lang="en-US" dirty="0" smtClean="0"/>
              <a:t>, Forest Based Statistical Sentence </a:t>
            </a:r>
            <a:r>
              <a:rPr lang="en-US" dirty="0" smtClean="0"/>
              <a:t>Generation</a:t>
            </a:r>
          </a:p>
          <a:p>
            <a:r>
              <a:rPr lang="en-US" dirty="0" smtClean="0"/>
              <a:t>2002 </a:t>
            </a:r>
            <a:r>
              <a:rPr lang="en-US" dirty="0" err="1" smtClean="0"/>
              <a:t>Langkilde</a:t>
            </a:r>
            <a:r>
              <a:rPr lang="en-US" dirty="0" smtClean="0"/>
              <a:t>-Geary, An Empirical Verification of Coverage and Correctness for a </a:t>
            </a:r>
            <a:r>
              <a:rPr lang="en-US" dirty="0" smtClean="0"/>
              <a:t>General Purpose </a:t>
            </a:r>
            <a:r>
              <a:rPr lang="en-US" dirty="0" smtClean="0"/>
              <a:t>Sentence Generator</a:t>
            </a:r>
          </a:p>
          <a:p>
            <a:r>
              <a:rPr lang="en-US" dirty="0" smtClean="0"/>
              <a:t>1998 </a:t>
            </a:r>
            <a:r>
              <a:rPr lang="en-US" dirty="0" err="1" smtClean="0"/>
              <a:t>Langkilde</a:t>
            </a:r>
            <a:r>
              <a:rPr lang="en-US" dirty="0" smtClean="0"/>
              <a:t> &amp; Knight, The practical value of n grams in generation</a:t>
            </a:r>
          </a:p>
          <a:p>
            <a:r>
              <a:rPr lang="en-US" dirty="0" smtClean="0"/>
              <a:t>2002 </a:t>
            </a:r>
            <a:r>
              <a:rPr lang="en-US" dirty="0" err="1" smtClean="0"/>
              <a:t>Langkilde</a:t>
            </a:r>
            <a:r>
              <a:rPr lang="en-US" dirty="0" smtClean="0"/>
              <a:t> &amp; Geary, A foundation for general purpose natural language </a:t>
            </a:r>
            <a:r>
              <a:rPr lang="en-US" dirty="0" smtClean="0"/>
              <a:t>generation sentence </a:t>
            </a:r>
            <a:r>
              <a:rPr lang="en-US" dirty="0" smtClean="0"/>
              <a:t>realization using probabilistic models of language</a:t>
            </a:r>
          </a:p>
          <a:p>
            <a:r>
              <a:rPr lang="en-US" dirty="0" smtClean="0"/>
              <a:t>2002 </a:t>
            </a:r>
            <a:r>
              <a:rPr lang="en-US" dirty="0" smtClean="0"/>
              <a:t>Oh &amp; </a:t>
            </a:r>
            <a:r>
              <a:rPr lang="en-US" dirty="0" err="1" smtClean="0"/>
              <a:t>Rudnicky</a:t>
            </a:r>
            <a:r>
              <a:rPr lang="en-US" dirty="0" smtClean="0"/>
              <a:t>, Stochastic natural language generation for spoken dialog systems</a:t>
            </a:r>
          </a:p>
          <a:p>
            <a:r>
              <a:rPr lang="en-US" dirty="0" smtClean="0"/>
              <a:t>2000 </a:t>
            </a:r>
            <a:r>
              <a:rPr lang="en-US" dirty="0" err="1" smtClean="0"/>
              <a:t>Ratnaparkhi</a:t>
            </a:r>
            <a:r>
              <a:rPr lang="en-US" dirty="0" smtClean="0"/>
              <a:t>, Trainable methods for surface natural language generation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 Language Generator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619500" y="18669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Content </a:t>
            </a:r>
          </a:p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619500" y="35433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Micro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Planner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3619500" y="5219700"/>
            <a:ext cx="2362200" cy="1295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</a:t>
            </a: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Generator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 rot="16200000" flipH="1">
            <a:off x="4464050" y="3244850"/>
            <a:ext cx="292100" cy="215900"/>
          </a:xfrm>
          <a:prstGeom prst="rightArrow">
            <a:avLst>
              <a:gd name="adj1" fmla="val 75000"/>
              <a:gd name="adj2" fmla="val 67653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AutoShape 7"/>
          <p:cNvSpPr>
            <a:spLocks noChangeArrowheads="1"/>
          </p:cNvSpPr>
          <p:nvPr/>
        </p:nvSpPr>
        <p:spPr bwMode="auto">
          <a:xfrm rot="16200000" flipH="1">
            <a:off x="4502150" y="4883150"/>
            <a:ext cx="292100" cy="2921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AutoShape 8"/>
          <p:cNvSpPr>
            <a:spLocks noChangeArrowheads="1"/>
          </p:cNvSpPr>
          <p:nvPr/>
        </p:nvSpPr>
        <p:spPr bwMode="auto">
          <a:xfrm rot="16200000" flipH="1">
            <a:off x="4578350" y="6483350"/>
            <a:ext cx="215900" cy="3683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Oval 9"/>
          <p:cNvSpPr>
            <a:spLocks noChangeArrowheads="1"/>
          </p:cNvSpPr>
          <p:nvPr/>
        </p:nvSpPr>
        <p:spPr bwMode="auto">
          <a:xfrm>
            <a:off x="7092950" y="42735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Lexicon</a:t>
            </a:r>
          </a:p>
        </p:txBody>
      </p:sp>
      <p:sp>
        <p:nvSpPr>
          <p:cNvPr id="8202" name="Oval 10"/>
          <p:cNvSpPr>
            <a:spLocks noChangeArrowheads="1"/>
          </p:cNvSpPr>
          <p:nvPr/>
        </p:nvSpPr>
        <p:spPr bwMode="auto">
          <a:xfrm>
            <a:off x="7169150" y="56451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Grammar</a:t>
            </a:r>
          </a:p>
        </p:txBody>
      </p:sp>
      <p:sp>
        <p:nvSpPr>
          <p:cNvPr id="8203" name="Oval 11"/>
          <p:cNvSpPr>
            <a:spLocks noChangeArrowheads="1"/>
          </p:cNvSpPr>
          <p:nvPr/>
        </p:nvSpPr>
        <p:spPr bwMode="auto">
          <a:xfrm>
            <a:off x="6864350" y="1987550"/>
            <a:ext cx="1816100" cy="9779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Presentation</a:t>
            </a:r>
          </a:p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Plan</a:t>
            </a:r>
          </a:p>
        </p:txBody>
      </p:sp>
      <p:sp>
        <p:nvSpPr>
          <p:cNvPr id="8204" name="Oval 12"/>
          <p:cNvSpPr>
            <a:spLocks noChangeArrowheads="1"/>
          </p:cNvSpPr>
          <p:nvPr/>
        </p:nvSpPr>
        <p:spPr bwMode="auto">
          <a:xfrm>
            <a:off x="7016750" y="3206750"/>
            <a:ext cx="1511300" cy="7493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ctr"/>
            <a:r>
              <a:rPr lang="en-US" sz="20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Ontology</a:t>
            </a:r>
          </a:p>
        </p:txBody>
      </p:sp>
      <p:sp>
        <p:nvSpPr>
          <p:cNvPr id="8205" name="Line 13"/>
          <p:cNvSpPr>
            <a:spLocks noChangeShapeType="1"/>
          </p:cNvSpPr>
          <p:nvPr/>
        </p:nvSpPr>
        <p:spPr bwMode="auto">
          <a:xfrm flipH="1">
            <a:off x="5937250" y="2438400"/>
            <a:ext cx="9271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 flipV="1">
            <a:off x="5937250" y="2736850"/>
            <a:ext cx="1155700" cy="698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 flipH="1">
            <a:off x="6013450" y="3740150"/>
            <a:ext cx="1079500" cy="368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8" name="Line 16"/>
          <p:cNvSpPr>
            <a:spLocks noChangeShapeType="1"/>
          </p:cNvSpPr>
          <p:nvPr/>
        </p:nvSpPr>
        <p:spPr bwMode="auto">
          <a:xfrm flipH="1">
            <a:off x="6013450" y="4648200"/>
            <a:ext cx="1079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09" name="Line 17"/>
          <p:cNvSpPr>
            <a:spLocks noChangeShapeType="1"/>
          </p:cNvSpPr>
          <p:nvPr/>
        </p:nvSpPr>
        <p:spPr bwMode="auto">
          <a:xfrm flipH="1">
            <a:off x="6013450" y="4883150"/>
            <a:ext cx="1231900" cy="7493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013450" y="6096000"/>
            <a:ext cx="115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1" name="AutoShape 19"/>
          <p:cNvSpPr>
            <a:spLocks noChangeArrowheads="1"/>
          </p:cNvSpPr>
          <p:nvPr/>
        </p:nvSpPr>
        <p:spPr bwMode="auto">
          <a:xfrm>
            <a:off x="2444750" y="2216150"/>
            <a:ext cx="1054100" cy="368300"/>
          </a:xfrm>
          <a:prstGeom prst="rightArrow">
            <a:avLst>
              <a:gd name="adj1" fmla="val 75000"/>
              <a:gd name="adj2" fmla="val 143117"/>
            </a:avLst>
          </a:prstGeom>
          <a:solidFill>
            <a:schemeClr val="accent6"/>
          </a:solidFill>
          <a:ln w="1270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1122363" y="2112963"/>
            <a:ext cx="838200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pPr algn="ctr"/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Data</a:t>
            </a: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5181600" y="6391275"/>
            <a:ext cx="1635125" cy="466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sp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</a:rPr>
              <a:t>Sentences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r>
              <a:rPr lang="en-US" dirty="0" smtClean="0"/>
              <a:t>Parsing</a:t>
            </a:r>
          </a:p>
          <a:p>
            <a:pPr lvl="2"/>
            <a:r>
              <a:rPr lang="en-US" dirty="0" smtClean="0"/>
              <a:t>Input = sentence</a:t>
            </a:r>
          </a:p>
          <a:p>
            <a:pPr lvl="2"/>
            <a:r>
              <a:rPr lang="en-US" dirty="0" smtClean="0"/>
              <a:t>Output = parse tree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Generation</a:t>
            </a:r>
          </a:p>
          <a:p>
            <a:pPr lvl="2"/>
            <a:r>
              <a:rPr lang="en-US" dirty="0" smtClean="0"/>
              <a:t>Output = sentence</a:t>
            </a:r>
          </a:p>
          <a:p>
            <a:pPr lvl="2"/>
            <a:r>
              <a:rPr lang="en-US" dirty="0" smtClean="0"/>
              <a:t>Input = parse tree?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isn’t generation the reverse of parsing?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Syntactic</a:t>
            </a:r>
          </a:p>
          <a:p>
            <a:pPr lvl="2"/>
            <a:r>
              <a:rPr lang="en-US" dirty="0" smtClean="0"/>
              <a:t>Agent = The President</a:t>
            </a:r>
          </a:p>
          <a:p>
            <a:pPr lvl="2"/>
            <a:r>
              <a:rPr lang="en-US" dirty="0" err="1" smtClean="0"/>
              <a:t>Pred</a:t>
            </a:r>
            <a:r>
              <a:rPr lang="en-US" dirty="0" smtClean="0"/>
              <a:t> = pass</a:t>
            </a:r>
          </a:p>
          <a:p>
            <a:pPr lvl="2"/>
            <a:r>
              <a:rPr lang="en-US" dirty="0" smtClean="0"/>
              <a:t>Patient = tax bailout plain</a:t>
            </a:r>
          </a:p>
          <a:p>
            <a:pPr lvl="2"/>
            <a:r>
              <a:rPr lang="en-US" dirty="0" smtClean="0"/>
              <a:t>When = yesterday</a:t>
            </a:r>
          </a:p>
          <a:p>
            <a:pPr lvl="1"/>
            <a:r>
              <a:rPr lang="en-US" dirty="0" smtClean="0"/>
              <a:t>The President passed the tax bailout plan</a:t>
            </a:r>
          </a:p>
          <a:p>
            <a:pPr lvl="1"/>
            <a:r>
              <a:rPr lang="en-US" dirty="0" smtClean="0"/>
              <a:t>The tax bailout plan was passed by the President</a:t>
            </a:r>
          </a:p>
          <a:p>
            <a:pPr lvl="1"/>
            <a:r>
              <a:rPr lang="en-US" dirty="0" smtClean="0"/>
              <a:t>The tax bailout plan was passed</a:t>
            </a:r>
          </a:p>
          <a:p>
            <a:pPr lvl="1"/>
            <a:r>
              <a:rPr lang="en-US" dirty="0" smtClean="0"/>
              <a:t>It was the President who passed the tax bailout plan</a:t>
            </a:r>
          </a:p>
          <a:p>
            <a:pPr lvl="1"/>
            <a:r>
              <a:rPr lang="en-US" dirty="0" smtClean="0"/>
              <a:t>It was the tax bailout plan the President passed.</a:t>
            </a:r>
          </a:p>
          <a:p>
            <a:r>
              <a:rPr lang="en-US" dirty="0" smtClean="0"/>
              <a:t>Constraints?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Generation = Decision making under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Bought </a:t>
            </a:r>
            <a:r>
              <a:rPr lang="en-US" dirty="0" err="1" smtClean="0"/>
              <a:t>vs</a:t>
            </a:r>
            <a:r>
              <a:rPr lang="en-US" dirty="0" smtClean="0"/>
              <a:t> sell</a:t>
            </a:r>
          </a:p>
          <a:p>
            <a:pPr lvl="2"/>
            <a:r>
              <a:rPr lang="en-US" dirty="0" smtClean="0"/>
              <a:t>Kathy bought the book from Joshua.</a:t>
            </a:r>
          </a:p>
          <a:p>
            <a:pPr lvl="2"/>
            <a:r>
              <a:rPr lang="en-US" dirty="0" smtClean="0"/>
              <a:t>Joshua sold the book to Kathy.</a:t>
            </a:r>
          </a:p>
          <a:p>
            <a:r>
              <a:rPr lang="en-US" dirty="0" smtClean="0"/>
              <a:t>Erudite vs. wise</a:t>
            </a:r>
          </a:p>
          <a:p>
            <a:pPr lvl="2"/>
            <a:r>
              <a:rPr lang="en-US" dirty="0" smtClean="0"/>
              <a:t>The erudite old man taught us ancient history.</a:t>
            </a:r>
          </a:p>
          <a:p>
            <a:pPr lvl="2"/>
            <a:r>
              <a:rPr lang="en-US" dirty="0" smtClean="0"/>
              <a:t>The wise old man taught us ancient history.</a:t>
            </a:r>
          </a:p>
          <a:p>
            <a:r>
              <a:rPr lang="en-US" dirty="0" smtClean="0"/>
              <a:t>Polarity vs. “plus/minus”</a:t>
            </a:r>
          </a:p>
          <a:p>
            <a:pPr lvl="2"/>
            <a:r>
              <a:rPr lang="en-US" dirty="0" smtClean="0"/>
              <a:t>Insert the battery and check the polarity.</a:t>
            </a:r>
          </a:p>
          <a:p>
            <a:pPr lvl="2"/>
            <a:r>
              <a:rPr lang="en-US" dirty="0" smtClean="0"/>
              <a:t>Insert the battery and make sure the plus lines up with the plus.</a:t>
            </a:r>
          </a:p>
          <a:p>
            <a:r>
              <a:rPr lang="en-US" dirty="0" smtClean="0"/>
              <a:t>Edged  out vs. beat</a:t>
            </a:r>
          </a:p>
          <a:p>
            <a:pPr lvl="2"/>
            <a:r>
              <a:rPr lang="en-US" dirty="0" smtClean="0"/>
              <a:t>The Denver Nuggets edged out the Boston Celtics 102-101</a:t>
            </a:r>
          </a:p>
          <a:p>
            <a:pPr lvl="2"/>
            <a:r>
              <a:rPr lang="en-US" dirty="0" smtClean="0"/>
              <a:t>The Denver Nuggets beat the Boston Celtics with a narrow margin 102-101. </a:t>
            </a:r>
          </a:p>
          <a:p>
            <a:r>
              <a:rPr lang="en-US" dirty="0" smtClean="0"/>
              <a:t>Constraints?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Choice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Syntax</a:t>
            </a:r>
          </a:p>
          <a:p>
            <a:pPr lvl="2"/>
            <a:r>
              <a:rPr lang="en-US" dirty="0" smtClean="0"/>
              <a:t>Allow one to select</a:t>
            </a:r>
          </a:p>
          <a:p>
            <a:pPr lvl="2"/>
            <a:r>
              <a:rPr lang="en-US" dirty="0" smtClean="0"/>
              <a:t>Allow the selection</a:t>
            </a:r>
          </a:p>
          <a:p>
            <a:r>
              <a:rPr lang="en-US" dirty="0" smtClean="0"/>
              <a:t>Semantics</a:t>
            </a:r>
          </a:p>
          <a:p>
            <a:pPr lvl="2"/>
            <a:r>
              <a:rPr lang="en-US" dirty="0" smtClean="0"/>
              <a:t>Rebound vs. point in basketball</a:t>
            </a:r>
          </a:p>
          <a:p>
            <a:r>
              <a:rPr lang="en-US" dirty="0" smtClean="0"/>
              <a:t>Lexical</a:t>
            </a:r>
          </a:p>
          <a:p>
            <a:pPr lvl="2"/>
            <a:r>
              <a:rPr lang="en-US" dirty="0" smtClean="0"/>
              <a:t>“grab a rebound” vs. “score a point” and not vice versa</a:t>
            </a:r>
          </a:p>
          <a:p>
            <a:r>
              <a:rPr lang="en-US" dirty="0" smtClean="0"/>
              <a:t>Domain</a:t>
            </a:r>
          </a:p>
          <a:p>
            <a:pPr lvl="2"/>
            <a:r>
              <a:rPr lang="en-US" dirty="0" smtClean="0"/>
              <a:t>IBM rebounded from a 3 day loss.</a:t>
            </a:r>
          </a:p>
          <a:p>
            <a:pPr lvl="2"/>
            <a:r>
              <a:rPr lang="en-US" dirty="0" smtClean="0"/>
              <a:t>Magic grabbed 20 rebounds.</a:t>
            </a:r>
          </a:p>
          <a:p>
            <a:r>
              <a:rPr lang="en-US" dirty="0" smtClean="0"/>
              <a:t>Pragmatics</a:t>
            </a:r>
          </a:p>
          <a:p>
            <a:pPr lvl="2"/>
            <a:r>
              <a:rPr lang="en-US" dirty="0" smtClean="0"/>
              <a:t>A glass half-full</a:t>
            </a:r>
          </a:p>
          <a:p>
            <a:pPr lvl="2"/>
            <a:r>
              <a:rPr lang="en-US" dirty="0" smtClean="0"/>
              <a:t>A glass half-empty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Lexical Choice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Inter-lexical (e.g., collocations)</a:t>
            </a:r>
          </a:p>
          <a:p>
            <a:endParaRPr lang="en-US" dirty="0" smtClean="0"/>
          </a:p>
          <a:p>
            <a:r>
              <a:rPr lang="en-US" dirty="0" smtClean="0"/>
              <a:t>Cross-ranking (content units are not isomorphic with linguistic units)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Floating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10548</TotalTime>
  <Words>1581</Words>
  <Application>Microsoft PowerPoint</Application>
  <PresentationFormat>On-screen Show (4:3)</PresentationFormat>
  <Paragraphs>345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Language Generation</vt:lpstr>
      <vt:lpstr>Today</vt:lpstr>
      <vt:lpstr>Two Types of Problems</vt:lpstr>
      <vt:lpstr>A Language Generator</vt:lpstr>
      <vt:lpstr>Why isn’t generation the reverse of parsing?</vt:lpstr>
      <vt:lpstr>Generation = Decision making under constraints</vt:lpstr>
      <vt:lpstr>Lexical Choice</vt:lpstr>
      <vt:lpstr>Lexical Choice</vt:lpstr>
      <vt:lpstr>Floating Constraints</vt:lpstr>
      <vt:lpstr>Constraints on Lexical Choice Float</vt:lpstr>
      <vt:lpstr>A Language Generator</vt:lpstr>
      <vt:lpstr>Functional Unification Grammar</vt:lpstr>
      <vt:lpstr>Functional Unification</vt:lpstr>
      <vt:lpstr>An example grammar</vt:lpstr>
      <vt:lpstr>A simple input </vt:lpstr>
      <vt:lpstr>Unification Output</vt:lpstr>
      <vt:lpstr>Linearization</vt:lpstr>
      <vt:lpstr>Encoding Function</vt:lpstr>
      <vt:lpstr>Realization with Statistics</vt:lpstr>
      <vt:lpstr>Implicit Linguistic Knowledge - Grammar</vt:lpstr>
      <vt:lpstr>Implicit Linguistic Knowledge - Grammar</vt:lpstr>
      <vt:lpstr>Realization with statistics: Key Techniques</vt:lpstr>
      <vt:lpstr>Overgenerate and prune</vt:lpstr>
      <vt:lpstr>Generate multiple candidates with permissive strategy</vt:lpstr>
      <vt:lpstr>Assign scores using language model</vt:lpstr>
      <vt:lpstr>Output highest ranking sentence</vt:lpstr>
      <vt:lpstr>NITROGEN</vt:lpstr>
      <vt:lpstr>NITROGEN input format</vt:lpstr>
      <vt:lpstr>NITROGEN Lattices</vt:lpstr>
      <vt:lpstr>NITROGEN Lattices: idea</vt:lpstr>
      <vt:lpstr>Perhaps a better lattice</vt:lpstr>
      <vt:lpstr>NITROGEN lattices: generation</vt:lpstr>
      <vt:lpstr>NITROGEN Lexicon</vt:lpstr>
      <vt:lpstr>NITROGEN: Example rule</vt:lpstr>
      <vt:lpstr>Generation algorithm</vt:lpstr>
      <vt:lpstr>Slide 36</vt:lpstr>
      <vt:lpstr>Extracting high-probability sentences from a lattice</vt:lpstr>
      <vt:lpstr>Questions</vt:lpstr>
      <vt:lpstr>References</vt:lpstr>
    </vt:vector>
  </TitlesOfParts>
  <Manager/>
  <Company>Stanford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 180 Intro to Computer Speech and Language Processing</dc:title>
  <dc:subject/>
  <dc:creator>Dan Jurafsky</dc:creator>
  <cp:keywords/>
  <dc:description/>
  <cp:lastModifiedBy> </cp:lastModifiedBy>
  <cp:revision>448</cp:revision>
  <dcterms:created xsi:type="dcterms:W3CDTF">2003-01-18T03:56:53Z</dcterms:created>
  <dcterms:modified xsi:type="dcterms:W3CDTF">2008-11-25T18:52:48Z</dcterms:modified>
  <cp:category/>
</cp:coreProperties>
</file>