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</p:sldMasterIdLst>
  <p:notesMasterIdLst>
    <p:notesMasterId r:id="rId29"/>
  </p:notesMasterIdLst>
  <p:sldIdLst>
    <p:sldId id="256" r:id="rId2"/>
    <p:sldId id="259" r:id="rId3"/>
    <p:sldId id="260" r:id="rId4"/>
    <p:sldId id="264" r:id="rId5"/>
    <p:sldId id="265" r:id="rId6"/>
    <p:sldId id="266" r:id="rId7"/>
    <p:sldId id="268" r:id="rId8"/>
    <p:sldId id="285" r:id="rId9"/>
    <p:sldId id="286" r:id="rId10"/>
    <p:sldId id="271" r:id="rId11"/>
    <p:sldId id="270" r:id="rId12"/>
    <p:sldId id="288" r:id="rId13"/>
    <p:sldId id="287" r:id="rId14"/>
    <p:sldId id="273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77" r:id="rId23"/>
    <p:sldId id="278" r:id="rId24"/>
    <p:sldId id="281" r:id="rId25"/>
    <p:sldId id="275" r:id="rId26"/>
    <p:sldId id="282" r:id="rId27"/>
    <p:sldId id="279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Objects="1">
      <p:cViewPr varScale="1">
        <p:scale>
          <a:sx n="93" d="100"/>
          <a:sy n="93" d="100"/>
        </p:scale>
        <p:origin x="-1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3132"/>
    </p:cViewPr>
  </p:sorterViewPr>
  <p:notesViewPr>
    <p:cSldViewPr snapToObjects="1">
      <p:cViewPr varScale="1">
        <p:scale>
          <a:sx n="45" d="100"/>
          <a:sy n="45" d="100"/>
        </p:scale>
        <p:origin x="-1752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A462BC8C-25B4-4E59-AE25-E13520157CF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6313B0-E855-4B12-B493-3C2480F3C55D}" type="slidenum">
              <a:rPr lang="en-US"/>
              <a:pPr/>
              <a:t>1</a:t>
            </a:fld>
            <a:endParaRPr lang="en-US"/>
          </a:p>
        </p:txBody>
      </p:sp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1341BF-3E69-46D2-B4C2-F4DAC8D084DD}" type="slidenum">
              <a:rPr lang="en-US"/>
              <a:pPr/>
              <a:t>10</a:t>
            </a:fld>
            <a:endParaRPr lang="en-US"/>
          </a:p>
        </p:txBody>
      </p:sp>
      <p:sp>
        <p:nvSpPr>
          <p:cNvPr id="522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3B9812-038F-400D-9190-76F5B1CD09F4}" type="slidenum">
              <a:rPr lang="en-US"/>
              <a:pPr/>
              <a:t>11</a:t>
            </a:fld>
            <a:endParaRPr lang="en-US"/>
          </a:p>
        </p:txBody>
      </p:sp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30E717-85B9-4507-B093-F7234726881E}" type="slidenum">
              <a:rPr lang="en-US"/>
              <a:pPr/>
              <a:t>12</a:t>
            </a:fld>
            <a:endParaRPr lang="en-US"/>
          </a:p>
        </p:txBody>
      </p:sp>
      <p:sp>
        <p:nvSpPr>
          <p:cNvPr id="819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82B022-1F36-43A9-9950-CA2980D3402D}" type="slidenum">
              <a:rPr lang="en-US"/>
              <a:pPr/>
              <a:t>13</a:t>
            </a:fld>
            <a:endParaRPr lang="en-US"/>
          </a:p>
        </p:txBody>
      </p:sp>
      <p:sp>
        <p:nvSpPr>
          <p:cNvPr id="778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435" tIns="45718" rIns="91435" bIns="4571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27CDF8-B817-413A-B43F-CEC433F59E3D}" type="slidenum">
              <a:rPr lang="en-US"/>
              <a:pPr/>
              <a:t>14</a:t>
            </a:fld>
            <a:endParaRPr lang="en-US"/>
          </a:p>
        </p:txBody>
      </p:sp>
      <p:sp>
        <p:nvSpPr>
          <p:cNvPr id="563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0192B9-4C24-4CC0-B50A-1F39277A40A1}" type="slidenum">
              <a:rPr lang="en-US"/>
              <a:pPr/>
              <a:t>15</a:t>
            </a:fld>
            <a:endParaRPr lang="en-US"/>
          </a:p>
        </p:txBody>
      </p:sp>
      <p:sp>
        <p:nvSpPr>
          <p:cNvPr id="839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AD7F40-E05E-493C-884A-D4FAE97AA204}" type="slidenum">
              <a:rPr lang="en-US"/>
              <a:pPr/>
              <a:t>16</a:t>
            </a:fld>
            <a:endParaRPr lang="en-US"/>
          </a:p>
        </p:txBody>
      </p:sp>
      <p:sp>
        <p:nvSpPr>
          <p:cNvPr id="860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00F739-8967-404B-A226-7150FE944093}" type="slidenum">
              <a:rPr lang="en-US"/>
              <a:pPr/>
              <a:t>17</a:t>
            </a:fld>
            <a:endParaRPr lang="en-US"/>
          </a:p>
        </p:txBody>
      </p:sp>
      <p:sp>
        <p:nvSpPr>
          <p:cNvPr id="880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F9BAE0-FF3B-461F-BC3C-49FA9238BA41}" type="slidenum">
              <a:rPr lang="en-US"/>
              <a:pPr/>
              <a:t>18</a:t>
            </a:fld>
            <a:endParaRPr lang="en-US"/>
          </a:p>
        </p:txBody>
      </p:sp>
      <p:sp>
        <p:nvSpPr>
          <p:cNvPr id="901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9D13D4-7EA9-4151-8713-5C243FE7DBFD}" type="slidenum">
              <a:rPr lang="en-US"/>
              <a:pPr/>
              <a:t>19</a:t>
            </a:fld>
            <a:endParaRPr lang="en-US"/>
          </a:p>
        </p:txBody>
      </p:sp>
      <p:sp>
        <p:nvSpPr>
          <p:cNvPr id="921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435" tIns="45718" rIns="91435" bIns="4571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33FD55-9373-4EDD-93EF-FA9DAC35644A}" type="slidenum">
              <a:rPr lang="en-US"/>
              <a:pPr/>
              <a:t>2</a:t>
            </a:fld>
            <a:endParaRPr lang="en-US"/>
          </a:p>
        </p:txBody>
      </p:sp>
      <p:sp>
        <p:nvSpPr>
          <p:cNvPr id="46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BDFBBB-2DF5-4BCE-A413-25017DAF6072}" type="slidenum">
              <a:rPr lang="en-US"/>
              <a:pPr/>
              <a:t>20</a:t>
            </a:fld>
            <a:endParaRPr lang="en-US"/>
          </a:p>
        </p:txBody>
      </p:sp>
      <p:sp>
        <p:nvSpPr>
          <p:cNvPr id="942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435" tIns="45718" rIns="91435" bIns="4571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369E5B-BAC8-4D8D-8D17-217042845AD3}" type="slidenum">
              <a:rPr lang="en-US"/>
              <a:pPr/>
              <a:t>21</a:t>
            </a:fld>
            <a:endParaRPr lang="en-US"/>
          </a:p>
        </p:txBody>
      </p:sp>
      <p:sp>
        <p:nvSpPr>
          <p:cNvPr id="962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18C451-8260-4983-B863-9A49F9518559}" type="slidenum">
              <a:rPr lang="en-US"/>
              <a:pPr/>
              <a:t>22</a:t>
            </a:fld>
            <a:endParaRPr lang="en-US"/>
          </a:p>
        </p:txBody>
      </p:sp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452F9F-DC0A-4E04-9208-D38E46904546}" type="slidenum">
              <a:rPr lang="en-US"/>
              <a:pPr/>
              <a:t>23</a:t>
            </a:fld>
            <a:endParaRPr lang="en-US"/>
          </a:p>
        </p:txBody>
      </p:sp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ED0C71-5A14-4F20-BE19-A958E17A8230}" type="slidenum">
              <a:rPr lang="en-US"/>
              <a:pPr/>
              <a:t>24</a:t>
            </a:fld>
            <a:endParaRPr lang="en-US"/>
          </a:p>
        </p:txBody>
      </p:sp>
      <p:sp>
        <p:nvSpPr>
          <p:cNvPr id="604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0B3495-691B-4D82-AB78-DCE141C797E0}" type="slidenum">
              <a:rPr lang="en-US"/>
              <a:pPr/>
              <a:t>25</a:t>
            </a:fld>
            <a:endParaRPr lang="en-US"/>
          </a:p>
        </p:txBody>
      </p:sp>
      <p:sp>
        <p:nvSpPr>
          <p:cNvPr id="61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E2314E-6E43-4482-B65C-6C3B93C4C306}" type="slidenum">
              <a:rPr lang="en-US"/>
              <a:pPr/>
              <a:t>26</a:t>
            </a:fld>
            <a:endParaRPr lang="en-US"/>
          </a:p>
        </p:txBody>
      </p:sp>
      <p:sp>
        <p:nvSpPr>
          <p:cNvPr id="62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9D8F6C-E5D6-4B15-8A96-37D389BC4EF4}" type="slidenum">
              <a:rPr lang="en-US"/>
              <a:pPr/>
              <a:t>27</a:t>
            </a:fld>
            <a:endParaRPr lang="en-US"/>
          </a:p>
        </p:txBody>
      </p:sp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BC722C-B7E3-4610-BA86-3BC9E43FD913}" type="slidenum">
              <a:rPr lang="en-US"/>
              <a:pPr/>
              <a:t>3</a:t>
            </a:fld>
            <a:endParaRPr lang="en-US"/>
          </a:p>
        </p:txBody>
      </p:sp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854C92-7376-4F68-82EF-A2774871BE41}" type="slidenum">
              <a:rPr lang="en-US"/>
              <a:pPr/>
              <a:t>4</a:t>
            </a:fld>
            <a:endParaRPr lang="en-US"/>
          </a:p>
        </p:txBody>
      </p:sp>
      <p:sp>
        <p:nvSpPr>
          <p:cNvPr id="481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1DDA5A-2499-460D-B7E9-B0E5AD42880C}" type="slidenum">
              <a:rPr lang="en-US"/>
              <a:pPr/>
              <a:t>5</a:t>
            </a:fld>
            <a:endParaRPr lang="en-US"/>
          </a:p>
        </p:txBody>
      </p:sp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045884-B714-47FA-BEC7-12E57ECAABC6}" type="slidenum">
              <a:rPr lang="en-US"/>
              <a:pPr/>
              <a:t>6</a:t>
            </a:fld>
            <a:endParaRPr lang="en-US"/>
          </a:p>
        </p:txBody>
      </p:sp>
      <p:sp>
        <p:nvSpPr>
          <p:cNvPr id="501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4C53EB-7DD3-4737-86C1-D1070DBE5688}" type="slidenum">
              <a:rPr lang="en-US"/>
              <a:pPr/>
              <a:t>7</a:t>
            </a:fld>
            <a:endParaRPr lang="en-US"/>
          </a:p>
        </p:txBody>
      </p:sp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884365-A609-4387-800C-94B5E7F76ECD}" type="slidenum">
              <a:rPr lang="en-US"/>
              <a:pPr/>
              <a:t>8</a:t>
            </a:fld>
            <a:endParaRPr lang="en-US"/>
          </a:p>
        </p:txBody>
      </p:sp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81B873-E07D-4938-8CDB-17569B8D4C3E}" type="slidenum">
              <a:rPr lang="en-US"/>
              <a:pPr/>
              <a:t>9</a:t>
            </a:fld>
            <a:endParaRPr lang="en-US"/>
          </a:p>
        </p:txBody>
      </p:sp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435" tIns="45718" rIns="91435" bIns="4571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DAB0B0A-D60E-43C2-909E-0244B3C193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41602B-2731-4254-9089-FF7862C2D0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634C7B-3F7F-4317-AB28-1E5FD661CE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0913" y="2362200"/>
            <a:ext cx="3770312" cy="17859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0913" y="4300538"/>
            <a:ext cx="3770312" cy="178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DECCC453-A0A8-4AA5-BEBC-D273882796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04FC3C51-4086-4E41-AF4C-DBC6574379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A093FF-0E8C-4FE7-95BB-396AEBDEA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8333BC-9DA3-42A0-9A1E-90E6B20E81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4FD801-C5C7-4F7B-B925-651283EABA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9944FB-B6CE-4EAC-8B81-3DFBD28CD8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CE2A8E-2A5E-47B1-8569-9FC9C7BEE7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096748-D0E3-4037-8EAA-25CCA69527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35606E-6A42-48C7-93A0-2868736A7F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029069-2463-4AF8-8521-1B527B3B8D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E30A02B-12C1-4E5A-8418-FF8EBE0B7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nifestation.com/neurotoys/eliza.php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1143000" y="1333500"/>
            <a:ext cx="7772400" cy="1295400"/>
          </a:xfrm>
        </p:spPr>
        <p:txBody>
          <a:bodyPr>
            <a:normAutofit fontScale="90000"/>
          </a:bodyPr>
          <a:lstStyle/>
          <a:p>
            <a:r>
              <a:rPr lang="en-US" b="0" i="1"/>
              <a:t>Regular Expressions and Automata in Natural Language Analysis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14600"/>
            <a:ext cx="6400800" cy="2590800"/>
          </a:xfrm>
        </p:spPr>
        <p:txBody>
          <a:bodyPr/>
          <a:lstStyle/>
          <a:p>
            <a:r>
              <a:rPr lang="en-US" sz="3200"/>
              <a:t>CS 4705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101975" y="6184900"/>
            <a:ext cx="523040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ea typeface="ＭＳ Ｐゴシック" pitchFamily="16" charset="-128"/>
              </a:rPr>
              <a:t>Some </a:t>
            </a:r>
            <a:r>
              <a:rPr lang="en-US" sz="1600" smtClean="0">
                <a:latin typeface="Times New Roman" pitchFamily="18" charset="0"/>
                <a:ea typeface="ＭＳ Ｐゴシック" pitchFamily="16" charset="-128"/>
              </a:rPr>
              <a:t>slides adapted </a:t>
            </a:r>
            <a:r>
              <a:rPr lang="en-US" sz="1600" dirty="0">
                <a:latin typeface="Times New Roman" pitchFamily="18" charset="0"/>
                <a:ea typeface="ＭＳ Ｐゴシック" pitchFamily="16" charset="-128"/>
              </a:rPr>
              <a:t>from Hirschberg, Dorr/</a:t>
            </a:r>
            <a:r>
              <a:rPr lang="en-US" sz="1600" dirty="0" err="1">
                <a:latin typeface="Times New Roman" pitchFamily="18" charset="0"/>
                <a:ea typeface="ＭＳ Ｐゴシック" pitchFamily="16" charset="-128"/>
              </a:rPr>
              <a:t>Monz</a:t>
            </a:r>
            <a:r>
              <a:rPr lang="en-US" sz="1600" dirty="0">
                <a:latin typeface="Times New Roman" pitchFamily="18" charset="0"/>
                <a:ea typeface="ＭＳ Ｐゴシック" pitchFamily="16" charset="-128"/>
              </a:rPr>
              <a:t>, </a:t>
            </a:r>
            <a:r>
              <a:rPr lang="en-US" sz="1600" dirty="0" err="1">
                <a:latin typeface="Times New Roman" pitchFamily="18" charset="0"/>
                <a:ea typeface="ＭＳ Ｐゴシック" pitchFamily="16" charset="-128"/>
              </a:rPr>
              <a:t>Jurafsky</a:t>
            </a:r>
            <a:endParaRPr lang="en-US" sz="1600" dirty="0">
              <a:latin typeface="Times New Roman" pitchFamily="18" charset="0"/>
              <a:ea typeface="ＭＳ Ｐゴシック" pitchFamily="16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514600"/>
            <a:ext cx="7772400" cy="5029200"/>
          </a:xfrm>
        </p:spPr>
        <p:txBody>
          <a:bodyPr/>
          <a:lstStyle/>
          <a:p>
            <a:r>
              <a:rPr lang="en-US" sz="2400"/>
              <a:t>E.g. unix </a:t>
            </a:r>
            <a:r>
              <a:rPr lang="en-US" sz="2400" i="1"/>
              <a:t>sed</a:t>
            </a:r>
            <a:r>
              <a:rPr lang="en-US" sz="2400"/>
              <a:t> or ‘s’ operator in Perl (s/regexpr/pattern/)</a:t>
            </a:r>
          </a:p>
          <a:p>
            <a:pPr lvl="1"/>
            <a:r>
              <a:rPr lang="en-US" sz="2800"/>
              <a:t>Transform time formats: </a:t>
            </a:r>
          </a:p>
          <a:p>
            <a:pPr lvl="2"/>
            <a:r>
              <a:rPr lang="en-US" sz="2400"/>
              <a:t>s/([1]?[0-9]) o’clock ([AaPp][Mm])/\1:00 \2/ </a:t>
            </a:r>
          </a:p>
          <a:p>
            <a:pPr lvl="2"/>
            <a:r>
              <a:rPr lang="en-US" sz="2400"/>
              <a:t>How would you convert to 24-hour clock?</a:t>
            </a:r>
          </a:p>
          <a:p>
            <a:pPr lvl="1"/>
            <a:r>
              <a:rPr lang="en-US" sz="2800"/>
              <a:t>What does this do?</a:t>
            </a:r>
          </a:p>
          <a:p>
            <a:pPr lvl="2"/>
            <a:r>
              <a:rPr lang="en-US" sz="2400"/>
              <a:t>s/[0-9][0-9][0-9]-[0-9][0-9][0-9]-[0-9][0-9][0-9][0-9]/ </a:t>
            </a:r>
            <a:r>
              <a:rPr lang="en-US" sz="2400" i="1"/>
              <a:t>000-000-0000/ </a:t>
            </a:r>
          </a:p>
        </p:txBody>
      </p:sp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Substitutions (Transductions) and Their Uses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362200"/>
            <a:ext cx="7772400" cy="4495800"/>
          </a:xfrm>
        </p:spPr>
        <p:txBody>
          <a:bodyPr/>
          <a:lstStyle/>
          <a:p>
            <a:r>
              <a:rPr lang="en-US" sz="2400"/>
              <a:t>Predictions from a news corpus: </a:t>
            </a:r>
          </a:p>
          <a:p>
            <a:pPr lvl="1"/>
            <a:r>
              <a:rPr lang="en-US" sz="2000"/>
              <a:t>Which candidate for President is mentioned most often in the news?  Is going to win?</a:t>
            </a:r>
          </a:p>
          <a:p>
            <a:pPr lvl="1"/>
            <a:r>
              <a:rPr lang="en-US" sz="2000"/>
              <a:t>Which White House advisors have the most power?</a:t>
            </a:r>
          </a:p>
          <a:p>
            <a:r>
              <a:rPr lang="en-US" sz="2400"/>
              <a:t>Language usage:</a:t>
            </a:r>
          </a:p>
          <a:p>
            <a:pPr lvl="1"/>
            <a:r>
              <a:rPr lang="en-US" sz="2000"/>
              <a:t>Which form of comparative is more common: ‘</a:t>
            </a:r>
            <a:r>
              <a:rPr lang="en-US" sz="2000">
                <a:solidFill>
                  <a:srgbClr val="FF0066"/>
                </a:solidFill>
              </a:rPr>
              <a:t>Xer</a:t>
            </a:r>
            <a:r>
              <a:rPr lang="en-US" sz="2000"/>
              <a:t>’ or ‘</a:t>
            </a:r>
            <a:r>
              <a:rPr lang="en-US" sz="2000">
                <a:solidFill>
                  <a:srgbClr val="FF0066"/>
                </a:solidFill>
              </a:rPr>
              <a:t>more</a:t>
            </a:r>
            <a:r>
              <a:rPr lang="en-US" sz="2000"/>
              <a:t> </a:t>
            </a:r>
            <a:r>
              <a:rPr lang="en-US" sz="2000">
                <a:solidFill>
                  <a:srgbClr val="FF0066"/>
                </a:solidFill>
              </a:rPr>
              <a:t>X’</a:t>
            </a:r>
            <a:r>
              <a:rPr lang="en-US" sz="2000"/>
              <a:t>?</a:t>
            </a:r>
          </a:p>
          <a:p>
            <a:pPr lvl="1"/>
            <a:r>
              <a:rPr lang="en-US" sz="2000"/>
              <a:t>Which pronouns occur most often in subject position?</a:t>
            </a:r>
          </a:p>
          <a:p>
            <a:pPr lvl="1"/>
            <a:r>
              <a:rPr lang="en-US" sz="2000"/>
              <a:t>How often do sentences end with infinitival ‘</a:t>
            </a:r>
            <a:r>
              <a:rPr lang="en-US" sz="2000">
                <a:solidFill>
                  <a:srgbClr val="FF0066"/>
                </a:solidFill>
              </a:rPr>
              <a:t>to</a:t>
            </a:r>
            <a:r>
              <a:rPr lang="en-US" sz="2000"/>
              <a:t>’?</a:t>
            </a:r>
          </a:p>
          <a:p>
            <a:pPr lvl="1"/>
            <a:r>
              <a:rPr lang="en-US" sz="2000"/>
              <a:t>What words typically begin and end sentences?</a:t>
            </a:r>
          </a:p>
          <a:p>
            <a:pPr lvl="1">
              <a:buFontTx/>
              <a:buNone/>
            </a:pPr>
            <a:endParaRPr lang="en-US" sz="2000"/>
          </a:p>
        </p:txBody>
      </p:sp>
      <p:sp>
        <p:nvSpPr>
          <p:cNvPr id="26626" name="AutoShape 2"/>
          <p:cNvSpPr>
            <a:spLocks noGrp="1" noChangeArrowheads="1"/>
          </p:cNvSpPr>
          <p:nvPr>
            <p:ph type="title"/>
          </p:nvPr>
        </p:nvSpPr>
        <p:spPr>
          <a:xfrm>
            <a:off x="1371600" y="9906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/>
              <a:t>Applications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Three equivalent formal ways to look at what we’re up to</a:t>
            </a:r>
          </a:p>
        </p:txBody>
      </p:sp>
      <p:sp>
        <p:nvSpPr>
          <p:cNvPr id="808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Views</a:t>
            </a:r>
          </a:p>
        </p:txBody>
      </p:sp>
      <p:sp>
        <p:nvSpPr>
          <p:cNvPr id="80900" name="AutoShape 4"/>
          <p:cNvSpPr>
            <a:spLocks noChangeArrowheads="1"/>
          </p:cNvSpPr>
          <p:nvPr/>
        </p:nvSpPr>
        <p:spPr bwMode="auto">
          <a:xfrm>
            <a:off x="3197225" y="3505200"/>
            <a:ext cx="2286000" cy="1828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3397250" y="3108325"/>
            <a:ext cx="2085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latin typeface="Comic Sans MS" pitchFamily="66" charset="0"/>
              </a:rPr>
              <a:t>Regular Expressions</a:t>
            </a:r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3810000" y="4419600"/>
            <a:ext cx="11414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latin typeface="Comic Sans MS" pitchFamily="66" charset="0"/>
              </a:rPr>
              <a:t>Regular</a:t>
            </a:r>
          </a:p>
          <a:p>
            <a:pPr eaLnBrk="1" hangingPunct="1"/>
            <a:r>
              <a:rPr lang="en-US" sz="1600">
                <a:latin typeface="Comic Sans MS" pitchFamily="66" charset="0"/>
              </a:rPr>
              <a:t>Languages</a:t>
            </a:r>
          </a:p>
        </p:txBody>
      </p:sp>
      <p:sp>
        <p:nvSpPr>
          <p:cNvPr id="80903" name="Text Box 7"/>
          <p:cNvSpPr txBox="1">
            <a:spLocks noChangeArrowheads="1"/>
          </p:cNvSpPr>
          <p:nvPr/>
        </p:nvSpPr>
        <p:spPr bwMode="auto">
          <a:xfrm>
            <a:off x="1812925" y="5399088"/>
            <a:ext cx="23225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latin typeface="Comic Sans MS" pitchFamily="66" charset="0"/>
              </a:rPr>
              <a:t>Finite State Automata</a:t>
            </a:r>
          </a:p>
        </p:txBody>
      </p:sp>
      <p:sp>
        <p:nvSpPr>
          <p:cNvPr id="80904" name="Text Box 8"/>
          <p:cNvSpPr txBox="1">
            <a:spLocks noChangeArrowheads="1"/>
          </p:cNvSpPr>
          <p:nvPr/>
        </p:nvSpPr>
        <p:spPr bwMode="auto">
          <a:xfrm>
            <a:off x="5105400" y="5410200"/>
            <a:ext cx="1911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latin typeface="Comic Sans MS" pitchFamily="66" charset="0"/>
              </a:rPr>
              <a:t>Regular Grammars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Finite-state Automata (Machines)</a:t>
            </a:r>
          </a:p>
        </p:txBody>
      </p:sp>
      <p:grpSp>
        <p:nvGrpSpPr>
          <p:cNvPr id="76803" name="Group 3"/>
          <p:cNvGrpSpPr>
            <a:grpSpLocks/>
          </p:cNvGrpSpPr>
          <p:nvPr/>
        </p:nvGrpSpPr>
        <p:grpSpPr bwMode="auto">
          <a:xfrm>
            <a:off x="4749800" y="2924175"/>
            <a:ext cx="2649538" cy="485775"/>
            <a:chOff x="2704" y="1536"/>
            <a:chExt cx="1669" cy="306"/>
          </a:xfrm>
        </p:grpSpPr>
        <p:sp>
          <p:nvSpPr>
            <p:cNvPr id="76804" name="AutoShape 4"/>
            <p:cNvSpPr>
              <a:spLocks noChangeArrowheads="1"/>
            </p:cNvSpPr>
            <p:nvPr/>
          </p:nvSpPr>
          <p:spPr bwMode="auto">
            <a:xfrm>
              <a:off x="2704" y="1536"/>
              <a:ext cx="615" cy="306"/>
            </a:xfrm>
            <a:prstGeom prst="rightArrow">
              <a:avLst>
                <a:gd name="adj1" fmla="val 50000"/>
                <a:gd name="adj2" fmla="val 5024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05" name="Rectangle 5"/>
            <p:cNvSpPr>
              <a:spLocks noChangeArrowheads="1"/>
            </p:cNvSpPr>
            <p:nvPr/>
          </p:nvSpPr>
          <p:spPr bwMode="auto">
            <a:xfrm>
              <a:off x="3520" y="1536"/>
              <a:ext cx="853" cy="2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400">
                  <a:latin typeface="Times New Roman" pitchFamily="18" charset="0"/>
                </a:rPr>
                <a:t>/^baa+!$/</a:t>
              </a:r>
            </a:p>
          </p:txBody>
        </p:sp>
      </p:grpSp>
      <p:grpSp>
        <p:nvGrpSpPr>
          <p:cNvPr id="76806" name="Group 6"/>
          <p:cNvGrpSpPr>
            <a:grpSpLocks/>
          </p:cNvGrpSpPr>
          <p:nvPr/>
        </p:nvGrpSpPr>
        <p:grpSpPr bwMode="auto">
          <a:xfrm>
            <a:off x="1295400" y="3505200"/>
            <a:ext cx="7810500" cy="2882900"/>
            <a:chOff x="336" y="2112"/>
            <a:chExt cx="5400" cy="1912"/>
          </a:xfrm>
        </p:grpSpPr>
        <p:grpSp>
          <p:nvGrpSpPr>
            <p:cNvPr id="76807" name="Group 7"/>
            <p:cNvGrpSpPr>
              <a:grpSpLocks/>
            </p:cNvGrpSpPr>
            <p:nvPr/>
          </p:nvGrpSpPr>
          <p:grpSpPr bwMode="auto">
            <a:xfrm>
              <a:off x="336" y="2112"/>
              <a:ext cx="5136" cy="1200"/>
              <a:chOff x="336" y="2112"/>
              <a:chExt cx="5136" cy="1200"/>
            </a:xfrm>
          </p:grpSpPr>
          <p:sp>
            <p:nvSpPr>
              <p:cNvPr id="76808" name="Oval 8"/>
              <p:cNvSpPr>
                <a:spLocks noChangeArrowheads="1"/>
              </p:cNvSpPr>
              <p:nvPr/>
            </p:nvSpPr>
            <p:spPr bwMode="auto">
              <a:xfrm>
                <a:off x="336" y="2784"/>
                <a:ext cx="528" cy="52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09" name="Oval 9"/>
              <p:cNvSpPr>
                <a:spLocks noChangeArrowheads="1"/>
              </p:cNvSpPr>
              <p:nvPr/>
            </p:nvSpPr>
            <p:spPr bwMode="auto">
              <a:xfrm>
                <a:off x="1488" y="2784"/>
                <a:ext cx="528" cy="52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10" name="Oval 10"/>
              <p:cNvSpPr>
                <a:spLocks noChangeArrowheads="1"/>
              </p:cNvSpPr>
              <p:nvPr/>
            </p:nvSpPr>
            <p:spPr bwMode="auto">
              <a:xfrm>
                <a:off x="2640" y="2784"/>
                <a:ext cx="528" cy="52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11" name="Oval 11"/>
              <p:cNvSpPr>
                <a:spLocks noChangeArrowheads="1"/>
              </p:cNvSpPr>
              <p:nvPr/>
            </p:nvSpPr>
            <p:spPr bwMode="auto">
              <a:xfrm>
                <a:off x="3792" y="2784"/>
                <a:ext cx="528" cy="52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12" name="Oval 12"/>
              <p:cNvSpPr>
                <a:spLocks noChangeArrowheads="1"/>
              </p:cNvSpPr>
              <p:nvPr/>
            </p:nvSpPr>
            <p:spPr bwMode="auto">
              <a:xfrm>
                <a:off x="4944" y="2784"/>
                <a:ext cx="528" cy="52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13" name="Line 13"/>
              <p:cNvSpPr>
                <a:spLocks noChangeShapeType="1"/>
              </p:cNvSpPr>
              <p:nvPr/>
            </p:nvSpPr>
            <p:spPr bwMode="auto">
              <a:xfrm>
                <a:off x="384" y="2256"/>
                <a:ext cx="144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14" name="Oval 14"/>
              <p:cNvSpPr>
                <a:spLocks noChangeArrowheads="1"/>
              </p:cNvSpPr>
              <p:nvPr/>
            </p:nvSpPr>
            <p:spPr bwMode="auto">
              <a:xfrm>
                <a:off x="4992" y="2832"/>
                <a:ext cx="432" cy="432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15" name="Text Box 15"/>
              <p:cNvSpPr txBox="1">
                <a:spLocks noChangeArrowheads="1"/>
              </p:cNvSpPr>
              <p:nvPr/>
            </p:nvSpPr>
            <p:spPr bwMode="auto">
              <a:xfrm>
                <a:off x="480" y="2883"/>
                <a:ext cx="384" cy="2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Times New Roman" pitchFamily="18" charset="0"/>
                  </a:rPr>
                  <a:t>q</a:t>
                </a:r>
                <a:r>
                  <a:rPr lang="en-US" baseline="-25000">
                    <a:latin typeface="Times New Roman" pitchFamily="18" charset="0"/>
                  </a:rPr>
                  <a:t>0</a:t>
                </a:r>
                <a:endParaRPr lang="en-US" sz="2000">
                  <a:latin typeface="Times New Roman" pitchFamily="18" charset="0"/>
                </a:endParaRPr>
              </a:p>
            </p:txBody>
          </p:sp>
          <p:sp>
            <p:nvSpPr>
              <p:cNvPr id="76816" name="Text Box 16"/>
              <p:cNvSpPr txBox="1">
                <a:spLocks noChangeArrowheads="1"/>
              </p:cNvSpPr>
              <p:nvPr/>
            </p:nvSpPr>
            <p:spPr bwMode="auto">
              <a:xfrm>
                <a:off x="1632" y="2883"/>
                <a:ext cx="384" cy="2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Times New Roman" pitchFamily="18" charset="0"/>
                  </a:rPr>
                  <a:t>q</a:t>
                </a:r>
                <a:r>
                  <a:rPr lang="en-US" baseline="-25000">
                    <a:latin typeface="Times New Roman" pitchFamily="18" charset="0"/>
                  </a:rPr>
                  <a:t>1</a:t>
                </a:r>
                <a:endParaRPr lang="en-US" sz="2000">
                  <a:latin typeface="Times New Roman" pitchFamily="18" charset="0"/>
                </a:endParaRPr>
              </a:p>
            </p:txBody>
          </p:sp>
          <p:sp>
            <p:nvSpPr>
              <p:cNvPr id="76817" name="Text Box 17"/>
              <p:cNvSpPr txBox="1">
                <a:spLocks noChangeArrowheads="1"/>
              </p:cNvSpPr>
              <p:nvPr/>
            </p:nvSpPr>
            <p:spPr bwMode="auto">
              <a:xfrm>
                <a:off x="2784" y="2883"/>
                <a:ext cx="384" cy="2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Times New Roman" pitchFamily="18" charset="0"/>
                  </a:rPr>
                  <a:t>q</a:t>
                </a:r>
                <a:r>
                  <a:rPr lang="en-US" baseline="-25000">
                    <a:latin typeface="Times New Roman" pitchFamily="18" charset="0"/>
                  </a:rPr>
                  <a:t>2</a:t>
                </a:r>
                <a:endParaRPr lang="en-US" sz="2000">
                  <a:latin typeface="Times New Roman" pitchFamily="18" charset="0"/>
                </a:endParaRPr>
              </a:p>
            </p:txBody>
          </p:sp>
          <p:sp>
            <p:nvSpPr>
              <p:cNvPr id="76818" name="Text Box 18"/>
              <p:cNvSpPr txBox="1">
                <a:spLocks noChangeArrowheads="1"/>
              </p:cNvSpPr>
              <p:nvPr/>
            </p:nvSpPr>
            <p:spPr bwMode="auto">
              <a:xfrm>
                <a:off x="3936" y="2883"/>
                <a:ext cx="384" cy="2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Times New Roman" pitchFamily="18" charset="0"/>
                  </a:rPr>
                  <a:t>q</a:t>
                </a:r>
                <a:r>
                  <a:rPr lang="en-US" baseline="-25000">
                    <a:latin typeface="Times New Roman" pitchFamily="18" charset="0"/>
                  </a:rPr>
                  <a:t>3</a:t>
                </a:r>
                <a:endParaRPr lang="en-US" sz="2000">
                  <a:latin typeface="Times New Roman" pitchFamily="18" charset="0"/>
                </a:endParaRPr>
              </a:p>
            </p:txBody>
          </p:sp>
          <p:sp>
            <p:nvSpPr>
              <p:cNvPr id="76819" name="Text Box 19"/>
              <p:cNvSpPr txBox="1">
                <a:spLocks noChangeArrowheads="1"/>
              </p:cNvSpPr>
              <p:nvPr/>
            </p:nvSpPr>
            <p:spPr bwMode="auto">
              <a:xfrm>
                <a:off x="5085" y="2883"/>
                <a:ext cx="384" cy="2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Times New Roman" pitchFamily="18" charset="0"/>
                  </a:rPr>
                  <a:t>q</a:t>
                </a:r>
                <a:r>
                  <a:rPr lang="en-US" baseline="-25000">
                    <a:latin typeface="Times New Roman" pitchFamily="18" charset="0"/>
                  </a:rPr>
                  <a:t>4</a:t>
                </a:r>
                <a:endParaRPr lang="en-US" sz="2000">
                  <a:latin typeface="Times New Roman" pitchFamily="18" charset="0"/>
                </a:endParaRPr>
              </a:p>
            </p:txBody>
          </p:sp>
          <p:sp>
            <p:nvSpPr>
              <p:cNvPr id="76820" name="Text Box 20"/>
              <p:cNvSpPr txBox="1">
                <a:spLocks noChangeArrowheads="1"/>
              </p:cNvSpPr>
              <p:nvPr/>
            </p:nvSpPr>
            <p:spPr bwMode="auto">
              <a:xfrm>
                <a:off x="1104" y="2403"/>
                <a:ext cx="383" cy="2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Times New Roman" pitchFamily="18" charset="0"/>
                  </a:rPr>
                  <a:t>b</a:t>
                </a:r>
                <a:endParaRPr lang="en-US" sz="2000">
                  <a:latin typeface="Times New Roman" pitchFamily="18" charset="0"/>
                </a:endParaRPr>
              </a:p>
            </p:txBody>
          </p:sp>
          <p:cxnSp>
            <p:nvCxnSpPr>
              <p:cNvPr id="76821" name="AutoShape 21"/>
              <p:cNvCxnSpPr>
                <a:cxnSpLocks noChangeShapeType="1"/>
                <a:stCxn id="76808" idx="7"/>
                <a:endCxn id="76809" idx="1"/>
              </p:cNvCxnSpPr>
              <p:nvPr/>
            </p:nvCxnSpPr>
            <p:spPr bwMode="auto">
              <a:xfrm rot="5400000" flipV="1">
                <a:off x="1175" y="2467"/>
                <a:ext cx="1" cy="778"/>
              </a:xfrm>
              <a:prstGeom prst="curvedConnector3">
                <a:avLst>
                  <a:gd name="adj1" fmla="val -2150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76822" name="AutoShape 22"/>
              <p:cNvCxnSpPr>
                <a:cxnSpLocks noChangeShapeType="1"/>
              </p:cNvCxnSpPr>
              <p:nvPr/>
            </p:nvCxnSpPr>
            <p:spPr bwMode="auto">
              <a:xfrm rot="5400000" flipV="1">
                <a:off x="2308" y="2444"/>
                <a:ext cx="1" cy="778"/>
              </a:xfrm>
              <a:prstGeom prst="curvedConnector3">
                <a:avLst>
                  <a:gd name="adj1" fmla="val -2150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76823" name="AutoShape 23"/>
              <p:cNvCxnSpPr>
                <a:cxnSpLocks noChangeShapeType="1"/>
              </p:cNvCxnSpPr>
              <p:nvPr/>
            </p:nvCxnSpPr>
            <p:spPr bwMode="auto">
              <a:xfrm rot="5400000" flipV="1">
                <a:off x="3460" y="2444"/>
                <a:ext cx="1" cy="778"/>
              </a:xfrm>
              <a:prstGeom prst="curvedConnector3">
                <a:avLst>
                  <a:gd name="adj1" fmla="val -2150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76824" name="AutoShape 24"/>
              <p:cNvCxnSpPr>
                <a:cxnSpLocks noChangeShapeType="1"/>
              </p:cNvCxnSpPr>
              <p:nvPr/>
            </p:nvCxnSpPr>
            <p:spPr bwMode="auto">
              <a:xfrm rot="5400000" flipV="1">
                <a:off x="4612" y="2444"/>
                <a:ext cx="1" cy="778"/>
              </a:xfrm>
              <a:prstGeom prst="curvedConnector3">
                <a:avLst>
                  <a:gd name="adj1" fmla="val -2150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76825" name="AutoShape 25"/>
              <p:cNvCxnSpPr>
                <a:cxnSpLocks noChangeShapeType="1"/>
                <a:stCxn id="76811" idx="1"/>
                <a:endCxn id="76811" idx="7"/>
              </p:cNvCxnSpPr>
              <p:nvPr/>
            </p:nvCxnSpPr>
            <p:spPr bwMode="auto">
              <a:xfrm rot="5400000" flipV="1">
                <a:off x="4055" y="2669"/>
                <a:ext cx="1" cy="374"/>
              </a:xfrm>
              <a:prstGeom prst="curvedConnector3">
                <a:avLst>
                  <a:gd name="adj1" fmla="val -49600005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sp>
            <p:nvSpPr>
              <p:cNvPr id="76826" name="Text Box 26"/>
              <p:cNvSpPr txBox="1">
                <a:spLocks noChangeArrowheads="1"/>
              </p:cNvSpPr>
              <p:nvPr/>
            </p:nvSpPr>
            <p:spPr bwMode="auto">
              <a:xfrm>
                <a:off x="2207" y="2403"/>
                <a:ext cx="382" cy="2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Times New Roman" pitchFamily="18" charset="0"/>
                  </a:rPr>
                  <a:t>a</a:t>
                </a:r>
                <a:endParaRPr lang="en-US" sz="2000">
                  <a:latin typeface="Times New Roman" pitchFamily="18" charset="0"/>
                </a:endParaRPr>
              </a:p>
            </p:txBody>
          </p:sp>
          <p:sp>
            <p:nvSpPr>
              <p:cNvPr id="76827" name="Text Box 27"/>
              <p:cNvSpPr txBox="1">
                <a:spLocks noChangeArrowheads="1"/>
              </p:cNvSpPr>
              <p:nvPr/>
            </p:nvSpPr>
            <p:spPr bwMode="auto">
              <a:xfrm>
                <a:off x="3360" y="2403"/>
                <a:ext cx="384" cy="2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Times New Roman" pitchFamily="18" charset="0"/>
                  </a:rPr>
                  <a:t>a</a:t>
                </a:r>
                <a:endParaRPr lang="en-US" sz="2000">
                  <a:latin typeface="Times New Roman" pitchFamily="18" charset="0"/>
                </a:endParaRPr>
              </a:p>
            </p:txBody>
          </p:sp>
          <p:sp>
            <p:nvSpPr>
              <p:cNvPr id="76828" name="Text Box 28"/>
              <p:cNvSpPr txBox="1">
                <a:spLocks noChangeArrowheads="1"/>
              </p:cNvSpPr>
              <p:nvPr/>
            </p:nvSpPr>
            <p:spPr bwMode="auto">
              <a:xfrm>
                <a:off x="4557" y="2403"/>
                <a:ext cx="387" cy="2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Times New Roman" pitchFamily="18" charset="0"/>
                  </a:rPr>
                  <a:t>!</a:t>
                </a:r>
                <a:endParaRPr lang="en-US" sz="2000">
                  <a:latin typeface="Times New Roman" pitchFamily="18" charset="0"/>
                </a:endParaRPr>
              </a:p>
            </p:txBody>
          </p:sp>
          <p:sp>
            <p:nvSpPr>
              <p:cNvPr id="76829" name="Text Box 29"/>
              <p:cNvSpPr txBox="1">
                <a:spLocks noChangeArrowheads="1"/>
              </p:cNvSpPr>
              <p:nvPr/>
            </p:nvSpPr>
            <p:spPr bwMode="auto">
              <a:xfrm>
                <a:off x="3983" y="2112"/>
                <a:ext cx="384" cy="2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Times New Roman" pitchFamily="18" charset="0"/>
                  </a:rPr>
                  <a:t>a</a:t>
                </a:r>
                <a:endParaRPr lang="en-US" sz="2000">
                  <a:latin typeface="Times New Roman" pitchFamily="18" charset="0"/>
                </a:endParaRPr>
              </a:p>
            </p:txBody>
          </p:sp>
        </p:grpSp>
        <p:grpSp>
          <p:nvGrpSpPr>
            <p:cNvPr id="76830" name="Group 30"/>
            <p:cNvGrpSpPr>
              <a:grpSpLocks/>
            </p:cNvGrpSpPr>
            <p:nvPr/>
          </p:nvGrpSpPr>
          <p:grpSpPr bwMode="auto">
            <a:xfrm>
              <a:off x="1824" y="3216"/>
              <a:ext cx="960" cy="600"/>
              <a:chOff x="1824" y="3216"/>
              <a:chExt cx="960" cy="600"/>
            </a:xfrm>
          </p:grpSpPr>
          <p:sp>
            <p:nvSpPr>
              <p:cNvPr id="76831" name="AutoShape 31"/>
              <p:cNvSpPr>
                <a:spLocks noChangeArrowheads="1"/>
              </p:cNvSpPr>
              <p:nvPr/>
            </p:nvSpPr>
            <p:spPr bwMode="auto">
              <a:xfrm rot="-11717400">
                <a:off x="1824" y="3216"/>
                <a:ext cx="576" cy="576"/>
              </a:xfrm>
              <a:custGeom>
                <a:avLst/>
                <a:gdLst>
                  <a:gd name="G0" fmla="+- 0 0 0"/>
                  <a:gd name="G1" fmla="+- -4684279 0 0"/>
                  <a:gd name="G2" fmla="+- 0 0 -4684279"/>
                  <a:gd name="G3" fmla="+- 10800 0 0"/>
                  <a:gd name="G4" fmla="+- 0 0 0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5400 0 0"/>
                  <a:gd name="G9" fmla="+- 0 0 -4684279"/>
                  <a:gd name="G10" fmla="+- 5400 0 2700"/>
                  <a:gd name="G11" fmla="cos G10 0"/>
                  <a:gd name="G12" fmla="sin G10 0"/>
                  <a:gd name="G13" fmla="cos 13500 0"/>
                  <a:gd name="G14" fmla="sin 13500 0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5400 1 2"/>
                  <a:gd name="G20" fmla="+- G19 5400 0"/>
                  <a:gd name="G21" fmla="cos G20 0"/>
                  <a:gd name="G22" fmla="sin G20 0"/>
                  <a:gd name="G23" fmla="+- G21 10800 0"/>
                  <a:gd name="G24" fmla="+- G12 G23 G22"/>
                  <a:gd name="G25" fmla="+- G22 G23 G11"/>
                  <a:gd name="G26" fmla="cos 10800 0"/>
                  <a:gd name="G27" fmla="sin 10800 0"/>
                  <a:gd name="G28" fmla="cos 5400 0"/>
                  <a:gd name="G29" fmla="sin 5400 0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4684279"/>
                  <a:gd name="G36" fmla="sin G34 -4684279"/>
                  <a:gd name="G37" fmla="+/ -4684279 0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5400 G39"/>
                  <a:gd name="G43" fmla="sin 5400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9566 w 21600"/>
                  <a:gd name="T5" fmla="*/ 4491 h 21600"/>
                  <a:gd name="T6" fmla="*/ 13373 w 21600"/>
                  <a:gd name="T7" fmla="*/ 3119 h 21600"/>
                  <a:gd name="T8" fmla="*/ 15183 w 21600"/>
                  <a:gd name="T9" fmla="*/ 7645 h 21600"/>
                  <a:gd name="T10" fmla="*/ 24300 w 21600"/>
                  <a:gd name="T11" fmla="*/ 10800 h 21600"/>
                  <a:gd name="T12" fmla="*/ 18900 w 21600"/>
                  <a:gd name="T13" fmla="*/ 16200 h 21600"/>
                  <a:gd name="T14" fmla="*/ 13500 w 21600"/>
                  <a:gd name="T15" fmla="*/ 10800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6200" y="10800"/>
                    </a:moveTo>
                    <a:cubicBezTo>
                      <a:pt x="16200" y="8478"/>
                      <a:pt x="14716" y="6417"/>
                      <a:pt x="12515" y="5679"/>
                    </a:cubicBezTo>
                    <a:lnTo>
                      <a:pt x="14231" y="559"/>
                    </a:lnTo>
                    <a:cubicBezTo>
                      <a:pt x="18633" y="2034"/>
                      <a:pt x="21599" y="6157"/>
                      <a:pt x="21600" y="10799"/>
                    </a:cubicBezTo>
                    <a:lnTo>
                      <a:pt x="21600" y="10800"/>
                    </a:lnTo>
                    <a:lnTo>
                      <a:pt x="24300" y="10800"/>
                    </a:lnTo>
                    <a:lnTo>
                      <a:pt x="18900" y="16200"/>
                    </a:lnTo>
                    <a:lnTo>
                      <a:pt x="13500" y="10800"/>
                    </a:lnTo>
                    <a:lnTo>
                      <a:pt x="16200" y="10800"/>
                    </a:ln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CC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32" name="Text Box 32"/>
              <p:cNvSpPr txBox="1">
                <a:spLocks noChangeArrowheads="1"/>
              </p:cNvSpPr>
              <p:nvPr/>
            </p:nvSpPr>
            <p:spPr bwMode="auto">
              <a:xfrm>
                <a:off x="2065" y="3552"/>
                <a:ext cx="719" cy="2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2000">
                    <a:solidFill>
                      <a:srgbClr val="CC0000"/>
                    </a:solidFill>
                    <a:latin typeface="Times New Roman" pitchFamily="18" charset="0"/>
                  </a:rPr>
                  <a:t>state</a:t>
                </a:r>
              </a:p>
            </p:txBody>
          </p:sp>
        </p:grpSp>
        <p:grpSp>
          <p:nvGrpSpPr>
            <p:cNvPr id="76833" name="Group 33"/>
            <p:cNvGrpSpPr>
              <a:grpSpLocks/>
            </p:cNvGrpSpPr>
            <p:nvPr/>
          </p:nvGrpSpPr>
          <p:grpSpPr bwMode="auto">
            <a:xfrm>
              <a:off x="3416" y="2248"/>
              <a:ext cx="1288" cy="1776"/>
              <a:chOff x="3416" y="2248"/>
              <a:chExt cx="1288" cy="1776"/>
            </a:xfrm>
          </p:grpSpPr>
          <p:sp>
            <p:nvSpPr>
              <p:cNvPr id="76834" name="AutoShape 34"/>
              <p:cNvSpPr>
                <a:spLocks noChangeArrowheads="1"/>
              </p:cNvSpPr>
              <p:nvPr/>
            </p:nvSpPr>
            <p:spPr bwMode="auto">
              <a:xfrm rot="-11717400">
                <a:off x="3416" y="2248"/>
                <a:ext cx="576" cy="1776"/>
              </a:xfrm>
              <a:custGeom>
                <a:avLst/>
                <a:gdLst>
                  <a:gd name="G0" fmla="+- 0 0 0"/>
                  <a:gd name="G1" fmla="+- -4480791 0 0"/>
                  <a:gd name="G2" fmla="+- 0 0 -4480791"/>
                  <a:gd name="G3" fmla="+- 10800 0 0"/>
                  <a:gd name="G4" fmla="+- 0 0 0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5400 0 0"/>
                  <a:gd name="G9" fmla="+- 0 0 -4480791"/>
                  <a:gd name="G10" fmla="+- 5400 0 2700"/>
                  <a:gd name="G11" fmla="cos G10 0"/>
                  <a:gd name="G12" fmla="sin G10 0"/>
                  <a:gd name="G13" fmla="cos 13500 0"/>
                  <a:gd name="G14" fmla="sin 13500 0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5400 1 2"/>
                  <a:gd name="G20" fmla="+- G19 5400 0"/>
                  <a:gd name="G21" fmla="cos G20 0"/>
                  <a:gd name="G22" fmla="sin G20 0"/>
                  <a:gd name="G23" fmla="+- G21 10800 0"/>
                  <a:gd name="G24" fmla="+- G12 G23 G22"/>
                  <a:gd name="G25" fmla="+- G22 G23 G11"/>
                  <a:gd name="G26" fmla="cos 10800 0"/>
                  <a:gd name="G27" fmla="sin 10800 0"/>
                  <a:gd name="G28" fmla="cos 5400 0"/>
                  <a:gd name="G29" fmla="sin 5400 0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4480791"/>
                  <a:gd name="G36" fmla="sin G34 -4480791"/>
                  <a:gd name="G37" fmla="+/ -4480791 0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5400 G39"/>
                  <a:gd name="G43" fmla="sin 5400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9733 w 21600"/>
                  <a:gd name="T5" fmla="*/ 4731 h 21600"/>
                  <a:gd name="T6" fmla="*/ 13785 w 21600"/>
                  <a:gd name="T7" fmla="*/ 3270 h 21600"/>
                  <a:gd name="T8" fmla="*/ 15266 w 21600"/>
                  <a:gd name="T9" fmla="*/ 7765 h 21600"/>
                  <a:gd name="T10" fmla="*/ 24300 w 21600"/>
                  <a:gd name="T11" fmla="*/ 10800 h 21600"/>
                  <a:gd name="T12" fmla="*/ 18900 w 21600"/>
                  <a:gd name="T13" fmla="*/ 16200 h 21600"/>
                  <a:gd name="T14" fmla="*/ 13500 w 21600"/>
                  <a:gd name="T15" fmla="*/ 10800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6200" y="10800"/>
                    </a:moveTo>
                    <a:cubicBezTo>
                      <a:pt x="16200" y="8585"/>
                      <a:pt x="14848" y="6596"/>
                      <a:pt x="12790" y="5780"/>
                    </a:cubicBezTo>
                    <a:lnTo>
                      <a:pt x="14780" y="760"/>
                    </a:lnTo>
                    <a:cubicBezTo>
                      <a:pt x="18897" y="2392"/>
                      <a:pt x="21599" y="6371"/>
                      <a:pt x="21600" y="10799"/>
                    </a:cubicBezTo>
                    <a:lnTo>
                      <a:pt x="21600" y="10800"/>
                    </a:lnTo>
                    <a:lnTo>
                      <a:pt x="24300" y="10800"/>
                    </a:lnTo>
                    <a:lnTo>
                      <a:pt x="18900" y="16200"/>
                    </a:lnTo>
                    <a:lnTo>
                      <a:pt x="13500" y="10800"/>
                    </a:lnTo>
                    <a:lnTo>
                      <a:pt x="16200" y="10800"/>
                    </a:ln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CC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35" name="Text Box 35"/>
              <p:cNvSpPr txBox="1">
                <a:spLocks noChangeArrowheads="1"/>
              </p:cNvSpPr>
              <p:nvPr/>
            </p:nvSpPr>
            <p:spPr bwMode="auto">
              <a:xfrm>
                <a:off x="3792" y="3600"/>
                <a:ext cx="912" cy="2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2000">
                    <a:solidFill>
                      <a:srgbClr val="CC0000"/>
                    </a:solidFill>
                    <a:latin typeface="Times New Roman" pitchFamily="18" charset="0"/>
                  </a:rPr>
                  <a:t>transition</a:t>
                </a:r>
              </a:p>
            </p:txBody>
          </p:sp>
        </p:grpSp>
        <p:grpSp>
          <p:nvGrpSpPr>
            <p:cNvPr id="76836" name="Group 36"/>
            <p:cNvGrpSpPr>
              <a:grpSpLocks/>
            </p:cNvGrpSpPr>
            <p:nvPr/>
          </p:nvGrpSpPr>
          <p:grpSpPr bwMode="auto">
            <a:xfrm>
              <a:off x="5160" y="3168"/>
              <a:ext cx="576" cy="801"/>
              <a:chOff x="5160" y="3168"/>
              <a:chExt cx="576" cy="801"/>
            </a:xfrm>
          </p:grpSpPr>
          <p:sp>
            <p:nvSpPr>
              <p:cNvPr id="76837" name="AutoShape 37"/>
              <p:cNvSpPr>
                <a:spLocks noChangeArrowheads="1"/>
              </p:cNvSpPr>
              <p:nvPr/>
            </p:nvSpPr>
            <p:spPr bwMode="auto">
              <a:xfrm rot="-11717400">
                <a:off x="5160" y="3168"/>
                <a:ext cx="576" cy="576"/>
              </a:xfrm>
              <a:custGeom>
                <a:avLst/>
                <a:gdLst>
                  <a:gd name="G0" fmla="+- 0 0 0"/>
                  <a:gd name="G1" fmla="+- -1580258 0 0"/>
                  <a:gd name="G2" fmla="+- 0 0 -1580258"/>
                  <a:gd name="G3" fmla="+- 10800 0 0"/>
                  <a:gd name="G4" fmla="+- 0 0 0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5400 0 0"/>
                  <a:gd name="G9" fmla="+- 0 0 -1580258"/>
                  <a:gd name="G10" fmla="+- 5400 0 2700"/>
                  <a:gd name="G11" fmla="cos G10 0"/>
                  <a:gd name="G12" fmla="sin G10 0"/>
                  <a:gd name="G13" fmla="cos 13500 0"/>
                  <a:gd name="G14" fmla="sin 13500 0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5400 1 2"/>
                  <a:gd name="G20" fmla="+- G19 5400 0"/>
                  <a:gd name="G21" fmla="cos G20 0"/>
                  <a:gd name="G22" fmla="sin G20 0"/>
                  <a:gd name="G23" fmla="+- G21 10800 0"/>
                  <a:gd name="G24" fmla="+- G12 G23 G22"/>
                  <a:gd name="G25" fmla="+- G22 G23 G11"/>
                  <a:gd name="G26" fmla="cos 10800 0"/>
                  <a:gd name="G27" fmla="sin 10800 0"/>
                  <a:gd name="G28" fmla="cos 5400 0"/>
                  <a:gd name="G29" fmla="sin 5400 0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1580258"/>
                  <a:gd name="G36" fmla="sin G34 -1580258"/>
                  <a:gd name="G37" fmla="+/ -1580258 0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5400 G39"/>
                  <a:gd name="G43" fmla="sin 5400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21361 w 21600"/>
                  <a:gd name="T5" fmla="*/ 8544 h 21600"/>
                  <a:gd name="T6" fmla="*/ 18193 w 21600"/>
                  <a:gd name="T7" fmla="*/ 7490 h 21600"/>
                  <a:gd name="T8" fmla="*/ 16080 w 21600"/>
                  <a:gd name="T9" fmla="*/ 9672 h 21600"/>
                  <a:gd name="T10" fmla="*/ 24300 w 21600"/>
                  <a:gd name="T11" fmla="*/ 10800 h 21600"/>
                  <a:gd name="T12" fmla="*/ 18900 w 21600"/>
                  <a:gd name="T13" fmla="*/ 16200 h 21600"/>
                  <a:gd name="T14" fmla="*/ 13500 w 21600"/>
                  <a:gd name="T15" fmla="*/ 10800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6200" y="10800"/>
                    </a:moveTo>
                    <a:cubicBezTo>
                      <a:pt x="16200" y="10039"/>
                      <a:pt x="16039" y="9287"/>
                      <a:pt x="15728" y="8593"/>
                    </a:cubicBezTo>
                    <a:lnTo>
                      <a:pt x="20657" y="6387"/>
                    </a:lnTo>
                    <a:cubicBezTo>
                      <a:pt x="21278" y="7775"/>
                      <a:pt x="21599" y="9279"/>
                      <a:pt x="21600" y="10799"/>
                    </a:cubicBezTo>
                    <a:lnTo>
                      <a:pt x="21600" y="10800"/>
                    </a:lnTo>
                    <a:lnTo>
                      <a:pt x="24300" y="10800"/>
                    </a:lnTo>
                    <a:lnTo>
                      <a:pt x="18900" y="16200"/>
                    </a:lnTo>
                    <a:lnTo>
                      <a:pt x="13500" y="10800"/>
                    </a:lnTo>
                    <a:lnTo>
                      <a:pt x="16200" y="10800"/>
                    </a:lnTo>
                    <a:close/>
                  </a:path>
                </a:pathLst>
              </a:custGeom>
              <a:solidFill>
                <a:srgbClr val="CC0000"/>
              </a:solidFill>
              <a:ln w="9525">
                <a:solidFill>
                  <a:srgbClr val="CC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38" name="Text Box 38"/>
              <p:cNvSpPr txBox="1">
                <a:spLocks noChangeArrowheads="1"/>
              </p:cNvSpPr>
              <p:nvPr/>
            </p:nvSpPr>
            <p:spPr bwMode="auto">
              <a:xfrm>
                <a:off x="5232" y="3504"/>
                <a:ext cx="480" cy="4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2000">
                    <a:solidFill>
                      <a:srgbClr val="CC0000"/>
                    </a:solidFill>
                    <a:latin typeface="Times New Roman" pitchFamily="18" charset="0"/>
                  </a:rPr>
                  <a:t>final</a:t>
                </a:r>
                <a:br>
                  <a:rPr lang="en-US" sz="2000">
                    <a:solidFill>
                      <a:srgbClr val="CC0000"/>
                    </a:solidFill>
                    <a:latin typeface="Times New Roman" pitchFamily="18" charset="0"/>
                  </a:rPr>
                </a:br>
                <a:r>
                  <a:rPr lang="en-US" sz="2000">
                    <a:solidFill>
                      <a:srgbClr val="CC0000"/>
                    </a:solidFill>
                    <a:latin typeface="Times New Roman" pitchFamily="18" charset="0"/>
                  </a:rPr>
                  <a:t>state</a:t>
                </a:r>
              </a:p>
            </p:txBody>
          </p:sp>
        </p:grpSp>
      </p:grpSp>
      <p:grpSp>
        <p:nvGrpSpPr>
          <p:cNvPr id="76839" name="Group 39"/>
          <p:cNvGrpSpPr>
            <a:grpSpLocks/>
          </p:cNvGrpSpPr>
          <p:nvPr/>
        </p:nvGrpSpPr>
        <p:grpSpPr bwMode="auto">
          <a:xfrm>
            <a:off x="1143000" y="2190750"/>
            <a:ext cx="3352800" cy="1752600"/>
            <a:chOff x="624" y="1104"/>
            <a:chExt cx="2112" cy="1104"/>
          </a:xfrm>
        </p:grpSpPr>
        <p:pic>
          <p:nvPicPr>
            <p:cNvPr id="76840" name="Picture 40" descr="sheep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24" y="1248"/>
              <a:ext cx="869" cy="912"/>
            </a:xfrm>
            <a:prstGeom prst="rect">
              <a:avLst/>
            </a:prstGeom>
            <a:noFill/>
          </p:spPr>
        </p:pic>
        <p:sp>
          <p:nvSpPr>
            <p:cNvPr id="76841" name="AutoShape 41"/>
            <p:cNvSpPr>
              <a:spLocks noChangeArrowheads="1"/>
            </p:cNvSpPr>
            <p:nvPr/>
          </p:nvSpPr>
          <p:spPr bwMode="auto">
            <a:xfrm>
              <a:off x="1776" y="1104"/>
              <a:ext cx="960" cy="1104"/>
            </a:xfrm>
            <a:prstGeom prst="wedgeRoundRectCallout">
              <a:avLst>
                <a:gd name="adj1" fmla="val -69690"/>
                <a:gd name="adj2" fmla="val -8694"/>
                <a:gd name="adj3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lnSpc>
                  <a:spcPct val="80000"/>
                </a:lnSpc>
              </a:pPr>
              <a:r>
                <a:rPr lang="en-US" sz="2400" b="1">
                  <a:latin typeface="Times New Roman" pitchFamily="18" charset="0"/>
                </a:rPr>
                <a:t> baa!</a:t>
              </a:r>
            </a:p>
            <a:p>
              <a:pPr>
                <a:lnSpc>
                  <a:spcPct val="80000"/>
                </a:lnSpc>
              </a:pPr>
              <a:r>
                <a:rPr lang="en-US" sz="2400" b="1">
                  <a:latin typeface="Times New Roman" pitchFamily="18" charset="0"/>
                </a:rPr>
                <a:t> baaa!</a:t>
              </a:r>
            </a:p>
            <a:p>
              <a:pPr>
                <a:lnSpc>
                  <a:spcPct val="80000"/>
                </a:lnSpc>
              </a:pPr>
              <a:r>
                <a:rPr lang="en-US" sz="2400" b="1">
                  <a:latin typeface="Times New Roman" pitchFamily="18" charset="0"/>
                </a:rPr>
                <a:t> baaaa!</a:t>
              </a:r>
            </a:p>
            <a:p>
              <a:pPr>
                <a:lnSpc>
                  <a:spcPct val="80000"/>
                </a:lnSpc>
              </a:pPr>
              <a:r>
                <a:rPr lang="en-US" sz="2400" b="1">
                  <a:latin typeface="Times New Roman" pitchFamily="18" charset="0"/>
                </a:rPr>
                <a:t> baaaaa!</a:t>
              </a:r>
            </a:p>
            <a:p>
              <a:pPr>
                <a:lnSpc>
                  <a:spcPct val="80000"/>
                </a:lnSpc>
              </a:pPr>
              <a:r>
                <a:rPr lang="en-US" sz="2400" b="1">
                  <a:latin typeface="Times New Roman" pitchFamily="18" charset="0"/>
                </a:rPr>
                <a:t> ...</a:t>
              </a:r>
            </a:p>
          </p:txBody>
        </p:sp>
      </p:grpSp>
      <p:sp>
        <p:nvSpPr>
          <p:cNvPr id="76842" name="Rectangle 42"/>
          <p:cNvSpPr>
            <a:spLocks noChangeArrowheads="1"/>
          </p:cNvSpPr>
          <p:nvPr/>
        </p:nvSpPr>
        <p:spPr bwMode="auto">
          <a:xfrm>
            <a:off x="1752600" y="6521450"/>
            <a:ext cx="2012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Times New Roman" pitchFamily="18" charset="0"/>
                <a:ea typeface="ＭＳ Ｐゴシック" pitchFamily="16" charset="-128"/>
              </a:rPr>
              <a:t>Slide from Dorr/Monz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668588"/>
            <a:ext cx="7772400" cy="4800600"/>
          </a:xfrm>
        </p:spPr>
        <p:txBody>
          <a:bodyPr/>
          <a:lstStyle/>
          <a:p>
            <a:r>
              <a:rPr lang="en-US"/>
              <a:t>FSA is a 5-tuple consisting of</a:t>
            </a:r>
          </a:p>
          <a:p>
            <a:pPr lvl="1"/>
            <a:r>
              <a:rPr lang="en-US" sz="2000"/>
              <a:t>Q: set of states {q0,q1,q2,q3,q4}</a:t>
            </a:r>
          </a:p>
          <a:p>
            <a:pPr lvl="1"/>
            <a:r>
              <a:rPr lang="en-US" sz="2000">
                <a:sym typeface="Symbol" pitchFamily="18" charset="2"/>
              </a:rPr>
              <a:t>: an alphabet of symbols {a,b,!}</a:t>
            </a:r>
          </a:p>
          <a:p>
            <a:pPr lvl="1"/>
            <a:r>
              <a:rPr lang="en-US" sz="2000">
                <a:sym typeface="Symbol" pitchFamily="18" charset="2"/>
              </a:rPr>
              <a:t>q0: a start state in Q</a:t>
            </a:r>
          </a:p>
          <a:p>
            <a:pPr lvl="1"/>
            <a:r>
              <a:rPr lang="en-US" sz="2000">
                <a:sym typeface="Symbol" pitchFamily="18" charset="2"/>
              </a:rPr>
              <a:t>F: a set of final states in Q {q4}</a:t>
            </a:r>
          </a:p>
          <a:p>
            <a:pPr lvl="1"/>
            <a:r>
              <a:rPr lang="en-US" sz="2000">
                <a:sym typeface="Symbol" pitchFamily="18" charset="2"/>
              </a:rPr>
              <a:t>(q,i): a transition function mapping Q x  to Q</a:t>
            </a:r>
          </a:p>
        </p:txBody>
      </p:sp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762000"/>
          </a:xfrm>
        </p:spPr>
        <p:txBody>
          <a:bodyPr/>
          <a:lstStyle/>
          <a:p>
            <a:r>
              <a:rPr lang="en-US"/>
              <a:t>Formally</a:t>
            </a:r>
          </a:p>
        </p:txBody>
      </p:sp>
      <p:grpSp>
        <p:nvGrpSpPr>
          <p:cNvPr id="29700" name="Group 4"/>
          <p:cNvGrpSpPr>
            <a:grpSpLocks/>
          </p:cNvGrpSpPr>
          <p:nvPr/>
        </p:nvGrpSpPr>
        <p:grpSpPr bwMode="auto">
          <a:xfrm>
            <a:off x="1905000" y="4992688"/>
            <a:ext cx="6248400" cy="1749425"/>
            <a:chOff x="1128" y="1728"/>
            <a:chExt cx="3936" cy="1102"/>
          </a:xfrm>
        </p:grpSpPr>
        <p:cxnSp>
          <p:nvCxnSpPr>
            <p:cNvPr id="29701" name="AutoShape 5"/>
            <p:cNvCxnSpPr>
              <a:cxnSpLocks noChangeShapeType="1"/>
            </p:cNvCxnSpPr>
            <p:nvPr/>
          </p:nvCxnSpPr>
          <p:spPr bwMode="auto">
            <a:xfrm rot="5400000" flipV="1">
              <a:off x="2513" y="2058"/>
              <a:ext cx="1" cy="876"/>
            </a:xfrm>
            <a:prstGeom prst="curvedConnector3">
              <a:avLst>
                <a:gd name="adj1" fmla="val -144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29702" name="Group 6"/>
            <p:cNvGrpSpPr>
              <a:grpSpLocks/>
            </p:cNvGrpSpPr>
            <p:nvPr/>
          </p:nvGrpSpPr>
          <p:grpSpPr bwMode="auto">
            <a:xfrm>
              <a:off x="1128" y="1728"/>
              <a:ext cx="3936" cy="1102"/>
              <a:chOff x="1128" y="1728"/>
              <a:chExt cx="3936" cy="1102"/>
            </a:xfrm>
          </p:grpSpPr>
          <p:sp>
            <p:nvSpPr>
              <p:cNvPr id="29703" name="AutoShape 7"/>
              <p:cNvSpPr>
                <a:spLocks noChangeArrowheads="1"/>
              </p:cNvSpPr>
              <p:nvPr/>
            </p:nvSpPr>
            <p:spPr bwMode="auto">
              <a:xfrm>
                <a:off x="1128" y="2494"/>
                <a:ext cx="288" cy="288"/>
              </a:xfrm>
              <a:prstGeom prst="flowChartConnector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400">
                    <a:latin typeface="Times New Roman" pitchFamily="18" charset="0"/>
                  </a:rPr>
                  <a:t>q0</a:t>
                </a:r>
              </a:p>
            </p:txBody>
          </p:sp>
          <p:sp>
            <p:nvSpPr>
              <p:cNvPr id="29704" name="AutoShape 8"/>
              <p:cNvSpPr>
                <a:spLocks noChangeArrowheads="1"/>
              </p:cNvSpPr>
              <p:nvPr/>
            </p:nvSpPr>
            <p:spPr bwMode="auto">
              <a:xfrm>
                <a:off x="4632" y="2494"/>
                <a:ext cx="432" cy="336"/>
              </a:xfrm>
              <a:custGeom>
                <a:avLst/>
                <a:gdLst>
                  <a:gd name="G0" fmla="+- 5400 0 0"/>
                  <a:gd name="G1" fmla="+- 21600 0 5400"/>
                  <a:gd name="G2" fmla="+- 21600 0 5400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400">
                    <a:latin typeface="Times New Roman" pitchFamily="18" charset="0"/>
                  </a:rPr>
                  <a:t>q4</a:t>
                </a:r>
              </a:p>
            </p:txBody>
          </p:sp>
          <p:sp>
            <p:nvSpPr>
              <p:cNvPr id="29705" name="AutoShape 9"/>
              <p:cNvSpPr>
                <a:spLocks noChangeArrowheads="1"/>
              </p:cNvSpPr>
              <p:nvPr/>
            </p:nvSpPr>
            <p:spPr bwMode="auto">
              <a:xfrm>
                <a:off x="2004" y="2494"/>
                <a:ext cx="288" cy="288"/>
              </a:xfrm>
              <a:prstGeom prst="flowChartConnector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400">
                    <a:latin typeface="Times New Roman" pitchFamily="18" charset="0"/>
                  </a:rPr>
                  <a:t>q1</a:t>
                </a:r>
              </a:p>
            </p:txBody>
          </p:sp>
          <p:sp>
            <p:nvSpPr>
              <p:cNvPr id="29706" name="AutoShape 10"/>
              <p:cNvSpPr>
                <a:spLocks noChangeArrowheads="1"/>
              </p:cNvSpPr>
              <p:nvPr/>
            </p:nvSpPr>
            <p:spPr bwMode="auto">
              <a:xfrm>
                <a:off x="2880" y="2494"/>
                <a:ext cx="288" cy="288"/>
              </a:xfrm>
              <a:prstGeom prst="flowChartConnector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400">
                    <a:latin typeface="Times New Roman" pitchFamily="18" charset="0"/>
                  </a:rPr>
                  <a:t>q2</a:t>
                </a:r>
              </a:p>
            </p:txBody>
          </p:sp>
          <p:sp>
            <p:nvSpPr>
              <p:cNvPr id="29707" name="AutoShape 11"/>
              <p:cNvSpPr>
                <a:spLocks noChangeArrowheads="1"/>
              </p:cNvSpPr>
              <p:nvPr/>
            </p:nvSpPr>
            <p:spPr bwMode="auto">
              <a:xfrm>
                <a:off x="3756" y="2494"/>
                <a:ext cx="288" cy="288"/>
              </a:xfrm>
              <a:prstGeom prst="flowChartConnector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400">
                    <a:latin typeface="Times New Roman" pitchFamily="18" charset="0"/>
                  </a:rPr>
                  <a:t>q3</a:t>
                </a:r>
              </a:p>
            </p:txBody>
          </p:sp>
          <p:cxnSp>
            <p:nvCxnSpPr>
              <p:cNvPr id="29708" name="AutoShape 12"/>
              <p:cNvCxnSpPr>
                <a:cxnSpLocks noChangeShapeType="1"/>
                <a:stCxn id="29703" idx="0"/>
                <a:endCxn id="29705" idx="0"/>
              </p:cNvCxnSpPr>
              <p:nvPr/>
            </p:nvCxnSpPr>
            <p:spPr bwMode="auto">
              <a:xfrm rot="5400000" flipV="1">
                <a:off x="1709" y="2057"/>
                <a:ext cx="1" cy="876"/>
              </a:xfrm>
              <a:prstGeom prst="curvedConnector3">
                <a:avLst>
                  <a:gd name="adj1" fmla="val -1440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sp>
            <p:nvSpPr>
              <p:cNvPr id="29709" name="Text Box 13"/>
              <p:cNvSpPr txBox="1">
                <a:spLocks noChangeArrowheads="1"/>
              </p:cNvSpPr>
              <p:nvPr/>
            </p:nvSpPr>
            <p:spPr bwMode="auto">
              <a:xfrm>
                <a:off x="1560" y="2016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>
                    <a:latin typeface="Times New Roman" pitchFamily="18" charset="0"/>
                  </a:rPr>
                  <a:t>b</a:t>
                </a:r>
              </a:p>
            </p:txBody>
          </p:sp>
          <p:sp>
            <p:nvSpPr>
              <p:cNvPr id="29710" name="Text Box 14"/>
              <p:cNvSpPr txBox="1">
                <a:spLocks noChangeArrowheads="1"/>
              </p:cNvSpPr>
              <p:nvPr/>
            </p:nvSpPr>
            <p:spPr bwMode="auto">
              <a:xfrm>
                <a:off x="2430" y="2016"/>
                <a:ext cx="34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2400"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29711" name="Text Box 15"/>
              <p:cNvSpPr txBox="1">
                <a:spLocks noChangeArrowheads="1"/>
              </p:cNvSpPr>
              <p:nvPr/>
            </p:nvSpPr>
            <p:spPr bwMode="auto">
              <a:xfrm>
                <a:off x="3756" y="1728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2400"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29712" name="Text Box 16"/>
              <p:cNvSpPr txBox="1">
                <a:spLocks noChangeArrowheads="1"/>
              </p:cNvSpPr>
              <p:nvPr/>
            </p:nvSpPr>
            <p:spPr bwMode="auto">
              <a:xfrm>
                <a:off x="3358" y="2016"/>
                <a:ext cx="34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2400"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29713" name="Text Box 17"/>
              <p:cNvSpPr txBox="1">
                <a:spLocks noChangeArrowheads="1"/>
              </p:cNvSpPr>
              <p:nvPr/>
            </p:nvSpPr>
            <p:spPr bwMode="auto">
              <a:xfrm>
                <a:off x="4286" y="2016"/>
                <a:ext cx="34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2400">
                    <a:latin typeface="Times New Roman" pitchFamily="18" charset="0"/>
                  </a:rPr>
                  <a:t>!</a:t>
                </a:r>
              </a:p>
            </p:txBody>
          </p:sp>
          <p:sp>
            <p:nvSpPr>
              <p:cNvPr id="29714" name="AutoShape 18"/>
              <p:cNvSpPr>
                <a:spLocks noChangeArrowheads="1"/>
              </p:cNvSpPr>
              <p:nvPr/>
            </p:nvSpPr>
            <p:spPr bwMode="auto">
              <a:xfrm>
                <a:off x="3756" y="2160"/>
                <a:ext cx="288" cy="28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9715" name="AutoShape 19"/>
              <p:cNvCxnSpPr>
                <a:cxnSpLocks noChangeShapeType="1"/>
                <a:stCxn id="29706" idx="0"/>
                <a:endCxn id="29707" idx="0"/>
              </p:cNvCxnSpPr>
              <p:nvPr/>
            </p:nvCxnSpPr>
            <p:spPr bwMode="auto">
              <a:xfrm rot="5400000" flipV="1">
                <a:off x="3461" y="2057"/>
                <a:ext cx="1" cy="876"/>
              </a:xfrm>
              <a:prstGeom prst="curvedConnector3">
                <a:avLst>
                  <a:gd name="adj1" fmla="val -1440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29716" name="AutoShape 20"/>
              <p:cNvCxnSpPr>
                <a:cxnSpLocks noChangeShapeType="1"/>
                <a:stCxn id="29707" idx="0"/>
                <a:endCxn id="29704" idx="0"/>
              </p:cNvCxnSpPr>
              <p:nvPr/>
            </p:nvCxnSpPr>
            <p:spPr bwMode="auto">
              <a:xfrm rot="5400000" flipV="1">
                <a:off x="4373" y="2021"/>
                <a:ext cx="1" cy="948"/>
              </a:xfrm>
              <a:prstGeom prst="curvedConnector3">
                <a:avLst>
                  <a:gd name="adj1" fmla="val -1440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</p:grpSp>
      </p:grp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1066800" y="6400800"/>
            <a:ext cx="723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Yet Another View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/>
              <a:t>State-transition table</a:t>
            </a:r>
          </a:p>
          <a:p>
            <a:pPr>
              <a:buFont typeface="Wingdings" pitchFamily="2" charset="2"/>
              <a:buNone/>
            </a:pPr>
            <a:endParaRPr lang="en-US" sz="2400"/>
          </a:p>
        </p:txBody>
      </p:sp>
      <p:grpSp>
        <p:nvGrpSpPr>
          <p:cNvPr id="82948" name="Group 4"/>
          <p:cNvGrpSpPr>
            <a:grpSpLocks noChangeAspect="1"/>
          </p:cNvGrpSpPr>
          <p:nvPr/>
        </p:nvGrpSpPr>
        <p:grpSpPr bwMode="auto">
          <a:xfrm>
            <a:off x="1143000" y="4419600"/>
            <a:ext cx="5943600" cy="1379538"/>
            <a:chOff x="960" y="2784"/>
            <a:chExt cx="3744" cy="869"/>
          </a:xfrm>
        </p:grpSpPr>
        <p:sp>
          <p:nvSpPr>
            <p:cNvPr id="82949" name="AutoShape 5"/>
            <p:cNvSpPr>
              <a:spLocks noChangeAspect="1" noChangeArrowheads="1" noTextEdit="1"/>
            </p:cNvSpPr>
            <p:nvPr/>
          </p:nvSpPr>
          <p:spPr bwMode="auto">
            <a:xfrm>
              <a:off x="960" y="2784"/>
              <a:ext cx="3744" cy="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50" name="Rectangle 6"/>
            <p:cNvSpPr>
              <a:spLocks noChangeArrowheads="1"/>
            </p:cNvSpPr>
            <p:nvPr/>
          </p:nvSpPr>
          <p:spPr bwMode="auto">
            <a:xfrm>
              <a:off x="960" y="2784"/>
              <a:ext cx="3744" cy="869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51" name="Freeform 7"/>
            <p:cNvSpPr>
              <a:spLocks noEditPoints="1"/>
            </p:cNvSpPr>
            <p:nvPr/>
          </p:nvSpPr>
          <p:spPr bwMode="auto">
            <a:xfrm>
              <a:off x="2921" y="2893"/>
              <a:ext cx="72" cy="76"/>
            </a:xfrm>
            <a:custGeom>
              <a:avLst/>
              <a:gdLst/>
              <a:ahLst/>
              <a:cxnLst>
                <a:cxn ang="0">
                  <a:pos x="30" y="70"/>
                </a:cxn>
                <a:cxn ang="0">
                  <a:pos x="14" y="76"/>
                </a:cxn>
                <a:cxn ang="0">
                  <a:pos x="3" y="72"/>
                </a:cxn>
                <a:cxn ang="0">
                  <a:pos x="0" y="61"/>
                </a:cxn>
                <a:cxn ang="0">
                  <a:pos x="3" y="50"/>
                </a:cxn>
                <a:cxn ang="0">
                  <a:pos x="20" y="39"/>
                </a:cxn>
                <a:cxn ang="0">
                  <a:pos x="40" y="21"/>
                </a:cxn>
                <a:cxn ang="0">
                  <a:pos x="40" y="10"/>
                </a:cxn>
                <a:cxn ang="0">
                  <a:pos x="34" y="7"/>
                </a:cxn>
                <a:cxn ang="0">
                  <a:pos x="29" y="5"/>
                </a:cxn>
                <a:cxn ang="0">
                  <a:pos x="20" y="7"/>
                </a:cxn>
                <a:cxn ang="0">
                  <a:pos x="18" y="10"/>
                </a:cxn>
                <a:cxn ang="0">
                  <a:pos x="20" y="14"/>
                </a:cxn>
                <a:cxn ang="0">
                  <a:pos x="23" y="21"/>
                </a:cxn>
                <a:cxn ang="0">
                  <a:pos x="20" y="29"/>
                </a:cxn>
                <a:cxn ang="0">
                  <a:pos x="12" y="30"/>
                </a:cxn>
                <a:cxn ang="0">
                  <a:pos x="5" y="29"/>
                </a:cxn>
                <a:cxn ang="0">
                  <a:pos x="2" y="21"/>
                </a:cxn>
                <a:cxn ang="0">
                  <a:pos x="5" y="10"/>
                </a:cxn>
                <a:cxn ang="0">
                  <a:pos x="18" y="3"/>
                </a:cxn>
                <a:cxn ang="0">
                  <a:pos x="36" y="0"/>
                </a:cxn>
                <a:cxn ang="0">
                  <a:pos x="49" y="1"/>
                </a:cxn>
                <a:cxn ang="0">
                  <a:pos x="58" y="9"/>
                </a:cxn>
                <a:cxn ang="0">
                  <a:pos x="61" y="18"/>
                </a:cxn>
                <a:cxn ang="0">
                  <a:pos x="61" y="29"/>
                </a:cxn>
                <a:cxn ang="0">
                  <a:pos x="61" y="61"/>
                </a:cxn>
                <a:cxn ang="0">
                  <a:pos x="63" y="65"/>
                </a:cxn>
                <a:cxn ang="0">
                  <a:pos x="65" y="67"/>
                </a:cxn>
                <a:cxn ang="0">
                  <a:pos x="67" y="65"/>
                </a:cxn>
                <a:cxn ang="0">
                  <a:pos x="72" y="65"/>
                </a:cxn>
                <a:cxn ang="0">
                  <a:pos x="63" y="74"/>
                </a:cxn>
                <a:cxn ang="0">
                  <a:pos x="54" y="76"/>
                </a:cxn>
                <a:cxn ang="0">
                  <a:pos x="43" y="74"/>
                </a:cxn>
                <a:cxn ang="0">
                  <a:pos x="40" y="65"/>
                </a:cxn>
                <a:cxn ang="0">
                  <a:pos x="40" y="34"/>
                </a:cxn>
                <a:cxn ang="0">
                  <a:pos x="25" y="45"/>
                </a:cxn>
                <a:cxn ang="0">
                  <a:pos x="21" y="54"/>
                </a:cxn>
                <a:cxn ang="0">
                  <a:pos x="23" y="61"/>
                </a:cxn>
                <a:cxn ang="0">
                  <a:pos x="30" y="63"/>
                </a:cxn>
                <a:cxn ang="0">
                  <a:pos x="40" y="59"/>
                </a:cxn>
              </a:cxnLst>
              <a:rect l="0" t="0" r="r" b="b"/>
              <a:pathLst>
                <a:path w="72" h="76">
                  <a:moveTo>
                    <a:pt x="40" y="65"/>
                  </a:moveTo>
                  <a:lnTo>
                    <a:pt x="30" y="70"/>
                  </a:lnTo>
                  <a:lnTo>
                    <a:pt x="21" y="74"/>
                  </a:lnTo>
                  <a:lnTo>
                    <a:pt x="14" y="76"/>
                  </a:lnTo>
                  <a:lnTo>
                    <a:pt x="9" y="76"/>
                  </a:lnTo>
                  <a:lnTo>
                    <a:pt x="3" y="72"/>
                  </a:lnTo>
                  <a:lnTo>
                    <a:pt x="0" y="67"/>
                  </a:lnTo>
                  <a:lnTo>
                    <a:pt x="0" y="61"/>
                  </a:lnTo>
                  <a:lnTo>
                    <a:pt x="0" y="56"/>
                  </a:lnTo>
                  <a:lnTo>
                    <a:pt x="3" y="50"/>
                  </a:lnTo>
                  <a:lnTo>
                    <a:pt x="7" y="47"/>
                  </a:lnTo>
                  <a:lnTo>
                    <a:pt x="20" y="39"/>
                  </a:lnTo>
                  <a:lnTo>
                    <a:pt x="40" y="29"/>
                  </a:lnTo>
                  <a:lnTo>
                    <a:pt x="40" y="21"/>
                  </a:lnTo>
                  <a:lnTo>
                    <a:pt x="40" y="14"/>
                  </a:lnTo>
                  <a:lnTo>
                    <a:pt x="40" y="10"/>
                  </a:lnTo>
                  <a:lnTo>
                    <a:pt x="38" y="9"/>
                  </a:lnTo>
                  <a:lnTo>
                    <a:pt x="34" y="7"/>
                  </a:lnTo>
                  <a:lnTo>
                    <a:pt x="32" y="5"/>
                  </a:lnTo>
                  <a:lnTo>
                    <a:pt x="29" y="5"/>
                  </a:lnTo>
                  <a:lnTo>
                    <a:pt x="23" y="5"/>
                  </a:lnTo>
                  <a:lnTo>
                    <a:pt x="20" y="7"/>
                  </a:lnTo>
                  <a:lnTo>
                    <a:pt x="18" y="9"/>
                  </a:lnTo>
                  <a:lnTo>
                    <a:pt x="18" y="10"/>
                  </a:lnTo>
                  <a:lnTo>
                    <a:pt x="18" y="12"/>
                  </a:lnTo>
                  <a:lnTo>
                    <a:pt x="20" y="14"/>
                  </a:lnTo>
                  <a:lnTo>
                    <a:pt x="21" y="18"/>
                  </a:lnTo>
                  <a:lnTo>
                    <a:pt x="23" y="21"/>
                  </a:lnTo>
                  <a:lnTo>
                    <a:pt x="23" y="25"/>
                  </a:lnTo>
                  <a:lnTo>
                    <a:pt x="20" y="29"/>
                  </a:lnTo>
                  <a:lnTo>
                    <a:pt x="16" y="30"/>
                  </a:lnTo>
                  <a:lnTo>
                    <a:pt x="12" y="30"/>
                  </a:lnTo>
                  <a:lnTo>
                    <a:pt x="9" y="30"/>
                  </a:lnTo>
                  <a:lnTo>
                    <a:pt x="5" y="29"/>
                  </a:lnTo>
                  <a:lnTo>
                    <a:pt x="2" y="25"/>
                  </a:lnTo>
                  <a:lnTo>
                    <a:pt x="2" y="21"/>
                  </a:lnTo>
                  <a:lnTo>
                    <a:pt x="2" y="16"/>
                  </a:lnTo>
                  <a:lnTo>
                    <a:pt x="5" y="10"/>
                  </a:lnTo>
                  <a:lnTo>
                    <a:pt x="11" y="7"/>
                  </a:lnTo>
                  <a:lnTo>
                    <a:pt x="18" y="3"/>
                  </a:lnTo>
                  <a:lnTo>
                    <a:pt x="27" y="1"/>
                  </a:lnTo>
                  <a:lnTo>
                    <a:pt x="36" y="0"/>
                  </a:lnTo>
                  <a:lnTo>
                    <a:pt x="41" y="1"/>
                  </a:lnTo>
                  <a:lnTo>
                    <a:pt x="49" y="1"/>
                  </a:lnTo>
                  <a:lnTo>
                    <a:pt x="52" y="5"/>
                  </a:lnTo>
                  <a:lnTo>
                    <a:pt x="58" y="9"/>
                  </a:lnTo>
                  <a:lnTo>
                    <a:pt x="61" y="14"/>
                  </a:lnTo>
                  <a:lnTo>
                    <a:pt x="61" y="18"/>
                  </a:lnTo>
                  <a:lnTo>
                    <a:pt x="61" y="21"/>
                  </a:lnTo>
                  <a:lnTo>
                    <a:pt x="61" y="29"/>
                  </a:lnTo>
                  <a:lnTo>
                    <a:pt x="61" y="58"/>
                  </a:lnTo>
                  <a:lnTo>
                    <a:pt x="61" y="61"/>
                  </a:lnTo>
                  <a:lnTo>
                    <a:pt x="61" y="63"/>
                  </a:lnTo>
                  <a:lnTo>
                    <a:pt x="63" y="65"/>
                  </a:lnTo>
                  <a:lnTo>
                    <a:pt x="63" y="65"/>
                  </a:lnTo>
                  <a:lnTo>
                    <a:pt x="65" y="67"/>
                  </a:lnTo>
                  <a:lnTo>
                    <a:pt x="65" y="67"/>
                  </a:lnTo>
                  <a:lnTo>
                    <a:pt x="67" y="65"/>
                  </a:lnTo>
                  <a:lnTo>
                    <a:pt x="69" y="63"/>
                  </a:lnTo>
                  <a:lnTo>
                    <a:pt x="72" y="65"/>
                  </a:lnTo>
                  <a:lnTo>
                    <a:pt x="69" y="70"/>
                  </a:lnTo>
                  <a:lnTo>
                    <a:pt x="63" y="74"/>
                  </a:lnTo>
                  <a:lnTo>
                    <a:pt x="59" y="76"/>
                  </a:lnTo>
                  <a:lnTo>
                    <a:pt x="54" y="76"/>
                  </a:lnTo>
                  <a:lnTo>
                    <a:pt x="49" y="76"/>
                  </a:lnTo>
                  <a:lnTo>
                    <a:pt x="43" y="74"/>
                  </a:lnTo>
                  <a:lnTo>
                    <a:pt x="41" y="70"/>
                  </a:lnTo>
                  <a:lnTo>
                    <a:pt x="40" y="65"/>
                  </a:lnTo>
                  <a:close/>
                  <a:moveTo>
                    <a:pt x="40" y="59"/>
                  </a:moveTo>
                  <a:lnTo>
                    <a:pt x="40" y="34"/>
                  </a:lnTo>
                  <a:lnTo>
                    <a:pt x="30" y="39"/>
                  </a:lnTo>
                  <a:lnTo>
                    <a:pt x="25" y="45"/>
                  </a:lnTo>
                  <a:lnTo>
                    <a:pt x="21" y="50"/>
                  </a:lnTo>
                  <a:lnTo>
                    <a:pt x="21" y="54"/>
                  </a:lnTo>
                  <a:lnTo>
                    <a:pt x="21" y="58"/>
                  </a:lnTo>
                  <a:lnTo>
                    <a:pt x="23" y="61"/>
                  </a:lnTo>
                  <a:lnTo>
                    <a:pt x="27" y="61"/>
                  </a:lnTo>
                  <a:lnTo>
                    <a:pt x="30" y="63"/>
                  </a:lnTo>
                  <a:lnTo>
                    <a:pt x="34" y="61"/>
                  </a:lnTo>
                  <a:lnTo>
                    <a:pt x="40" y="5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52" name="Freeform 8"/>
            <p:cNvSpPr>
              <a:spLocks/>
            </p:cNvSpPr>
            <p:nvPr/>
          </p:nvSpPr>
          <p:spPr bwMode="auto">
            <a:xfrm>
              <a:off x="2803" y="2976"/>
              <a:ext cx="293" cy="271"/>
            </a:xfrm>
            <a:custGeom>
              <a:avLst/>
              <a:gdLst/>
              <a:ahLst/>
              <a:cxnLst>
                <a:cxn ang="0">
                  <a:pos x="60" y="271"/>
                </a:cxn>
                <a:cxn ang="0">
                  <a:pos x="60" y="271"/>
                </a:cxn>
                <a:cxn ang="0">
                  <a:pos x="60" y="271"/>
                </a:cxn>
                <a:cxn ang="0">
                  <a:pos x="60" y="271"/>
                </a:cxn>
                <a:cxn ang="0">
                  <a:pos x="58" y="270"/>
                </a:cxn>
                <a:cxn ang="0">
                  <a:pos x="56" y="266"/>
                </a:cxn>
                <a:cxn ang="0">
                  <a:pos x="53" y="262"/>
                </a:cxn>
                <a:cxn ang="0">
                  <a:pos x="47" y="259"/>
                </a:cxn>
                <a:cxn ang="0">
                  <a:pos x="36" y="246"/>
                </a:cxn>
                <a:cxn ang="0">
                  <a:pos x="24" y="228"/>
                </a:cxn>
                <a:cxn ang="0">
                  <a:pos x="11" y="206"/>
                </a:cxn>
                <a:cxn ang="0">
                  <a:pos x="2" y="179"/>
                </a:cxn>
                <a:cxn ang="0">
                  <a:pos x="0" y="148"/>
                </a:cxn>
                <a:cxn ang="0">
                  <a:pos x="4" y="118"/>
                </a:cxn>
                <a:cxn ang="0">
                  <a:pos x="11" y="85"/>
                </a:cxn>
                <a:cxn ang="0">
                  <a:pos x="22" y="60"/>
                </a:cxn>
                <a:cxn ang="0">
                  <a:pos x="38" y="38"/>
                </a:cxn>
                <a:cxn ang="0">
                  <a:pos x="56" y="23"/>
                </a:cxn>
                <a:cxn ang="0">
                  <a:pos x="76" y="13"/>
                </a:cxn>
                <a:cxn ang="0">
                  <a:pos x="98" y="5"/>
                </a:cxn>
                <a:cxn ang="0">
                  <a:pos x="130" y="0"/>
                </a:cxn>
                <a:cxn ang="0">
                  <a:pos x="163" y="0"/>
                </a:cxn>
                <a:cxn ang="0">
                  <a:pos x="192" y="5"/>
                </a:cxn>
                <a:cxn ang="0">
                  <a:pos x="219" y="18"/>
                </a:cxn>
                <a:cxn ang="0">
                  <a:pos x="243" y="36"/>
                </a:cxn>
                <a:cxn ang="0">
                  <a:pos x="263" y="58"/>
                </a:cxn>
                <a:cxn ang="0">
                  <a:pos x="277" y="85"/>
                </a:cxn>
                <a:cxn ang="0">
                  <a:pos x="288" y="112"/>
                </a:cxn>
                <a:cxn ang="0">
                  <a:pos x="293" y="141"/>
                </a:cxn>
                <a:cxn ang="0">
                  <a:pos x="293" y="166"/>
                </a:cxn>
                <a:cxn ang="0">
                  <a:pos x="290" y="190"/>
                </a:cxn>
                <a:cxn ang="0">
                  <a:pos x="279" y="212"/>
                </a:cxn>
                <a:cxn ang="0">
                  <a:pos x="266" y="232"/>
                </a:cxn>
                <a:cxn ang="0">
                  <a:pos x="253" y="250"/>
                </a:cxn>
                <a:cxn ang="0">
                  <a:pos x="243" y="262"/>
                </a:cxn>
                <a:cxn ang="0">
                  <a:pos x="239" y="266"/>
                </a:cxn>
                <a:cxn ang="0">
                  <a:pos x="235" y="270"/>
                </a:cxn>
                <a:cxn ang="0">
                  <a:pos x="234" y="270"/>
                </a:cxn>
                <a:cxn ang="0">
                  <a:pos x="234" y="271"/>
                </a:cxn>
                <a:cxn ang="0">
                  <a:pos x="234" y="271"/>
                </a:cxn>
                <a:cxn ang="0">
                  <a:pos x="234" y="271"/>
                </a:cxn>
              </a:cxnLst>
              <a:rect l="0" t="0" r="r" b="b"/>
              <a:pathLst>
                <a:path w="293" h="271">
                  <a:moveTo>
                    <a:pt x="60" y="271"/>
                  </a:moveTo>
                  <a:lnTo>
                    <a:pt x="60" y="271"/>
                  </a:lnTo>
                  <a:lnTo>
                    <a:pt x="60" y="271"/>
                  </a:lnTo>
                  <a:lnTo>
                    <a:pt x="60" y="271"/>
                  </a:lnTo>
                  <a:lnTo>
                    <a:pt x="58" y="270"/>
                  </a:lnTo>
                  <a:lnTo>
                    <a:pt x="56" y="266"/>
                  </a:lnTo>
                  <a:lnTo>
                    <a:pt x="53" y="262"/>
                  </a:lnTo>
                  <a:lnTo>
                    <a:pt x="47" y="259"/>
                  </a:lnTo>
                  <a:lnTo>
                    <a:pt x="36" y="246"/>
                  </a:lnTo>
                  <a:lnTo>
                    <a:pt x="24" y="228"/>
                  </a:lnTo>
                  <a:lnTo>
                    <a:pt x="11" y="206"/>
                  </a:lnTo>
                  <a:lnTo>
                    <a:pt x="2" y="179"/>
                  </a:lnTo>
                  <a:lnTo>
                    <a:pt x="0" y="148"/>
                  </a:lnTo>
                  <a:lnTo>
                    <a:pt x="4" y="118"/>
                  </a:lnTo>
                  <a:lnTo>
                    <a:pt x="11" y="85"/>
                  </a:lnTo>
                  <a:lnTo>
                    <a:pt x="22" y="60"/>
                  </a:lnTo>
                  <a:lnTo>
                    <a:pt x="38" y="38"/>
                  </a:lnTo>
                  <a:lnTo>
                    <a:pt x="56" y="23"/>
                  </a:lnTo>
                  <a:lnTo>
                    <a:pt x="76" y="13"/>
                  </a:lnTo>
                  <a:lnTo>
                    <a:pt x="98" y="5"/>
                  </a:lnTo>
                  <a:lnTo>
                    <a:pt x="130" y="0"/>
                  </a:lnTo>
                  <a:lnTo>
                    <a:pt x="163" y="0"/>
                  </a:lnTo>
                  <a:lnTo>
                    <a:pt x="192" y="5"/>
                  </a:lnTo>
                  <a:lnTo>
                    <a:pt x="219" y="18"/>
                  </a:lnTo>
                  <a:lnTo>
                    <a:pt x="243" y="36"/>
                  </a:lnTo>
                  <a:lnTo>
                    <a:pt x="263" y="58"/>
                  </a:lnTo>
                  <a:lnTo>
                    <a:pt x="277" y="85"/>
                  </a:lnTo>
                  <a:lnTo>
                    <a:pt x="288" y="112"/>
                  </a:lnTo>
                  <a:lnTo>
                    <a:pt x="293" y="141"/>
                  </a:lnTo>
                  <a:lnTo>
                    <a:pt x="293" y="166"/>
                  </a:lnTo>
                  <a:lnTo>
                    <a:pt x="290" y="190"/>
                  </a:lnTo>
                  <a:lnTo>
                    <a:pt x="279" y="212"/>
                  </a:lnTo>
                  <a:lnTo>
                    <a:pt x="266" y="232"/>
                  </a:lnTo>
                  <a:lnTo>
                    <a:pt x="253" y="250"/>
                  </a:lnTo>
                  <a:lnTo>
                    <a:pt x="243" y="262"/>
                  </a:lnTo>
                  <a:lnTo>
                    <a:pt x="239" y="266"/>
                  </a:lnTo>
                  <a:lnTo>
                    <a:pt x="235" y="270"/>
                  </a:lnTo>
                  <a:lnTo>
                    <a:pt x="234" y="270"/>
                  </a:lnTo>
                  <a:lnTo>
                    <a:pt x="234" y="271"/>
                  </a:lnTo>
                  <a:lnTo>
                    <a:pt x="234" y="271"/>
                  </a:lnTo>
                  <a:lnTo>
                    <a:pt x="234" y="271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53" name="Freeform 9"/>
            <p:cNvSpPr>
              <a:spLocks/>
            </p:cNvSpPr>
            <p:nvPr/>
          </p:nvSpPr>
          <p:spPr bwMode="auto">
            <a:xfrm>
              <a:off x="3037" y="3195"/>
              <a:ext cx="48" cy="52"/>
            </a:xfrm>
            <a:custGeom>
              <a:avLst/>
              <a:gdLst/>
              <a:ahLst/>
              <a:cxnLst>
                <a:cxn ang="0">
                  <a:pos x="48" y="20"/>
                </a:cxn>
                <a:cxn ang="0">
                  <a:pos x="0" y="52"/>
                </a:cxn>
                <a:cxn ang="0">
                  <a:pos x="27" y="0"/>
                </a:cxn>
              </a:cxnLst>
              <a:rect l="0" t="0" r="r" b="b"/>
              <a:pathLst>
                <a:path w="48" h="52">
                  <a:moveTo>
                    <a:pt x="48" y="20"/>
                  </a:moveTo>
                  <a:lnTo>
                    <a:pt x="0" y="52"/>
                  </a:lnTo>
                  <a:lnTo>
                    <a:pt x="27" y="0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54" name="Freeform 10"/>
            <p:cNvSpPr>
              <a:spLocks/>
            </p:cNvSpPr>
            <p:nvPr/>
          </p:nvSpPr>
          <p:spPr bwMode="auto">
            <a:xfrm>
              <a:off x="1241" y="3237"/>
              <a:ext cx="400" cy="400"/>
            </a:xfrm>
            <a:custGeom>
              <a:avLst/>
              <a:gdLst/>
              <a:ahLst/>
              <a:cxnLst>
                <a:cxn ang="0">
                  <a:pos x="400" y="199"/>
                </a:cxn>
                <a:cxn ang="0">
                  <a:pos x="394" y="153"/>
                </a:cxn>
                <a:cxn ang="0">
                  <a:pos x="380" y="112"/>
                </a:cxn>
                <a:cxn ang="0">
                  <a:pos x="356" y="74"/>
                </a:cxn>
                <a:cxn ang="0">
                  <a:pos x="325" y="43"/>
                </a:cxn>
                <a:cxn ang="0">
                  <a:pos x="287" y="20"/>
                </a:cxn>
                <a:cxn ang="0">
                  <a:pos x="246" y="5"/>
                </a:cxn>
                <a:cxn ang="0">
                  <a:pos x="201" y="0"/>
                </a:cxn>
                <a:cxn ang="0">
                  <a:pos x="154" y="5"/>
                </a:cxn>
                <a:cxn ang="0">
                  <a:pos x="112" y="20"/>
                </a:cxn>
                <a:cxn ang="0">
                  <a:pos x="76" y="43"/>
                </a:cxn>
                <a:cxn ang="0">
                  <a:pos x="43" y="74"/>
                </a:cxn>
                <a:cxn ang="0">
                  <a:pos x="20" y="112"/>
                </a:cxn>
                <a:cxn ang="0">
                  <a:pos x="5" y="153"/>
                </a:cxn>
                <a:cxn ang="0">
                  <a:pos x="0" y="199"/>
                </a:cxn>
                <a:cxn ang="0">
                  <a:pos x="5" y="246"/>
                </a:cxn>
                <a:cxn ang="0">
                  <a:pos x="20" y="287"/>
                </a:cxn>
                <a:cxn ang="0">
                  <a:pos x="43" y="325"/>
                </a:cxn>
                <a:cxn ang="0">
                  <a:pos x="76" y="356"/>
                </a:cxn>
                <a:cxn ang="0">
                  <a:pos x="112" y="380"/>
                </a:cxn>
                <a:cxn ang="0">
                  <a:pos x="154" y="394"/>
                </a:cxn>
                <a:cxn ang="0">
                  <a:pos x="201" y="400"/>
                </a:cxn>
                <a:cxn ang="0">
                  <a:pos x="246" y="394"/>
                </a:cxn>
                <a:cxn ang="0">
                  <a:pos x="287" y="380"/>
                </a:cxn>
                <a:cxn ang="0">
                  <a:pos x="325" y="356"/>
                </a:cxn>
                <a:cxn ang="0">
                  <a:pos x="356" y="325"/>
                </a:cxn>
                <a:cxn ang="0">
                  <a:pos x="380" y="287"/>
                </a:cxn>
                <a:cxn ang="0">
                  <a:pos x="394" y="246"/>
                </a:cxn>
                <a:cxn ang="0">
                  <a:pos x="400" y="199"/>
                </a:cxn>
              </a:cxnLst>
              <a:rect l="0" t="0" r="r" b="b"/>
              <a:pathLst>
                <a:path w="400" h="400">
                  <a:moveTo>
                    <a:pt x="400" y="199"/>
                  </a:moveTo>
                  <a:lnTo>
                    <a:pt x="394" y="153"/>
                  </a:lnTo>
                  <a:lnTo>
                    <a:pt x="380" y="112"/>
                  </a:lnTo>
                  <a:lnTo>
                    <a:pt x="356" y="74"/>
                  </a:lnTo>
                  <a:lnTo>
                    <a:pt x="325" y="43"/>
                  </a:lnTo>
                  <a:lnTo>
                    <a:pt x="287" y="20"/>
                  </a:lnTo>
                  <a:lnTo>
                    <a:pt x="246" y="5"/>
                  </a:lnTo>
                  <a:lnTo>
                    <a:pt x="201" y="0"/>
                  </a:lnTo>
                  <a:lnTo>
                    <a:pt x="154" y="5"/>
                  </a:lnTo>
                  <a:lnTo>
                    <a:pt x="112" y="20"/>
                  </a:lnTo>
                  <a:lnTo>
                    <a:pt x="76" y="43"/>
                  </a:lnTo>
                  <a:lnTo>
                    <a:pt x="43" y="74"/>
                  </a:lnTo>
                  <a:lnTo>
                    <a:pt x="20" y="112"/>
                  </a:lnTo>
                  <a:lnTo>
                    <a:pt x="5" y="153"/>
                  </a:lnTo>
                  <a:lnTo>
                    <a:pt x="0" y="199"/>
                  </a:lnTo>
                  <a:lnTo>
                    <a:pt x="5" y="246"/>
                  </a:lnTo>
                  <a:lnTo>
                    <a:pt x="20" y="287"/>
                  </a:lnTo>
                  <a:lnTo>
                    <a:pt x="43" y="325"/>
                  </a:lnTo>
                  <a:lnTo>
                    <a:pt x="76" y="356"/>
                  </a:lnTo>
                  <a:lnTo>
                    <a:pt x="112" y="380"/>
                  </a:lnTo>
                  <a:lnTo>
                    <a:pt x="154" y="394"/>
                  </a:lnTo>
                  <a:lnTo>
                    <a:pt x="201" y="400"/>
                  </a:lnTo>
                  <a:lnTo>
                    <a:pt x="246" y="394"/>
                  </a:lnTo>
                  <a:lnTo>
                    <a:pt x="287" y="380"/>
                  </a:lnTo>
                  <a:lnTo>
                    <a:pt x="325" y="356"/>
                  </a:lnTo>
                  <a:lnTo>
                    <a:pt x="356" y="325"/>
                  </a:lnTo>
                  <a:lnTo>
                    <a:pt x="380" y="287"/>
                  </a:lnTo>
                  <a:lnTo>
                    <a:pt x="394" y="246"/>
                  </a:lnTo>
                  <a:lnTo>
                    <a:pt x="400" y="199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55" name="Line 11"/>
            <p:cNvSpPr>
              <a:spLocks noChangeShapeType="1"/>
            </p:cNvSpPr>
            <p:nvPr/>
          </p:nvSpPr>
          <p:spPr bwMode="auto">
            <a:xfrm>
              <a:off x="978" y="3436"/>
              <a:ext cx="270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56" name="Freeform 12"/>
            <p:cNvSpPr>
              <a:spLocks/>
            </p:cNvSpPr>
            <p:nvPr/>
          </p:nvSpPr>
          <p:spPr bwMode="auto">
            <a:xfrm>
              <a:off x="1190" y="3423"/>
              <a:ext cx="58" cy="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8" y="13"/>
                </a:cxn>
                <a:cxn ang="0">
                  <a:pos x="0" y="27"/>
                </a:cxn>
              </a:cxnLst>
              <a:rect l="0" t="0" r="r" b="b"/>
              <a:pathLst>
                <a:path w="58" h="27">
                  <a:moveTo>
                    <a:pt x="0" y="0"/>
                  </a:moveTo>
                  <a:lnTo>
                    <a:pt x="58" y="13"/>
                  </a:lnTo>
                  <a:lnTo>
                    <a:pt x="0" y="27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57" name="Freeform 13"/>
            <p:cNvSpPr>
              <a:spLocks noEditPoints="1"/>
            </p:cNvSpPr>
            <p:nvPr/>
          </p:nvSpPr>
          <p:spPr bwMode="auto">
            <a:xfrm>
              <a:off x="1367" y="3416"/>
              <a:ext cx="67" cy="98"/>
            </a:xfrm>
            <a:custGeom>
              <a:avLst/>
              <a:gdLst/>
              <a:ahLst/>
              <a:cxnLst>
                <a:cxn ang="0">
                  <a:pos x="42" y="58"/>
                </a:cxn>
                <a:cxn ang="0">
                  <a:pos x="38" y="63"/>
                </a:cxn>
                <a:cxn ang="0">
                  <a:pos x="35" y="65"/>
                </a:cxn>
                <a:cxn ang="0">
                  <a:pos x="29" y="67"/>
                </a:cxn>
                <a:cxn ang="0">
                  <a:pos x="24" y="67"/>
                </a:cxn>
                <a:cxn ang="0">
                  <a:pos x="17" y="67"/>
                </a:cxn>
                <a:cxn ang="0">
                  <a:pos x="11" y="63"/>
                </a:cxn>
                <a:cxn ang="0">
                  <a:pos x="6" y="56"/>
                </a:cxn>
                <a:cxn ang="0">
                  <a:pos x="2" y="51"/>
                </a:cxn>
                <a:cxn ang="0">
                  <a:pos x="0" y="43"/>
                </a:cxn>
                <a:cxn ang="0">
                  <a:pos x="0" y="36"/>
                </a:cxn>
                <a:cxn ang="0">
                  <a:pos x="0" y="27"/>
                </a:cxn>
                <a:cxn ang="0">
                  <a:pos x="4" y="18"/>
                </a:cxn>
                <a:cxn ang="0">
                  <a:pos x="8" y="13"/>
                </a:cxn>
                <a:cxn ang="0">
                  <a:pos x="11" y="9"/>
                </a:cxn>
                <a:cxn ang="0">
                  <a:pos x="15" y="5"/>
                </a:cxn>
                <a:cxn ang="0">
                  <a:pos x="24" y="2"/>
                </a:cxn>
                <a:cxn ang="0">
                  <a:pos x="31" y="0"/>
                </a:cxn>
                <a:cxn ang="0">
                  <a:pos x="37" y="0"/>
                </a:cxn>
                <a:cxn ang="0">
                  <a:pos x="42" y="2"/>
                </a:cxn>
                <a:cxn ang="0">
                  <a:pos x="46" y="3"/>
                </a:cxn>
                <a:cxn ang="0">
                  <a:pos x="49" y="5"/>
                </a:cxn>
                <a:cxn ang="0">
                  <a:pos x="60" y="0"/>
                </a:cxn>
                <a:cxn ang="0">
                  <a:pos x="62" y="0"/>
                </a:cxn>
                <a:cxn ang="0">
                  <a:pos x="62" y="83"/>
                </a:cxn>
                <a:cxn ang="0">
                  <a:pos x="62" y="89"/>
                </a:cxn>
                <a:cxn ang="0">
                  <a:pos x="64" y="90"/>
                </a:cxn>
                <a:cxn ang="0">
                  <a:pos x="66" y="94"/>
                </a:cxn>
                <a:cxn ang="0">
                  <a:pos x="67" y="94"/>
                </a:cxn>
                <a:cxn ang="0">
                  <a:pos x="67" y="98"/>
                </a:cxn>
                <a:cxn ang="0">
                  <a:pos x="33" y="98"/>
                </a:cxn>
                <a:cxn ang="0">
                  <a:pos x="33" y="94"/>
                </a:cxn>
                <a:cxn ang="0">
                  <a:pos x="37" y="94"/>
                </a:cxn>
                <a:cxn ang="0">
                  <a:pos x="40" y="94"/>
                </a:cxn>
                <a:cxn ang="0">
                  <a:pos x="42" y="92"/>
                </a:cxn>
                <a:cxn ang="0">
                  <a:pos x="42" y="90"/>
                </a:cxn>
                <a:cxn ang="0">
                  <a:pos x="42" y="89"/>
                </a:cxn>
                <a:cxn ang="0">
                  <a:pos x="42" y="85"/>
                </a:cxn>
                <a:cxn ang="0">
                  <a:pos x="42" y="58"/>
                </a:cxn>
                <a:cxn ang="0">
                  <a:pos x="42" y="52"/>
                </a:cxn>
                <a:cxn ang="0">
                  <a:pos x="42" y="27"/>
                </a:cxn>
                <a:cxn ang="0">
                  <a:pos x="42" y="20"/>
                </a:cxn>
                <a:cxn ang="0">
                  <a:pos x="42" y="16"/>
                </a:cxn>
                <a:cxn ang="0">
                  <a:pos x="42" y="13"/>
                </a:cxn>
                <a:cxn ang="0">
                  <a:pos x="40" y="9"/>
                </a:cxn>
                <a:cxn ang="0">
                  <a:pos x="37" y="5"/>
                </a:cxn>
                <a:cxn ang="0">
                  <a:pos x="35" y="5"/>
                </a:cxn>
                <a:cxn ang="0">
                  <a:pos x="33" y="5"/>
                </a:cxn>
                <a:cxn ang="0">
                  <a:pos x="28" y="5"/>
                </a:cxn>
                <a:cxn ang="0">
                  <a:pos x="24" y="9"/>
                </a:cxn>
                <a:cxn ang="0">
                  <a:pos x="22" y="14"/>
                </a:cxn>
                <a:cxn ang="0">
                  <a:pos x="20" y="20"/>
                </a:cxn>
                <a:cxn ang="0">
                  <a:pos x="18" y="27"/>
                </a:cxn>
                <a:cxn ang="0">
                  <a:pos x="18" y="36"/>
                </a:cxn>
                <a:cxn ang="0">
                  <a:pos x="20" y="43"/>
                </a:cxn>
                <a:cxn ang="0">
                  <a:pos x="20" y="51"/>
                </a:cxn>
                <a:cxn ang="0">
                  <a:pos x="24" y="56"/>
                </a:cxn>
                <a:cxn ang="0">
                  <a:pos x="26" y="60"/>
                </a:cxn>
                <a:cxn ang="0">
                  <a:pos x="31" y="60"/>
                </a:cxn>
                <a:cxn ang="0">
                  <a:pos x="33" y="60"/>
                </a:cxn>
                <a:cxn ang="0">
                  <a:pos x="37" y="58"/>
                </a:cxn>
                <a:cxn ang="0">
                  <a:pos x="40" y="56"/>
                </a:cxn>
                <a:cxn ang="0">
                  <a:pos x="42" y="52"/>
                </a:cxn>
              </a:cxnLst>
              <a:rect l="0" t="0" r="r" b="b"/>
              <a:pathLst>
                <a:path w="67" h="98">
                  <a:moveTo>
                    <a:pt x="42" y="58"/>
                  </a:moveTo>
                  <a:lnTo>
                    <a:pt x="38" y="63"/>
                  </a:lnTo>
                  <a:lnTo>
                    <a:pt x="35" y="65"/>
                  </a:lnTo>
                  <a:lnTo>
                    <a:pt x="29" y="67"/>
                  </a:lnTo>
                  <a:lnTo>
                    <a:pt x="24" y="67"/>
                  </a:lnTo>
                  <a:lnTo>
                    <a:pt x="17" y="67"/>
                  </a:lnTo>
                  <a:lnTo>
                    <a:pt x="11" y="63"/>
                  </a:lnTo>
                  <a:lnTo>
                    <a:pt x="6" y="56"/>
                  </a:lnTo>
                  <a:lnTo>
                    <a:pt x="2" y="51"/>
                  </a:lnTo>
                  <a:lnTo>
                    <a:pt x="0" y="43"/>
                  </a:lnTo>
                  <a:lnTo>
                    <a:pt x="0" y="36"/>
                  </a:lnTo>
                  <a:lnTo>
                    <a:pt x="0" y="27"/>
                  </a:lnTo>
                  <a:lnTo>
                    <a:pt x="4" y="18"/>
                  </a:lnTo>
                  <a:lnTo>
                    <a:pt x="8" y="13"/>
                  </a:lnTo>
                  <a:lnTo>
                    <a:pt x="11" y="9"/>
                  </a:lnTo>
                  <a:lnTo>
                    <a:pt x="15" y="5"/>
                  </a:lnTo>
                  <a:lnTo>
                    <a:pt x="24" y="2"/>
                  </a:lnTo>
                  <a:lnTo>
                    <a:pt x="31" y="0"/>
                  </a:lnTo>
                  <a:lnTo>
                    <a:pt x="37" y="0"/>
                  </a:lnTo>
                  <a:lnTo>
                    <a:pt x="42" y="2"/>
                  </a:lnTo>
                  <a:lnTo>
                    <a:pt x="46" y="3"/>
                  </a:lnTo>
                  <a:lnTo>
                    <a:pt x="49" y="5"/>
                  </a:lnTo>
                  <a:lnTo>
                    <a:pt x="60" y="0"/>
                  </a:lnTo>
                  <a:lnTo>
                    <a:pt x="62" y="0"/>
                  </a:lnTo>
                  <a:lnTo>
                    <a:pt x="62" y="83"/>
                  </a:lnTo>
                  <a:lnTo>
                    <a:pt x="62" y="89"/>
                  </a:lnTo>
                  <a:lnTo>
                    <a:pt x="64" y="90"/>
                  </a:lnTo>
                  <a:lnTo>
                    <a:pt x="66" y="94"/>
                  </a:lnTo>
                  <a:lnTo>
                    <a:pt x="67" y="94"/>
                  </a:lnTo>
                  <a:lnTo>
                    <a:pt x="67" y="98"/>
                  </a:lnTo>
                  <a:lnTo>
                    <a:pt x="33" y="98"/>
                  </a:lnTo>
                  <a:lnTo>
                    <a:pt x="33" y="94"/>
                  </a:lnTo>
                  <a:lnTo>
                    <a:pt x="37" y="94"/>
                  </a:lnTo>
                  <a:lnTo>
                    <a:pt x="40" y="94"/>
                  </a:lnTo>
                  <a:lnTo>
                    <a:pt x="42" y="92"/>
                  </a:lnTo>
                  <a:lnTo>
                    <a:pt x="42" y="90"/>
                  </a:lnTo>
                  <a:lnTo>
                    <a:pt x="42" y="89"/>
                  </a:lnTo>
                  <a:lnTo>
                    <a:pt x="42" y="85"/>
                  </a:lnTo>
                  <a:lnTo>
                    <a:pt x="42" y="58"/>
                  </a:lnTo>
                  <a:close/>
                  <a:moveTo>
                    <a:pt x="42" y="52"/>
                  </a:moveTo>
                  <a:lnTo>
                    <a:pt x="42" y="27"/>
                  </a:lnTo>
                  <a:lnTo>
                    <a:pt x="42" y="20"/>
                  </a:lnTo>
                  <a:lnTo>
                    <a:pt x="42" y="16"/>
                  </a:lnTo>
                  <a:lnTo>
                    <a:pt x="42" y="13"/>
                  </a:lnTo>
                  <a:lnTo>
                    <a:pt x="40" y="9"/>
                  </a:lnTo>
                  <a:lnTo>
                    <a:pt x="37" y="5"/>
                  </a:lnTo>
                  <a:lnTo>
                    <a:pt x="35" y="5"/>
                  </a:lnTo>
                  <a:lnTo>
                    <a:pt x="33" y="5"/>
                  </a:lnTo>
                  <a:lnTo>
                    <a:pt x="28" y="5"/>
                  </a:lnTo>
                  <a:lnTo>
                    <a:pt x="24" y="9"/>
                  </a:lnTo>
                  <a:lnTo>
                    <a:pt x="22" y="14"/>
                  </a:lnTo>
                  <a:lnTo>
                    <a:pt x="20" y="20"/>
                  </a:lnTo>
                  <a:lnTo>
                    <a:pt x="18" y="27"/>
                  </a:lnTo>
                  <a:lnTo>
                    <a:pt x="18" y="36"/>
                  </a:lnTo>
                  <a:lnTo>
                    <a:pt x="20" y="43"/>
                  </a:lnTo>
                  <a:lnTo>
                    <a:pt x="20" y="51"/>
                  </a:lnTo>
                  <a:lnTo>
                    <a:pt x="24" y="56"/>
                  </a:lnTo>
                  <a:lnTo>
                    <a:pt x="26" y="60"/>
                  </a:lnTo>
                  <a:lnTo>
                    <a:pt x="31" y="60"/>
                  </a:lnTo>
                  <a:lnTo>
                    <a:pt x="33" y="60"/>
                  </a:lnTo>
                  <a:lnTo>
                    <a:pt x="37" y="58"/>
                  </a:lnTo>
                  <a:lnTo>
                    <a:pt x="40" y="56"/>
                  </a:lnTo>
                  <a:lnTo>
                    <a:pt x="42" y="5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58" name="Freeform 14"/>
            <p:cNvSpPr>
              <a:spLocks/>
            </p:cNvSpPr>
            <p:nvPr/>
          </p:nvSpPr>
          <p:spPr bwMode="auto">
            <a:xfrm>
              <a:off x="1563" y="3190"/>
              <a:ext cx="491" cy="92"/>
            </a:xfrm>
            <a:custGeom>
              <a:avLst/>
              <a:gdLst/>
              <a:ahLst/>
              <a:cxnLst>
                <a:cxn ang="0">
                  <a:pos x="0" y="92"/>
                </a:cxn>
                <a:cxn ang="0">
                  <a:pos x="0" y="92"/>
                </a:cxn>
                <a:cxn ang="0">
                  <a:pos x="0" y="90"/>
                </a:cxn>
                <a:cxn ang="0">
                  <a:pos x="3" y="88"/>
                </a:cxn>
                <a:cxn ang="0">
                  <a:pos x="11" y="85"/>
                </a:cxn>
                <a:cxn ang="0">
                  <a:pos x="23" y="77"/>
                </a:cxn>
                <a:cxn ang="0">
                  <a:pos x="40" y="68"/>
                </a:cxn>
                <a:cxn ang="0">
                  <a:pos x="63" y="56"/>
                </a:cxn>
                <a:cxn ang="0">
                  <a:pos x="92" y="39"/>
                </a:cxn>
                <a:cxn ang="0">
                  <a:pos x="125" y="25"/>
                </a:cxn>
                <a:cxn ang="0">
                  <a:pos x="163" y="12"/>
                </a:cxn>
                <a:cxn ang="0">
                  <a:pos x="203" y="3"/>
                </a:cxn>
                <a:cxn ang="0">
                  <a:pos x="242" y="0"/>
                </a:cxn>
                <a:cxn ang="0">
                  <a:pos x="284" y="3"/>
                </a:cxn>
                <a:cxn ang="0">
                  <a:pos x="324" y="12"/>
                </a:cxn>
                <a:cxn ang="0">
                  <a:pos x="360" y="25"/>
                </a:cxn>
                <a:cxn ang="0">
                  <a:pos x="395" y="39"/>
                </a:cxn>
                <a:cxn ang="0">
                  <a:pos x="424" y="56"/>
                </a:cxn>
                <a:cxn ang="0">
                  <a:pos x="449" y="68"/>
                </a:cxn>
                <a:cxn ang="0">
                  <a:pos x="465" y="77"/>
                </a:cxn>
                <a:cxn ang="0">
                  <a:pos x="478" y="85"/>
                </a:cxn>
                <a:cxn ang="0">
                  <a:pos x="485" y="88"/>
                </a:cxn>
                <a:cxn ang="0">
                  <a:pos x="489" y="90"/>
                </a:cxn>
                <a:cxn ang="0">
                  <a:pos x="489" y="92"/>
                </a:cxn>
                <a:cxn ang="0">
                  <a:pos x="491" y="92"/>
                </a:cxn>
              </a:cxnLst>
              <a:rect l="0" t="0" r="r" b="b"/>
              <a:pathLst>
                <a:path w="491" h="92">
                  <a:moveTo>
                    <a:pt x="0" y="92"/>
                  </a:moveTo>
                  <a:lnTo>
                    <a:pt x="0" y="92"/>
                  </a:lnTo>
                  <a:lnTo>
                    <a:pt x="0" y="90"/>
                  </a:lnTo>
                  <a:lnTo>
                    <a:pt x="3" y="88"/>
                  </a:lnTo>
                  <a:lnTo>
                    <a:pt x="11" y="85"/>
                  </a:lnTo>
                  <a:lnTo>
                    <a:pt x="23" y="77"/>
                  </a:lnTo>
                  <a:lnTo>
                    <a:pt x="40" y="68"/>
                  </a:lnTo>
                  <a:lnTo>
                    <a:pt x="63" y="56"/>
                  </a:lnTo>
                  <a:lnTo>
                    <a:pt x="92" y="39"/>
                  </a:lnTo>
                  <a:lnTo>
                    <a:pt x="125" y="25"/>
                  </a:lnTo>
                  <a:lnTo>
                    <a:pt x="163" y="12"/>
                  </a:lnTo>
                  <a:lnTo>
                    <a:pt x="203" y="3"/>
                  </a:lnTo>
                  <a:lnTo>
                    <a:pt x="242" y="0"/>
                  </a:lnTo>
                  <a:lnTo>
                    <a:pt x="284" y="3"/>
                  </a:lnTo>
                  <a:lnTo>
                    <a:pt x="324" y="12"/>
                  </a:lnTo>
                  <a:lnTo>
                    <a:pt x="360" y="25"/>
                  </a:lnTo>
                  <a:lnTo>
                    <a:pt x="395" y="39"/>
                  </a:lnTo>
                  <a:lnTo>
                    <a:pt x="424" y="56"/>
                  </a:lnTo>
                  <a:lnTo>
                    <a:pt x="449" y="68"/>
                  </a:lnTo>
                  <a:lnTo>
                    <a:pt x="465" y="77"/>
                  </a:lnTo>
                  <a:lnTo>
                    <a:pt x="478" y="85"/>
                  </a:lnTo>
                  <a:lnTo>
                    <a:pt x="485" y="88"/>
                  </a:lnTo>
                  <a:lnTo>
                    <a:pt x="489" y="90"/>
                  </a:lnTo>
                  <a:lnTo>
                    <a:pt x="489" y="92"/>
                  </a:lnTo>
                  <a:lnTo>
                    <a:pt x="491" y="9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59" name="Freeform 15"/>
            <p:cNvSpPr>
              <a:spLocks/>
            </p:cNvSpPr>
            <p:nvPr/>
          </p:nvSpPr>
          <p:spPr bwMode="auto">
            <a:xfrm>
              <a:off x="1996" y="3240"/>
              <a:ext cx="58" cy="42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58" y="42"/>
                </a:cxn>
                <a:cxn ang="0">
                  <a:pos x="0" y="26"/>
                </a:cxn>
              </a:cxnLst>
              <a:rect l="0" t="0" r="r" b="b"/>
              <a:pathLst>
                <a:path w="58" h="42">
                  <a:moveTo>
                    <a:pt x="14" y="0"/>
                  </a:moveTo>
                  <a:lnTo>
                    <a:pt x="58" y="42"/>
                  </a:lnTo>
                  <a:lnTo>
                    <a:pt x="0" y="26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60" name="Freeform 16"/>
            <p:cNvSpPr>
              <a:spLocks noEditPoints="1"/>
            </p:cNvSpPr>
            <p:nvPr/>
          </p:nvSpPr>
          <p:spPr bwMode="auto">
            <a:xfrm>
              <a:off x="1438" y="3476"/>
              <a:ext cx="49" cy="77"/>
            </a:xfrm>
            <a:custGeom>
              <a:avLst/>
              <a:gdLst/>
              <a:ahLst/>
              <a:cxnLst>
                <a:cxn ang="0">
                  <a:pos x="49" y="39"/>
                </a:cxn>
                <a:cxn ang="0">
                  <a:pos x="47" y="50"/>
                </a:cxn>
                <a:cxn ang="0">
                  <a:pos x="45" y="59"/>
                </a:cxn>
                <a:cxn ang="0">
                  <a:pos x="43" y="65"/>
                </a:cxn>
                <a:cxn ang="0">
                  <a:pos x="40" y="70"/>
                </a:cxn>
                <a:cxn ang="0">
                  <a:pos x="36" y="74"/>
                </a:cxn>
                <a:cxn ang="0">
                  <a:pos x="33" y="76"/>
                </a:cxn>
                <a:cxn ang="0">
                  <a:pos x="29" y="77"/>
                </a:cxn>
                <a:cxn ang="0">
                  <a:pos x="23" y="77"/>
                </a:cxn>
                <a:cxn ang="0">
                  <a:pos x="18" y="77"/>
                </a:cxn>
                <a:cxn ang="0">
                  <a:pos x="14" y="76"/>
                </a:cxn>
                <a:cxn ang="0">
                  <a:pos x="9" y="72"/>
                </a:cxn>
                <a:cxn ang="0">
                  <a:pos x="5" y="67"/>
                </a:cxn>
                <a:cxn ang="0">
                  <a:pos x="4" y="63"/>
                </a:cxn>
                <a:cxn ang="0">
                  <a:pos x="2" y="58"/>
                </a:cxn>
                <a:cxn ang="0">
                  <a:pos x="0" y="48"/>
                </a:cxn>
                <a:cxn ang="0">
                  <a:pos x="0" y="39"/>
                </a:cxn>
                <a:cxn ang="0">
                  <a:pos x="0" y="29"/>
                </a:cxn>
                <a:cxn ang="0">
                  <a:pos x="4" y="18"/>
                </a:cxn>
                <a:cxn ang="0">
                  <a:pos x="7" y="10"/>
                </a:cxn>
                <a:cxn ang="0">
                  <a:pos x="11" y="3"/>
                </a:cxn>
                <a:cxn ang="0">
                  <a:pos x="18" y="1"/>
                </a:cxn>
                <a:cxn ang="0">
                  <a:pos x="23" y="0"/>
                </a:cxn>
                <a:cxn ang="0">
                  <a:pos x="31" y="1"/>
                </a:cxn>
                <a:cxn ang="0">
                  <a:pos x="36" y="3"/>
                </a:cxn>
                <a:cxn ang="0">
                  <a:pos x="42" y="9"/>
                </a:cxn>
                <a:cxn ang="0">
                  <a:pos x="45" y="16"/>
                </a:cxn>
                <a:cxn ang="0">
                  <a:pos x="47" y="27"/>
                </a:cxn>
                <a:cxn ang="0">
                  <a:pos x="49" y="39"/>
                </a:cxn>
                <a:cxn ang="0">
                  <a:pos x="31" y="39"/>
                </a:cxn>
                <a:cxn ang="0">
                  <a:pos x="31" y="30"/>
                </a:cxn>
                <a:cxn ang="0">
                  <a:pos x="31" y="23"/>
                </a:cxn>
                <a:cxn ang="0">
                  <a:pos x="31" y="18"/>
                </a:cxn>
                <a:cxn ang="0">
                  <a:pos x="31" y="16"/>
                </a:cxn>
                <a:cxn ang="0">
                  <a:pos x="31" y="9"/>
                </a:cxn>
                <a:cxn ang="0">
                  <a:pos x="29" y="5"/>
                </a:cxn>
                <a:cxn ang="0">
                  <a:pos x="27" y="3"/>
                </a:cxn>
                <a:cxn ang="0">
                  <a:pos x="23" y="3"/>
                </a:cxn>
                <a:cxn ang="0">
                  <a:pos x="22" y="3"/>
                </a:cxn>
                <a:cxn ang="0">
                  <a:pos x="20" y="5"/>
                </a:cxn>
                <a:cxn ang="0">
                  <a:pos x="18" y="7"/>
                </a:cxn>
                <a:cxn ang="0">
                  <a:pos x="16" y="12"/>
                </a:cxn>
                <a:cxn ang="0">
                  <a:pos x="16" y="23"/>
                </a:cxn>
                <a:cxn ang="0">
                  <a:pos x="16" y="47"/>
                </a:cxn>
                <a:cxn ang="0">
                  <a:pos x="16" y="56"/>
                </a:cxn>
                <a:cxn ang="0">
                  <a:pos x="16" y="63"/>
                </a:cxn>
                <a:cxn ang="0">
                  <a:pos x="18" y="68"/>
                </a:cxn>
                <a:cxn ang="0">
                  <a:pos x="18" y="70"/>
                </a:cxn>
                <a:cxn ang="0">
                  <a:pos x="20" y="74"/>
                </a:cxn>
                <a:cxn ang="0">
                  <a:pos x="22" y="74"/>
                </a:cxn>
                <a:cxn ang="0">
                  <a:pos x="23" y="74"/>
                </a:cxn>
                <a:cxn ang="0">
                  <a:pos x="27" y="74"/>
                </a:cxn>
                <a:cxn ang="0">
                  <a:pos x="29" y="72"/>
                </a:cxn>
                <a:cxn ang="0">
                  <a:pos x="31" y="68"/>
                </a:cxn>
                <a:cxn ang="0">
                  <a:pos x="31" y="63"/>
                </a:cxn>
                <a:cxn ang="0">
                  <a:pos x="31" y="39"/>
                </a:cxn>
              </a:cxnLst>
              <a:rect l="0" t="0" r="r" b="b"/>
              <a:pathLst>
                <a:path w="49" h="77">
                  <a:moveTo>
                    <a:pt x="49" y="39"/>
                  </a:moveTo>
                  <a:lnTo>
                    <a:pt x="47" y="50"/>
                  </a:lnTo>
                  <a:lnTo>
                    <a:pt x="45" y="59"/>
                  </a:lnTo>
                  <a:lnTo>
                    <a:pt x="43" y="65"/>
                  </a:lnTo>
                  <a:lnTo>
                    <a:pt x="40" y="70"/>
                  </a:lnTo>
                  <a:lnTo>
                    <a:pt x="36" y="74"/>
                  </a:lnTo>
                  <a:lnTo>
                    <a:pt x="33" y="76"/>
                  </a:lnTo>
                  <a:lnTo>
                    <a:pt x="29" y="77"/>
                  </a:lnTo>
                  <a:lnTo>
                    <a:pt x="23" y="77"/>
                  </a:lnTo>
                  <a:lnTo>
                    <a:pt x="18" y="77"/>
                  </a:lnTo>
                  <a:lnTo>
                    <a:pt x="14" y="76"/>
                  </a:lnTo>
                  <a:lnTo>
                    <a:pt x="9" y="72"/>
                  </a:lnTo>
                  <a:lnTo>
                    <a:pt x="5" y="67"/>
                  </a:lnTo>
                  <a:lnTo>
                    <a:pt x="4" y="63"/>
                  </a:lnTo>
                  <a:lnTo>
                    <a:pt x="2" y="58"/>
                  </a:lnTo>
                  <a:lnTo>
                    <a:pt x="0" y="48"/>
                  </a:lnTo>
                  <a:lnTo>
                    <a:pt x="0" y="39"/>
                  </a:lnTo>
                  <a:lnTo>
                    <a:pt x="0" y="29"/>
                  </a:lnTo>
                  <a:lnTo>
                    <a:pt x="4" y="18"/>
                  </a:lnTo>
                  <a:lnTo>
                    <a:pt x="7" y="10"/>
                  </a:lnTo>
                  <a:lnTo>
                    <a:pt x="11" y="3"/>
                  </a:lnTo>
                  <a:lnTo>
                    <a:pt x="18" y="1"/>
                  </a:lnTo>
                  <a:lnTo>
                    <a:pt x="23" y="0"/>
                  </a:lnTo>
                  <a:lnTo>
                    <a:pt x="31" y="1"/>
                  </a:lnTo>
                  <a:lnTo>
                    <a:pt x="36" y="3"/>
                  </a:lnTo>
                  <a:lnTo>
                    <a:pt x="42" y="9"/>
                  </a:lnTo>
                  <a:lnTo>
                    <a:pt x="45" y="16"/>
                  </a:lnTo>
                  <a:lnTo>
                    <a:pt x="47" y="27"/>
                  </a:lnTo>
                  <a:lnTo>
                    <a:pt x="49" y="39"/>
                  </a:lnTo>
                  <a:close/>
                  <a:moveTo>
                    <a:pt x="31" y="39"/>
                  </a:moveTo>
                  <a:lnTo>
                    <a:pt x="31" y="30"/>
                  </a:lnTo>
                  <a:lnTo>
                    <a:pt x="31" y="23"/>
                  </a:lnTo>
                  <a:lnTo>
                    <a:pt x="31" y="18"/>
                  </a:lnTo>
                  <a:lnTo>
                    <a:pt x="31" y="16"/>
                  </a:lnTo>
                  <a:lnTo>
                    <a:pt x="31" y="9"/>
                  </a:lnTo>
                  <a:lnTo>
                    <a:pt x="29" y="5"/>
                  </a:lnTo>
                  <a:lnTo>
                    <a:pt x="27" y="3"/>
                  </a:lnTo>
                  <a:lnTo>
                    <a:pt x="23" y="3"/>
                  </a:lnTo>
                  <a:lnTo>
                    <a:pt x="22" y="3"/>
                  </a:lnTo>
                  <a:lnTo>
                    <a:pt x="20" y="5"/>
                  </a:lnTo>
                  <a:lnTo>
                    <a:pt x="18" y="7"/>
                  </a:lnTo>
                  <a:lnTo>
                    <a:pt x="16" y="12"/>
                  </a:lnTo>
                  <a:lnTo>
                    <a:pt x="16" y="23"/>
                  </a:lnTo>
                  <a:lnTo>
                    <a:pt x="16" y="47"/>
                  </a:lnTo>
                  <a:lnTo>
                    <a:pt x="16" y="56"/>
                  </a:lnTo>
                  <a:lnTo>
                    <a:pt x="16" y="63"/>
                  </a:lnTo>
                  <a:lnTo>
                    <a:pt x="18" y="68"/>
                  </a:lnTo>
                  <a:lnTo>
                    <a:pt x="18" y="70"/>
                  </a:lnTo>
                  <a:lnTo>
                    <a:pt x="20" y="74"/>
                  </a:lnTo>
                  <a:lnTo>
                    <a:pt x="22" y="74"/>
                  </a:lnTo>
                  <a:lnTo>
                    <a:pt x="23" y="74"/>
                  </a:lnTo>
                  <a:lnTo>
                    <a:pt x="27" y="74"/>
                  </a:lnTo>
                  <a:lnTo>
                    <a:pt x="29" y="72"/>
                  </a:lnTo>
                  <a:lnTo>
                    <a:pt x="31" y="68"/>
                  </a:lnTo>
                  <a:lnTo>
                    <a:pt x="31" y="63"/>
                  </a:lnTo>
                  <a:lnTo>
                    <a:pt x="31" y="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61" name="Freeform 17"/>
            <p:cNvSpPr>
              <a:spLocks/>
            </p:cNvSpPr>
            <p:nvPr/>
          </p:nvSpPr>
          <p:spPr bwMode="auto">
            <a:xfrm>
              <a:off x="1985" y="3224"/>
              <a:ext cx="400" cy="400"/>
            </a:xfrm>
            <a:custGeom>
              <a:avLst/>
              <a:gdLst/>
              <a:ahLst/>
              <a:cxnLst>
                <a:cxn ang="0">
                  <a:pos x="400" y="201"/>
                </a:cxn>
                <a:cxn ang="0">
                  <a:pos x="394" y="154"/>
                </a:cxn>
                <a:cxn ang="0">
                  <a:pos x="380" y="112"/>
                </a:cxn>
                <a:cxn ang="0">
                  <a:pos x="356" y="74"/>
                </a:cxn>
                <a:cxn ang="0">
                  <a:pos x="324" y="43"/>
                </a:cxn>
                <a:cxn ang="0">
                  <a:pos x="288" y="20"/>
                </a:cxn>
                <a:cxn ang="0">
                  <a:pos x="246" y="5"/>
                </a:cxn>
                <a:cxn ang="0">
                  <a:pos x="199" y="0"/>
                </a:cxn>
                <a:cxn ang="0">
                  <a:pos x="154" y="5"/>
                </a:cxn>
                <a:cxn ang="0">
                  <a:pos x="112" y="20"/>
                </a:cxn>
                <a:cxn ang="0">
                  <a:pos x="74" y="43"/>
                </a:cxn>
                <a:cxn ang="0">
                  <a:pos x="43" y="74"/>
                </a:cxn>
                <a:cxn ang="0">
                  <a:pos x="20" y="112"/>
                </a:cxn>
                <a:cxn ang="0">
                  <a:pos x="5" y="154"/>
                </a:cxn>
                <a:cxn ang="0">
                  <a:pos x="0" y="201"/>
                </a:cxn>
                <a:cxn ang="0">
                  <a:pos x="5" y="246"/>
                </a:cxn>
                <a:cxn ang="0">
                  <a:pos x="20" y="288"/>
                </a:cxn>
                <a:cxn ang="0">
                  <a:pos x="43" y="326"/>
                </a:cxn>
                <a:cxn ang="0">
                  <a:pos x="74" y="357"/>
                </a:cxn>
                <a:cxn ang="0">
                  <a:pos x="112" y="380"/>
                </a:cxn>
                <a:cxn ang="0">
                  <a:pos x="154" y="395"/>
                </a:cxn>
                <a:cxn ang="0">
                  <a:pos x="199" y="400"/>
                </a:cxn>
                <a:cxn ang="0">
                  <a:pos x="246" y="395"/>
                </a:cxn>
                <a:cxn ang="0">
                  <a:pos x="288" y="380"/>
                </a:cxn>
                <a:cxn ang="0">
                  <a:pos x="324" y="357"/>
                </a:cxn>
                <a:cxn ang="0">
                  <a:pos x="356" y="326"/>
                </a:cxn>
                <a:cxn ang="0">
                  <a:pos x="380" y="288"/>
                </a:cxn>
                <a:cxn ang="0">
                  <a:pos x="394" y="246"/>
                </a:cxn>
                <a:cxn ang="0">
                  <a:pos x="400" y="201"/>
                </a:cxn>
              </a:cxnLst>
              <a:rect l="0" t="0" r="r" b="b"/>
              <a:pathLst>
                <a:path w="400" h="400">
                  <a:moveTo>
                    <a:pt x="400" y="201"/>
                  </a:moveTo>
                  <a:lnTo>
                    <a:pt x="394" y="154"/>
                  </a:lnTo>
                  <a:lnTo>
                    <a:pt x="380" y="112"/>
                  </a:lnTo>
                  <a:lnTo>
                    <a:pt x="356" y="74"/>
                  </a:lnTo>
                  <a:lnTo>
                    <a:pt x="324" y="43"/>
                  </a:lnTo>
                  <a:lnTo>
                    <a:pt x="288" y="20"/>
                  </a:lnTo>
                  <a:lnTo>
                    <a:pt x="246" y="5"/>
                  </a:lnTo>
                  <a:lnTo>
                    <a:pt x="199" y="0"/>
                  </a:lnTo>
                  <a:lnTo>
                    <a:pt x="154" y="5"/>
                  </a:lnTo>
                  <a:lnTo>
                    <a:pt x="112" y="20"/>
                  </a:lnTo>
                  <a:lnTo>
                    <a:pt x="74" y="43"/>
                  </a:lnTo>
                  <a:lnTo>
                    <a:pt x="43" y="74"/>
                  </a:lnTo>
                  <a:lnTo>
                    <a:pt x="20" y="112"/>
                  </a:lnTo>
                  <a:lnTo>
                    <a:pt x="5" y="154"/>
                  </a:lnTo>
                  <a:lnTo>
                    <a:pt x="0" y="201"/>
                  </a:lnTo>
                  <a:lnTo>
                    <a:pt x="5" y="246"/>
                  </a:lnTo>
                  <a:lnTo>
                    <a:pt x="20" y="288"/>
                  </a:lnTo>
                  <a:lnTo>
                    <a:pt x="43" y="326"/>
                  </a:lnTo>
                  <a:lnTo>
                    <a:pt x="74" y="357"/>
                  </a:lnTo>
                  <a:lnTo>
                    <a:pt x="112" y="380"/>
                  </a:lnTo>
                  <a:lnTo>
                    <a:pt x="154" y="395"/>
                  </a:lnTo>
                  <a:lnTo>
                    <a:pt x="199" y="400"/>
                  </a:lnTo>
                  <a:lnTo>
                    <a:pt x="246" y="395"/>
                  </a:lnTo>
                  <a:lnTo>
                    <a:pt x="288" y="380"/>
                  </a:lnTo>
                  <a:lnTo>
                    <a:pt x="324" y="357"/>
                  </a:lnTo>
                  <a:lnTo>
                    <a:pt x="356" y="326"/>
                  </a:lnTo>
                  <a:lnTo>
                    <a:pt x="380" y="288"/>
                  </a:lnTo>
                  <a:lnTo>
                    <a:pt x="394" y="246"/>
                  </a:lnTo>
                  <a:lnTo>
                    <a:pt x="400" y="201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62" name="Freeform 18"/>
            <p:cNvSpPr>
              <a:spLocks/>
            </p:cNvSpPr>
            <p:nvPr/>
          </p:nvSpPr>
          <p:spPr bwMode="auto">
            <a:xfrm>
              <a:off x="2323" y="3182"/>
              <a:ext cx="491" cy="93"/>
            </a:xfrm>
            <a:custGeom>
              <a:avLst/>
              <a:gdLst/>
              <a:ahLst/>
              <a:cxnLst>
                <a:cxn ang="0">
                  <a:pos x="0" y="93"/>
                </a:cxn>
                <a:cxn ang="0">
                  <a:pos x="0" y="93"/>
                </a:cxn>
                <a:cxn ang="0">
                  <a:pos x="2" y="93"/>
                </a:cxn>
                <a:cxn ang="0">
                  <a:pos x="6" y="91"/>
                </a:cxn>
                <a:cxn ang="0">
                  <a:pos x="13" y="87"/>
                </a:cxn>
                <a:cxn ang="0">
                  <a:pos x="24" y="80"/>
                </a:cxn>
                <a:cxn ang="0">
                  <a:pos x="42" y="71"/>
                </a:cxn>
                <a:cxn ang="0">
                  <a:pos x="65" y="56"/>
                </a:cxn>
                <a:cxn ang="0">
                  <a:pos x="94" y="42"/>
                </a:cxn>
                <a:cxn ang="0">
                  <a:pos x="127" y="27"/>
                </a:cxn>
                <a:cxn ang="0">
                  <a:pos x="165" y="13"/>
                </a:cxn>
                <a:cxn ang="0">
                  <a:pos x="203" y="4"/>
                </a:cxn>
                <a:cxn ang="0">
                  <a:pos x="245" y="0"/>
                </a:cxn>
                <a:cxn ang="0">
                  <a:pos x="285" y="4"/>
                </a:cxn>
                <a:cxn ang="0">
                  <a:pos x="324" y="13"/>
                </a:cxn>
                <a:cxn ang="0">
                  <a:pos x="362" y="27"/>
                </a:cxn>
                <a:cxn ang="0">
                  <a:pos x="397" y="42"/>
                </a:cxn>
                <a:cxn ang="0">
                  <a:pos x="426" y="56"/>
                </a:cxn>
                <a:cxn ang="0">
                  <a:pos x="449" y="71"/>
                </a:cxn>
                <a:cxn ang="0">
                  <a:pos x="467" y="80"/>
                </a:cxn>
                <a:cxn ang="0">
                  <a:pos x="478" y="87"/>
                </a:cxn>
                <a:cxn ang="0">
                  <a:pos x="485" y="91"/>
                </a:cxn>
                <a:cxn ang="0">
                  <a:pos x="489" y="93"/>
                </a:cxn>
                <a:cxn ang="0">
                  <a:pos x="491" y="93"/>
                </a:cxn>
                <a:cxn ang="0">
                  <a:pos x="491" y="93"/>
                </a:cxn>
              </a:cxnLst>
              <a:rect l="0" t="0" r="r" b="b"/>
              <a:pathLst>
                <a:path w="491" h="93">
                  <a:moveTo>
                    <a:pt x="0" y="93"/>
                  </a:moveTo>
                  <a:lnTo>
                    <a:pt x="0" y="93"/>
                  </a:lnTo>
                  <a:lnTo>
                    <a:pt x="2" y="93"/>
                  </a:lnTo>
                  <a:lnTo>
                    <a:pt x="6" y="91"/>
                  </a:lnTo>
                  <a:lnTo>
                    <a:pt x="13" y="87"/>
                  </a:lnTo>
                  <a:lnTo>
                    <a:pt x="24" y="80"/>
                  </a:lnTo>
                  <a:lnTo>
                    <a:pt x="42" y="71"/>
                  </a:lnTo>
                  <a:lnTo>
                    <a:pt x="65" y="56"/>
                  </a:lnTo>
                  <a:lnTo>
                    <a:pt x="94" y="42"/>
                  </a:lnTo>
                  <a:lnTo>
                    <a:pt x="127" y="27"/>
                  </a:lnTo>
                  <a:lnTo>
                    <a:pt x="165" y="13"/>
                  </a:lnTo>
                  <a:lnTo>
                    <a:pt x="203" y="4"/>
                  </a:lnTo>
                  <a:lnTo>
                    <a:pt x="245" y="0"/>
                  </a:lnTo>
                  <a:lnTo>
                    <a:pt x="285" y="4"/>
                  </a:lnTo>
                  <a:lnTo>
                    <a:pt x="324" y="13"/>
                  </a:lnTo>
                  <a:lnTo>
                    <a:pt x="362" y="27"/>
                  </a:lnTo>
                  <a:lnTo>
                    <a:pt x="397" y="42"/>
                  </a:lnTo>
                  <a:lnTo>
                    <a:pt x="426" y="56"/>
                  </a:lnTo>
                  <a:lnTo>
                    <a:pt x="449" y="71"/>
                  </a:lnTo>
                  <a:lnTo>
                    <a:pt x="467" y="80"/>
                  </a:lnTo>
                  <a:lnTo>
                    <a:pt x="478" y="87"/>
                  </a:lnTo>
                  <a:lnTo>
                    <a:pt x="485" y="91"/>
                  </a:lnTo>
                  <a:lnTo>
                    <a:pt x="489" y="93"/>
                  </a:lnTo>
                  <a:lnTo>
                    <a:pt x="491" y="93"/>
                  </a:lnTo>
                  <a:lnTo>
                    <a:pt x="491" y="93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63" name="Freeform 19"/>
            <p:cNvSpPr>
              <a:spLocks/>
            </p:cNvSpPr>
            <p:nvPr/>
          </p:nvSpPr>
          <p:spPr bwMode="auto">
            <a:xfrm>
              <a:off x="2758" y="3235"/>
              <a:ext cx="56" cy="40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56" y="40"/>
                </a:cxn>
                <a:cxn ang="0">
                  <a:pos x="0" y="25"/>
                </a:cxn>
              </a:cxnLst>
              <a:rect l="0" t="0" r="r" b="b"/>
              <a:pathLst>
                <a:path w="56" h="40">
                  <a:moveTo>
                    <a:pt x="12" y="0"/>
                  </a:moveTo>
                  <a:lnTo>
                    <a:pt x="56" y="40"/>
                  </a:lnTo>
                  <a:lnTo>
                    <a:pt x="0" y="25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64" name="Freeform 20"/>
            <p:cNvSpPr>
              <a:spLocks noEditPoints="1"/>
            </p:cNvSpPr>
            <p:nvPr/>
          </p:nvSpPr>
          <p:spPr bwMode="auto">
            <a:xfrm>
              <a:off x="2117" y="3410"/>
              <a:ext cx="69" cy="98"/>
            </a:xfrm>
            <a:custGeom>
              <a:avLst/>
              <a:gdLst/>
              <a:ahLst/>
              <a:cxnLst>
                <a:cxn ang="0">
                  <a:pos x="43" y="58"/>
                </a:cxn>
                <a:cxn ang="0">
                  <a:pos x="38" y="62"/>
                </a:cxn>
                <a:cxn ang="0">
                  <a:pos x="34" y="66"/>
                </a:cxn>
                <a:cxn ang="0">
                  <a:pos x="31" y="67"/>
                </a:cxn>
                <a:cxn ang="0">
                  <a:pos x="25" y="67"/>
                </a:cxn>
                <a:cxn ang="0">
                  <a:pos x="16" y="66"/>
                </a:cxn>
                <a:cxn ang="0">
                  <a:pos x="11" y="62"/>
                </a:cxn>
                <a:cxn ang="0">
                  <a:pos x="5" y="57"/>
                </a:cxn>
                <a:cxn ang="0">
                  <a:pos x="2" y="51"/>
                </a:cxn>
                <a:cxn ang="0">
                  <a:pos x="0" y="44"/>
                </a:cxn>
                <a:cxn ang="0">
                  <a:pos x="0" y="37"/>
                </a:cxn>
                <a:cxn ang="0">
                  <a:pos x="0" y="28"/>
                </a:cxn>
                <a:cxn ang="0">
                  <a:pos x="3" y="19"/>
                </a:cxn>
                <a:cxn ang="0">
                  <a:pos x="7" y="13"/>
                </a:cxn>
                <a:cxn ang="0">
                  <a:pos x="11" y="8"/>
                </a:cxn>
                <a:cxn ang="0">
                  <a:pos x="16" y="6"/>
                </a:cxn>
                <a:cxn ang="0">
                  <a:pos x="23" y="2"/>
                </a:cxn>
                <a:cxn ang="0">
                  <a:pos x="31" y="0"/>
                </a:cxn>
                <a:cxn ang="0">
                  <a:pos x="36" y="0"/>
                </a:cxn>
                <a:cxn ang="0">
                  <a:pos x="42" y="2"/>
                </a:cxn>
                <a:cxn ang="0">
                  <a:pos x="45" y="4"/>
                </a:cxn>
                <a:cxn ang="0">
                  <a:pos x="49" y="6"/>
                </a:cxn>
                <a:cxn ang="0">
                  <a:pos x="60" y="0"/>
                </a:cxn>
                <a:cxn ang="0">
                  <a:pos x="61" y="0"/>
                </a:cxn>
                <a:cxn ang="0">
                  <a:pos x="61" y="82"/>
                </a:cxn>
                <a:cxn ang="0">
                  <a:pos x="63" y="89"/>
                </a:cxn>
                <a:cxn ang="0">
                  <a:pos x="63" y="91"/>
                </a:cxn>
                <a:cxn ang="0">
                  <a:pos x="65" y="95"/>
                </a:cxn>
                <a:cxn ang="0">
                  <a:pos x="69" y="95"/>
                </a:cxn>
                <a:cxn ang="0">
                  <a:pos x="69" y="98"/>
                </a:cxn>
                <a:cxn ang="0">
                  <a:pos x="34" y="98"/>
                </a:cxn>
                <a:cxn ang="0">
                  <a:pos x="34" y="95"/>
                </a:cxn>
                <a:cxn ang="0">
                  <a:pos x="38" y="95"/>
                </a:cxn>
                <a:cxn ang="0">
                  <a:pos x="40" y="93"/>
                </a:cxn>
                <a:cxn ang="0">
                  <a:pos x="42" y="93"/>
                </a:cxn>
                <a:cxn ang="0">
                  <a:pos x="42" y="91"/>
                </a:cxn>
                <a:cxn ang="0">
                  <a:pos x="43" y="89"/>
                </a:cxn>
                <a:cxn ang="0">
                  <a:pos x="43" y="85"/>
                </a:cxn>
                <a:cxn ang="0">
                  <a:pos x="43" y="58"/>
                </a:cxn>
                <a:cxn ang="0">
                  <a:pos x="43" y="53"/>
                </a:cxn>
                <a:cxn ang="0">
                  <a:pos x="43" y="28"/>
                </a:cxn>
                <a:cxn ang="0">
                  <a:pos x="43" y="20"/>
                </a:cxn>
                <a:cxn ang="0">
                  <a:pos x="42" y="15"/>
                </a:cxn>
                <a:cxn ang="0">
                  <a:pos x="42" y="13"/>
                </a:cxn>
                <a:cxn ang="0">
                  <a:pos x="40" y="9"/>
                </a:cxn>
                <a:cxn ang="0">
                  <a:pos x="36" y="6"/>
                </a:cxn>
                <a:cxn ang="0">
                  <a:pos x="34" y="6"/>
                </a:cxn>
                <a:cxn ang="0">
                  <a:pos x="32" y="4"/>
                </a:cxn>
                <a:cxn ang="0">
                  <a:pos x="27" y="6"/>
                </a:cxn>
                <a:cxn ang="0">
                  <a:pos x="23" y="9"/>
                </a:cxn>
                <a:cxn ang="0">
                  <a:pos x="22" y="13"/>
                </a:cxn>
                <a:cxn ang="0">
                  <a:pos x="20" y="20"/>
                </a:cxn>
                <a:cxn ang="0">
                  <a:pos x="20" y="28"/>
                </a:cxn>
                <a:cxn ang="0">
                  <a:pos x="20" y="35"/>
                </a:cxn>
                <a:cxn ang="0">
                  <a:pos x="20" y="44"/>
                </a:cxn>
                <a:cxn ang="0">
                  <a:pos x="22" y="51"/>
                </a:cxn>
                <a:cxn ang="0">
                  <a:pos x="23" y="57"/>
                </a:cxn>
                <a:cxn ang="0">
                  <a:pos x="27" y="58"/>
                </a:cxn>
                <a:cxn ang="0">
                  <a:pos x="31" y="60"/>
                </a:cxn>
                <a:cxn ang="0">
                  <a:pos x="32" y="60"/>
                </a:cxn>
                <a:cxn ang="0">
                  <a:pos x="36" y="58"/>
                </a:cxn>
                <a:cxn ang="0">
                  <a:pos x="40" y="57"/>
                </a:cxn>
                <a:cxn ang="0">
                  <a:pos x="43" y="53"/>
                </a:cxn>
              </a:cxnLst>
              <a:rect l="0" t="0" r="r" b="b"/>
              <a:pathLst>
                <a:path w="69" h="98">
                  <a:moveTo>
                    <a:pt x="43" y="58"/>
                  </a:moveTo>
                  <a:lnTo>
                    <a:pt x="38" y="62"/>
                  </a:lnTo>
                  <a:lnTo>
                    <a:pt x="34" y="66"/>
                  </a:lnTo>
                  <a:lnTo>
                    <a:pt x="31" y="67"/>
                  </a:lnTo>
                  <a:lnTo>
                    <a:pt x="25" y="67"/>
                  </a:lnTo>
                  <a:lnTo>
                    <a:pt x="16" y="66"/>
                  </a:lnTo>
                  <a:lnTo>
                    <a:pt x="11" y="62"/>
                  </a:lnTo>
                  <a:lnTo>
                    <a:pt x="5" y="57"/>
                  </a:lnTo>
                  <a:lnTo>
                    <a:pt x="2" y="51"/>
                  </a:lnTo>
                  <a:lnTo>
                    <a:pt x="0" y="44"/>
                  </a:lnTo>
                  <a:lnTo>
                    <a:pt x="0" y="37"/>
                  </a:lnTo>
                  <a:lnTo>
                    <a:pt x="0" y="28"/>
                  </a:lnTo>
                  <a:lnTo>
                    <a:pt x="3" y="19"/>
                  </a:lnTo>
                  <a:lnTo>
                    <a:pt x="7" y="13"/>
                  </a:lnTo>
                  <a:lnTo>
                    <a:pt x="11" y="8"/>
                  </a:lnTo>
                  <a:lnTo>
                    <a:pt x="16" y="6"/>
                  </a:lnTo>
                  <a:lnTo>
                    <a:pt x="23" y="2"/>
                  </a:lnTo>
                  <a:lnTo>
                    <a:pt x="31" y="0"/>
                  </a:lnTo>
                  <a:lnTo>
                    <a:pt x="36" y="0"/>
                  </a:lnTo>
                  <a:lnTo>
                    <a:pt x="42" y="2"/>
                  </a:lnTo>
                  <a:lnTo>
                    <a:pt x="45" y="4"/>
                  </a:lnTo>
                  <a:lnTo>
                    <a:pt x="49" y="6"/>
                  </a:lnTo>
                  <a:lnTo>
                    <a:pt x="60" y="0"/>
                  </a:lnTo>
                  <a:lnTo>
                    <a:pt x="61" y="0"/>
                  </a:lnTo>
                  <a:lnTo>
                    <a:pt x="61" y="82"/>
                  </a:lnTo>
                  <a:lnTo>
                    <a:pt x="63" y="89"/>
                  </a:lnTo>
                  <a:lnTo>
                    <a:pt x="63" y="91"/>
                  </a:lnTo>
                  <a:lnTo>
                    <a:pt x="65" y="95"/>
                  </a:lnTo>
                  <a:lnTo>
                    <a:pt x="69" y="95"/>
                  </a:lnTo>
                  <a:lnTo>
                    <a:pt x="69" y="98"/>
                  </a:lnTo>
                  <a:lnTo>
                    <a:pt x="34" y="98"/>
                  </a:lnTo>
                  <a:lnTo>
                    <a:pt x="34" y="95"/>
                  </a:lnTo>
                  <a:lnTo>
                    <a:pt x="38" y="95"/>
                  </a:lnTo>
                  <a:lnTo>
                    <a:pt x="40" y="93"/>
                  </a:lnTo>
                  <a:lnTo>
                    <a:pt x="42" y="93"/>
                  </a:lnTo>
                  <a:lnTo>
                    <a:pt x="42" y="91"/>
                  </a:lnTo>
                  <a:lnTo>
                    <a:pt x="43" y="89"/>
                  </a:lnTo>
                  <a:lnTo>
                    <a:pt x="43" y="85"/>
                  </a:lnTo>
                  <a:lnTo>
                    <a:pt x="43" y="58"/>
                  </a:lnTo>
                  <a:close/>
                  <a:moveTo>
                    <a:pt x="43" y="53"/>
                  </a:moveTo>
                  <a:lnTo>
                    <a:pt x="43" y="28"/>
                  </a:lnTo>
                  <a:lnTo>
                    <a:pt x="43" y="20"/>
                  </a:lnTo>
                  <a:lnTo>
                    <a:pt x="42" y="15"/>
                  </a:lnTo>
                  <a:lnTo>
                    <a:pt x="42" y="13"/>
                  </a:lnTo>
                  <a:lnTo>
                    <a:pt x="40" y="9"/>
                  </a:lnTo>
                  <a:lnTo>
                    <a:pt x="36" y="6"/>
                  </a:lnTo>
                  <a:lnTo>
                    <a:pt x="34" y="6"/>
                  </a:lnTo>
                  <a:lnTo>
                    <a:pt x="32" y="4"/>
                  </a:lnTo>
                  <a:lnTo>
                    <a:pt x="27" y="6"/>
                  </a:lnTo>
                  <a:lnTo>
                    <a:pt x="23" y="9"/>
                  </a:lnTo>
                  <a:lnTo>
                    <a:pt x="22" y="13"/>
                  </a:lnTo>
                  <a:lnTo>
                    <a:pt x="20" y="20"/>
                  </a:lnTo>
                  <a:lnTo>
                    <a:pt x="20" y="28"/>
                  </a:lnTo>
                  <a:lnTo>
                    <a:pt x="20" y="35"/>
                  </a:lnTo>
                  <a:lnTo>
                    <a:pt x="20" y="44"/>
                  </a:lnTo>
                  <a:lnTo>
                    <a:pt x="22" y="51"/>
                  </a:lnTo>
                  <a:lnTo>
                    <a:pt x="23" y="57"/>
                  </a:lnTo>
                  <a:lnTo>
                    <a:pt x="27" y="58"/>
                  </a:lnTo>
                  <a:lnTo>
                    <a:pt x="31" y="60"/>
                  </a:lnTo>
                  <a:lnTo>
                    <a:pt x="32" y="60"/>
                  </a:lnTo>
                  <a:lnTo>
                    <a:pt x="36" y="58"/>
                  </a:lnTo>
                  <a:lnTo>
                    <a:pt x="40" y="57"/>
                  </a:lnTo>
                  <a:lnTo>
                    <a:pt x="43" y="5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65" name="Freeform 21"/>
            <p:cNvSpPr>
              <a:spLocks/>
            </p:cNvSpPr>
            <p:nvPr/>
          </p:nvSpPr>
          <p:spPr bwMode="auto">
            <a:xfrm>
              <a:off x="2193" y="3470"/>
              <a:ext cx="38" cy="76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27" y="62"/>
                </a:cxn>
                <a:cxn ang="0">
                  <a:pos x="29" y="67"/>
                </a:cxn>
                <a:cxn ang="0">
                  <a:pos x="29" y="71"/>
                </a:cxn>
                <a:cxn ang="0">
                  <a:pos x="29" y="73"/>
                </a:cxn>
                <a:cxn ang="0">
                  <a:pos x="31" y="73"/>
                </a:cxn>
                <a:cxn ang="0">
                  <a:pos x="33" y="74"/>
                </a:cxn>
                <a:cxn ang="0">
                  <a:pos x="36" y="74"/>
                </a:cxn>
                <a:cxn ang="0">
                  <a:pos x="38" y="74"/>
                </a:cxn>
                <a:cxn ang="0">
                  <a:pos x="38" y="76"/>
                </a:cxn>
                <a:cxn ang="0">
                  <a:pos x="0" y="76"/>
                </a:cxn>
                <a:cxn ang="0">
                  <a:pos x="0" y="74"/>
                </a:cxn>
                <a:cxn ang="0">
                  <a:pos x="2" y="74"/>
                </a:cxn>
                <a:cxn ang="0">
                  <a:pos x="5" y="74"/>
                </a:cxn>
                <a:cxn ang="0">
                  <a:pos x="7" y="74"/>
                </a:cxn>
                <a:cxn ang="0">
                  <a:pos x="9" y="73"/>
                </a:cxn>
                <a:cxn ang="0">
                  <a:pos x="11" y="71"/>
                </a:cxn>
                <a:cxn ang="0">
                  <a:pos x="11" y="67"/>
                </a:cxn>
                <a:cxn ang="0">
                  <a:pos x="11" y="62"/>
                </a:cxn>
                <a:cxn ang="0">
                  <a:pos x="11" y="22"/>
                </a:cxn>
                <a:cxn ang="0">
                  <a:pos x="11" y="18"/>
                </a:cxn>
                <a:cxn ang="0">
                  <a:pos x="11" y="16"/>
                </a:cxn>
                <a:cxn ang="0">
                  <a:pos x="11" y="15"/>
                </a:cxn>
                <a:cxn ang="0">
                  <a:pos x="9" y="15"/>
                </a:cxn>
                <a:cxn ang="0">
                  <a:pos x="7" y="13"/>
                </a:cxn>
                <a:cxn ang="0">
                  <a:pos x="7" y="13"/>
                </a:cxn>
                <a:cxn ang="0">
                  <a:pos x="4" y="15"/>
                </a:cxn>
                <a:cxn ang="0">
                  <a:pos x="0" y="15"/>
                </a:cxn>
                <a:cxn ang="0">
                  <a:pos x="0" y="13"/>
                </a:cxn>
                <a:cxn ang="0">
                  <a:pos x="25" y="0"/>
                </a:cxn>
                <a:cxn ang="0">
                  <a:pos x="27" y="0"/>
                </a:cxn>
              </a:cxnLst>
              <a:rect l="0" t="0" r="r" b="b"/>
              <a:pathLst>
                <a:path w="38" h="76">
                  <a:moveTo>
                    <a:pt x="27" y="0"/>
                  </a:moveTo>
                  <a:lnTo>
                    <a:pt x="27" y="62"/>
                  </a:lnTo>
                  <a:lnTo>
                    <a:pt x="29" y="67"/>
                  </a:lnTo>
                  <a:lnTo>
                    <a:pt x="29" y="71"/>
                  </a:lnTo>
                  <a:lnTo>
                    <a:pt x="29" y="73"/>
                  </a:lnTo>
                  <a:lnTo>
                    <a:pt x="31" y="73"/>
                  </a:lnTo>
                  <a:lnTo>
                    <a:pt x="33" y="74"/>
                  </a:lnTo>
                  <a:lnTo>
                    <a:pt x="36" y="74"/>
                  </a:lnTo>
                  <a:lnTo>
                    <a:pt x="38" y="74"/>
                  </a:lnTo>
                  <a:lnTo>
                    <a:pt x="38" y="76"/>
                  </a:lnTo>
                  <a:lnTo>
                    <a:pt x="0" y="76"/>
                  </a:lnTo>
                  <a:lnTo>
                    <a:pt x="0" y="74"/>
                  </a:lnTo>
                  <a:lnTo>
                    <a:pt x="2" y="74"/>
                  </a:lnTo>
                  <a:lnTo>
                    <a:pt x="5" y="74"/>
                  </a:lnTo>
                  <a:lnTo>
                    <a:pt x="7" y="74"/>
                  </a:lnTo>
                  <a:lnTo>
                    <a:pt x="9" y="73"/>
                  </a:lnTo>
                  <a:lnTo>
                    <a:pt x="11" y="71"/>
                  </a:lnTo>
                  <a:lnTo>
                    <a:pt x="11" y="67"/>
                  </a:lnTo>
                  <a:lnTo>
                    <a:pt x="11" y="62"/>
                  </a:lnTo>
                  <a:lnTo>
                    <a:pt x="11" y="22"/>
                  </a:lnTo>
                  <a:lnTo>
                    <a:pt x="11" y="18"/>
                  </a:lnTo>
                  <a:lnTo>
                    <a:pt x="11" y="16"/>
                  </a:lnTo>
                  <a:lnTo>
                    <a:pt x="11" y="15"/>
                  </a:lnTo>
                  <a:lnTo>
                    <a:pt x="9" y="15"/>
                  </a:lnTo>
                  <a:lnTo>
                    <a:pt x="7" y="13"/>
                  </a:lnTo>
                  <a:lnTo>
                    <a:pt x="7" y="13"/>
                  </a:lnTo>
                  <a:lnTo>
                    <a:pt x="4" y="15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5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66" name="Freeform 22"/>
            <p:cNvSpPr>
              <a:spLocks noEditPoints="1"/>
            </p:cNvSpPr>
            <p:nvPr/>
          </p:nvSpPr>
          <p:spPr bwMode="auto">
            <a:xfrm>
              <a:off x="2533" y="3043"/>
              <a:ext cx="73" cy="76"/>
            </a:xfrm>
            <a:custGeom>
              <a:avLst/>
              <a:gdLst/>
              <a:ahLst/>
              <a:cxnLst>
                <a:cxn ang="0">
                  <a:pos x="33" y="70"/>
                </a:cxn>
                <a:cxn ang="0">
                  <a:pos x="17" y="76"/>
                </a:cxn>
                <a:cxn ang="0">
                  <a:pos x="6" y="70"/>
                </a:cxn>
                <a:cxn ang="0">
                  <a:pos x="0" y="61"/>
                </a:cxn>
                <a:cxn ang="0">
                  <a:pos x="4" y="51"/>
                </a:cxn>
                <a:cxn ang="0">
                  <a:pos x="20" y="38"/>
                </a:cxn>
                <a:cxn ang="0">
                  <a:pos x="42" y="20"/>
                </a:cxn>
                <a:cxn ang="0">
                  <a:pos x="40" y="11"/>
                </a:cxn>
                <a:cxn ang="0">
                  <a:pos x="36" y="7"/>
                </a:cxn>
                <a:cxn ang="0">
                  <a:pos x="31" y="5"/>
                </a:cxn>
                <a:cxn ang="0">
                  <a:pos x="22" y="7"/>
                </a:cxn>
                <a:cxn ang="0">
                  <a:pos x="20" y="11"/>
                </a:cxn>
                <a:cxn ang="0">
                  <a:pos x="22" y="14"/>
                </a:cxn>
                <a:cxn ang="0">
                  <a:pos x="24" y="20"/>
                </a:cxn>
                <a:cxn ang="0">
                  <a:pos x="22" y="27"/>
                </a:cxn>
                <a:cxn ang="0">
                  <a:pos x="15" y="31"/>
                </a:cxn>
                <a:cxn ang="0">
                  <a:pos x="6" y="27"/>
                </a:cxn>
                <a:cxn ang="0">
                  <a:pos x="2" y="20"/>
                </a:cxn>
                <a:cxn ang="0">
                  <a:pos x="8" y="11"/>
                </a:cxn>
                <a:cxn ang="0">
                  <a:pos x="20" y="2"/>
                </a:cxn>
                <a:cxn ang="0">
                  <a:pos x="36" y="0"/>
                </a:cxn>
                <a:cxn ang="0">
                  <a:pos x="49" y="2"/>
                </a:cxn>
                <a:cxn ang="0">
                  <a:pos x="58" y="9"/>
                </a:cxn>
                <a:cxn ang="0">
                  <a:pos x="62" y="16"/>
                </a:cxn>
                <a:cxn ang="0">
                  <a:pos x="64" y="29"/>
                </a:cxn>
                <a:cxn ang="0">
                  <a:pos x="64" y="60"/>
                </a:cxn>
                <a:cxn ang="0">
                  <a:pos x="64" y="63"/>
                </a:cxn>
                <a:cxn ang="0">
                  <a:pos x="65" y="65"/>
                </a:cxn>
                <a:cxn ang="0">
                  <a:pos x="69" y="65"/>
                </a:cxn>
                <a:cxn ang="0">
                  <a:pos x="73" y="63"/>
                </a:cxn>
                <a:cxn ang="0">
                  <a:pos x="65" y="72"/>
                </a:cxn>
                <a:cxn ang="0">
                  <a:pos x="55" y="76"/>
                </a:cxn>
                <a:cxn ang="0">
                  <a:pos x="46" y="72"/>
                </a:cxn>
                <a:cxn ang="0">
                  <a:pos x="42" y="63"/>
                </a:cxn>
                <a:cxn ang="0">
                  <a:pos x="42" y="32"/>
                </a:cxn>
                <a:cxn ang="0">
                  <a:pos x="26" y="45"/>
                </a:cxn>
                <a:cxn ang="0">
                  <a:pos x="22" y="54"/>
                </a:cxn>
                <a:cxn ang="0">
                  <a:pos x="26" y="60"/>
                </a:cxn>
                <a:cxn ang="0">
                  <a:pos x="31" y="61"/>
                </a:cxn>
                <a:cxn ang="0">
                  <a:pos x="42" y="58"/>
                </a:cxn>
              </a:cxnLst>
              <a:rect l="0" t="0" r="r" b="b"/>
              <a:pathLst>
                <a:path w="73" h="76">
                  <a:moveTo>
                    <a:pt x="42" y="63"/>
                  </a:moveTo>
                  <a:lnTo>
                    <a:pt x="33" y="70"/>
                  </a:lnTo>
                  <a:lnTo>
                    <a:pt x="24" y="74"/>
                  </a:lnTo>
                  <a:lnTo>
                    <a:pt x="17" y="76"/>
                  </a:lnTo>
                  <a:lnTo>
                    <a:pt x="9" y="74"/>
                  </a:lnTo>
                  <a:lnTo>
                    <a:pt x="6" y="70"/>
                  </a:lnTo>
                  <a:lnTo>
                    <a:pt x="2" y="67"/>
                  </a:lnTo>
                  <a:lnTo>
                    <a:pt x="0" y="61"/>
                  </a:lnTo>
                  <a:lnTo>
                    <a:pt x="2" y="56"/>
                  </a:lnTo>
                  <a:lnTo>
                    <a:pt x="4" y="51"/>
                  </a:lnTo>
                  <a:lnTo>
                    <a:pt x="8" y="45"/>
                  </a:lnTo>
                  <a:lnTo>
                    <a:pt x="20" y="38"/>
                  </a:lnTo>
                  <a:lnTo>
                    <a:pt x="42" y="29"/>
                  </a:lnTo>
                  <a:lnTo>
                    <a:pt x="42" y="20"/>
                  </a:lnTo>
                  <a:lnTo>
                    <a:pt x="40" y="14"/>
                  </a:lnTo>
                  <a:lnTo>
                    <a:pt x="40" y="11"/>
                  </a:lnTo>
                  <a:lnTo>
                    <a:pt x="38" y="7"/>
                  </a:lnTo>
                  <a:lnTo>
                    <a:pt x="36" y="7"/>
                  </a:lnTo>
                  <a:lnTo>
                    <a:pt x="33" y="5"/>
                  </a:lnTo>
                  <a:lnTo>
                    <a:pt x="31" y="5"/>
                  </a:lnTo>
                  <a:lnTo>
                    <a:pt x="26" y="5"/>
                  </a:lnTo>
                  <a:lnTo>
                    <a:pt x="22" y="7"/>
                  </a:lnTo>
                  <a:lnTo>
                    <a:pt x="20" y="9"/>
                  </a:lnTo>
                  <a:lnTo>
                    <a:pt x="20" y="11"/>
                  </a:lnTo>
                  <a:lnTo>
                    <a:pt x="20" y="13"/>
                  </a:lnTo>
                  <a:lnTo>
                    <a:pt x="22" y="14"/>
                  </a:lnTo>
                  <a:lnTo>
                    <a:pt x="24" y="18"/>
                  </a:lnTo>
                  <a:lnTo>
                    <a:pt x="24" y="20"/>
                  </a:lnTo>
                  <a:lnTo>
                    <a:pt x="24" y="23"/>
                  </a:lnTo>
                  <a:lnTo>
                    <a:pt x="22" y="27"/>
                  </a:lnTo>
                  <a:lnTo>
                    <a:pt x="18" y="29"/>
                  </a:lnTo>
                  <a:lnTo>
                    <a:pt x="15" y="31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3"/>
                  </a:lnTo>
                  <a:lnTo>
                    <a:pt x="2" y="20"/>
                  </a:lnTo>
                  <a:lnTo>
                    <a:pt x="4" y="14"/>
                  </a:lnTo>
                  <a:lnTo>
                    <a:pt x="8" y="11"/>
                  </a:lnTo>
                  <a:lnTo>
                    <a:pt x="13" y="5"/>
                  </a:lnTo>
                  <a:lnTo>
                    <a:pt x="20" y="2"/>
                  </a:lnTo>
                  <a:lnTo>
                    <a:pt x="27" y="0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49" y="2"/>
                  </a:lnTo>
                  <a:lnTo>
                    <a:pt x="55" y="4"/>
                  </a:lnTo>
                  <a:lnTo>
                    <a:pt x="58" y="9"/>
                  </a:lnTo>
                  <a:lnTo>
                    <a:pt x="62" y="13"/>
                  </a:lnTo>
                  <a:lnTo>
                    <a:pt x="62" y="16"/>
                  </a:lnTo>
                  <a:lnTo>
                    <a:pt x="64" y="22"/>
                  </a:lnTo>
                  <a:lnTo>
                    <a:pt x="64" y="29"/>
                  </a:lnTo>
                  <a:lnTo>
                    <a:pt x="64" y="56"/>
                  </a:lnTo>
                  <a:lnTo>
                    <a:pt x="64" y="60"/>
                  </a:lnTo>
                  <a:lnTo>
                    <a:pt x="64" y="63"/>
                  </a:lnTo>
                  <a:lnTo>
                    <a:pt x="64" y="63"/>
                  </a:lnTo>
                  <a:lnTo>
                    <a:pt x="65" y="65"/>
                  </a:lnTo>
                  <a:lnTo>
                    <a:pt x="65" y="65"/>
                  </a:lnTo>
                  <a:lnTo>
                    <a:pt x="67" y="65"/>
                  </a:lnTo>
                  <a:lnTo>
                    <a:pt x="69" y="65"/>
                  </a:lnTo>
                  <a:lnTo>
                    <a:pt x="71" y="61"/>
                  </a:lnTo>
                  <a:lnTo>
                    <a:pt x="73" y="63"/>
                  </a:lnTo>
                  <a:lnTo>
                    <a:pt x="69" y="69"/>
                  </a:lnTo>
                  <a:lnTo>
                    <a:pt x="65" y="72"/>
                  </a:lnTo>
                  <a:lnTo>
                    <a:pt x="60" y="74"/>
                  </a:lnTo>
                  <a:lnTo>
                    <a:pt x="55" y="76"/>
                  </a:lnTo>
                  <a:lnTo>
                    <a:pt x="49" y="74"/>
                  </a:lnTo>
                  <a:lnTo>
                    <a:pt x="46" y="72"/>
                  </a:lnTo>
                  <a:lnTo>
                    <a:pt x="42" y="69"/>
                  </a:lnTo>
                  <a:lnTo>
                    <a:pt x="42" y="63"/>
                  </a:lnTo>
                  <a:close/>
                  <a:moveTo>
                    <a:pt x="42" y="58"/>
                  </a:moveTo>
                  <a:lnTo>
                    <a:pt x="42" y="32"/>
                  </a:lnTo>
                  <a:lnTo>
                    <a:pt x="33" y="38"/>
                  </a:lnTo>
                  <a:lnTo>
                    <a:pt x="26" y="45"/>
                  </a:lnTo>
                  <a:lnTo>
                    <a:pt x="24" y="49"/>
                  </a:lnTo>
                  <a:lnTo>
                    <a:pt x="22" y="54"/>
                  </a:lnTo>
                  <a:lnTo>
                    <a:pt x="24" y="56"/>
                  </a:lnTo>
                  <a:lnTo>
                    <a:pt x="26" y="60"/>
                  </a:lnTo>
                  <a:lnTo>
                    <a:pt x="27" y="61"/>
                  </a:lnTo>
                  <a:lnTo>
                    <a:pt x="31" y="61"/>
                  </a:lnTo>
                  <a:lnTo>
                    <a:pt x="36" y="61"/>
                  </a:lnTo>
                  <a:lnTo>
                    <a:pt x="42" y="5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67" name="Freeform 23"/>
            <p:cNvSpPr>
              <a:spLocks noEditPoints="1"/>
            </p:cNvSpPr>
            <p:nvPr/>
          </p:nvSpPr>
          <p:spPr bwMode="auto">
            <a:xfrm>
              <a:off x="1738" y="3008"/>
              <a:ext cx="78" cy="111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9" y="44"/>
                </a:cxn>
                <a:cxn ang="0">
                  <a:pos x="37" y="39"/>
                </a:cxn>
                <a:cxn ang="0">
                  <a:pos x="42" y="35"/>
                </a:cxn>
                <a:cxn ang="0">
                  <a:pos x="49" y="35"/>
                </a:cxn>
                <a:cxn ang="0">
                  <a:pos x="57" y="35"/>
                </a:cxn>
                <a:cxn ang="0">
                  <a:pos x="64" y="39"/>
                </a:cxn>
                <a:cxn ang="0">
                  <a:pos x="71" y="44"/>
                </a:cxn>
                <a:cxn ang="0">
                  <a:pos x="75" y="51"/>
                </a:cxn>
                <a:cxn ang="0">
                  <a:pos x="78" y="60"/>
                </a:cxn>
                <a:cxn ang="0">
                  <a:pos x="78" y="69"/>
                </a:cxn>
                <a:cxn ang="0">
                  <a:pos x="77" y="80"/>
                </a:cxn>
                <a:cxn ang="0">
                  <a:pos x="75" y="91"/>
                </a:cxn>
                <a:cxn ang="0">
                  <a:pos x="71" y="96"/>
                </a:cxn>
                <a:cxn ang="0">
                  <a:pos x="66" y="102"/>
                </a:cxn>
                <a:cxn ang="0">
                  <a:pos x="60" y="105"/>
                </a:cxn>
                <a:cxn ang="0">
                  <a:pos x="55" y="107"/>
                </a:cxn>
                <a:cxn ang="0">
                  <a:pos x="49" y="109"/>
                </a:cxn>
                <a:cxn ang="0">
                  <a:pos x="42" y="111"/>
                </a:cxn>
                <a:cxn ang="0">
                  <a:pos x="37" y="109"/>
                </a:cxn>
                <a:cxn ang="0">
                  <a:pos x="33" y="109"/>
                </a:cxn>
                <a:cxn ang="0">
                  <a:pos x="28" y="107"/>
                </a:cxn>
                <a:cxn ang="0">
                  <a:pos x="22" y="104"/>
                </a:cxn>
                <a:cxn ang="0">
                  <a:pos x="11" y="111"/>
                </a:cxn>
                <a:cxn ang="0">
                  <a:pos x="8" y="111"/>
                </a:cxn>
                <a:cxn ang="0">
                  <a:pos x="8" y="19"/>
                </a:cxn>
                <a:cxn ang="0">
                  <a:pos x="8" y="11"/>
                </a:cxn>
                <a:cxn ang="0">
                  <a:pos x="8" y="10"/>
                </a:cxn>
                <a:cxn ang="0">
                  <a:pos x="6" y="8"/>
                </a:cxn>
                <a:cxn ang="0">
                  <a:pos x="6" y="6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29" y="0"/>
                </a:cxn>
                <a:cxn ang="0">
                  <a:pos x="29" y="51"/>
                </a:cxn>
                <a:cxn ang="0">
                  <a:pos x="29" y="82"/>
                </a:cxn>
                <a:cxn ang="0">
                  <a:pos x="29" y="89"/>
                </a:cxn>
                <a:cxn ang="0">
                  <a:pos x="29" y="93"/>
                </a:cxn>
                <a:cxn ang="0">
                  <a:pos x="29" y="95"/>
                </a:cxn>
                <a:cxn ang="0">
                  <a:pos x="31" y="100"/>
                </a:cxn>
                <a:cxn ang="0">
                  <a:pos x="35" y="102"/>
                </a:cxn>
                <a:cxn ang="0">
                  <a:pos x="39" y="104"/>
                </a:cxn>
                <a:cxn ang="0">
                  <a:pos x="42" y="105"/>
                </a:cxn>
                <a:cxn ang="0">
                  <a:pos x="46" y="105"/>
                </a:cxn>
                <a:cxn ang="0">
                  <a:pos x="49" y="104"/>
                </a:cxn>
                <a:cxn ang="0">
                  <a:pos x="53" y="100"/>
                </a:cxn>
                <a:cxn ang="0">
                  <a:pos x="55" y="95"/>
                </a:cxn>
                <a:cxn ang="0">
                  <a:pos x="57" y="89"/>
                </a:cxn>
                <a:cxn ang="0">
                  <a:pos x="57" y="80"/>
                </a:cxn>
                <a:cxn ang="0">
                  <a:pos x="57" y="71"/>
                </a:cxn>
                <a:cxn ang="0">
                  <a:pos x="57" y="60"/>
                </a:cxn>
                <a:cxn ang="0">
                  <a:pos x="55" y="53"/>
                </a:cxn>
                <a:cxn ang="0">
                  <a:pos x="53" y="48"/>
                </a:cxn>
                <a:cxn ang="0">
                  <a:pos x="48" y="44"/>
                </a:cxn>
                <a:cxn ang="0">
                  <a:pos x="44" y="42"/>
                </a:cxn>
                <a:cxn ang="0">
                  <a:pos x="39" y="44"/>
                </a:cxn>
                <a:cxn ang="0">
                  <a:pos x="35" y="46"/>
                </a:cxn>
                <a:cxn ang="0">
                  <a:pos x="29" y="51"/>
                </a:cxn>
              </a:cxnLst>
              <a:rect l="0" t="0" r="r" b="b"/>
              <a:pathLst>
                <a:path w="78" h="111">
                  <a:moveTo>
                    <a:pt x="29" y="0"/>
                  </a:moveTo>
                  <a:lnTo>
                    <a:pt x="29" y="44"/>
                  </a:lnTo>
                  <a:lnTo>
                    <a:pt x="37" y="39"/>
                  </a:lnTo>
                  <a:lnTo>
                    <a:pt x="42" y="35"/>
                  </a:lnTo>
                  <a:lnTo>
                    <a:pt x="49" y="35"/>
                  </a:lnTo>
                  <a:lnTo>
                    <a:pt x="57" y="35"/>
                  </a:lnTo>
                  <a:lnTo>
                    <a:pt x="64" y="39"/>
                  </a:lnTo>
                  <a:lnTo>
                    <a:pt x="71" y="44"/>
                  </a:lnTo>
                  <a:lnTo>
                    <a:pt x="75" y="51"/>
                  </a:lnTo>
                  <a:lnTo>
                    <a:pt x="78" y="60"/>
                  </a:lnTo>
                  <a:lnTo>
                    <a:pt x="78" y="69"/>
                  </a:lnTo>
                  <a:lnTo>
                    <a:pt x="77" y="80"/>
                  </a:lnTo>
                  <a:lnTo>
                    <a:pt x="75" y="91"/>
                  </a:lnTo>
                  <a:lnTo>
                    <a:pt x="71" y="96"/>
                  </a:lnTo>
                  <a:lnTo>
                    <a:pt x="66" y="102"/>
                  </a:lnTo>
                  <a:lnTo>
                    <a:pt x="60" y="105"/>
                  </a:lnTo>
                  <a:lnTo>
                    <a:pt x="55" y="107"/>
                  </a:lnTo>
                  <a:lnTo>
                    <a:pt x="49" y="109"/>
                  </a:lnTo>
                  <a:lnTo>
                    <a:pt x="42" y="111"/>
                  </a:lnTo>
                  <a:lnTo>
                    <a:pt x="37" y="109"/>
                  </a:lnTo>
                  <a:lnTo>
                    <a:pt x="33" y="109"/>
                  </a:lnTo>
                  <a:lnTo>
                    <a:pt x="28" y="107"/>
                  </a:lnTo>
                  <a:lnTo>
                    <a:pt x="22" y="104"/>
                  </a:lnTo>
                  <a:lnTo>
                    <a:pt x="11" y="111"/>
                  </a:lnTo>
                  <a:lnTo>
                    <a:pt x="8" y="111"/>
                  </a:lnTo>
                  <a:lnTo>
                    <a:pt x="8" y="19"/>
                  </a:lnTo>
                  <a:lnTo>
                    <a:pt x="8" y="11"/>
                  </a:lnTo>
                  <a:lnTo>
                    <a:pt x="8" y="10"/>
                  </a:lnTo>
                  <a:lnTo>
                    <a:pt x="6" y="8"/>
                  </a:lnTo>
                  <a:lnTo>
                    <a:pt x="6" y="6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29" y="0"/>
                  </a:lnTo>
                  <a:close/>
                  <a:moveTo>
                    <a:pt x="29" y="51"/>
                  </a:moveTo>
                  <a:lnTo>
                    <a:pt x="29" y="82"/>
                  </a:lnTo>
                  <a:lnTo>
                    <a:pt x="29" y="89"/>
                  </a:lnTo>
                  <a:lnTo>
                    <a:pt x="29" y="93"/>
                  </a:lnTo>
                  <a:lnTo>
                    <a:pt x="29" y="95"/>
                  </a:lnTo>
                  <a:lnTo>
                    <a:pt x="31" y="100"/>
                  </a:lnTo>
                  <a:lnTo>
                    <a:pt x="35" y="102"/>
                  </a:lnTo>
                  <a:lnTo>
                    <a:pt x="39" y="104"/>
                  </a:lnTo>
                  <a:lnTo>
                    <a:pt x="42" y="105"/>
                  </a:lnTo>
                  <a:lnTo>
                    <a:pt x="46" y="105"/>
                  </a:lnTo>
                  <a:lnTo>
                    <a:pt x="49" y="104"/>
                  </a:lnTo>
                  <a:lnTo>
                    <a:pt x="53" y="100"/>
                  </a:lnTo>
                  <a:lnTo>
                    <a:pt x="55" y="95"/>
                  </a:lnTo>
                  <a:lnTo>
                    <a:pt x="57" y="89"/>
                  </a:lnTo>
                  <a:lnTo>
                    <a:pt x="57" y="80"/>
                  </a:lnTo>
                  <a:lnTo>
                    <a:pt x="57" y="71"/>
                  </a:lnTo>
                  <a:lnTo>
                    <a:pt x="57" y="60"/>
                  </a:lnTo>
                  <a:lnTo>
                    <a:pt x="55" y="53"/>
                  </a:lnTo>
                  <a:lnTo>
                    <a:pt x="53" y="48"/>
                  </a:lnTo>
                  <a:lnTo>
                    <a:pt x="48" y="44"/>
                  </a:lnTo>
                  <a:lnTo>
                    <a:pt x="44" y="42"/>
                  </a:lnTo>
                  <a:lnTo>
                    <a:pt x="39" y="44"/>
                  </a:lnTo>
                  <a:lnTo>
                    <a:pt x="35" y="46"/>
                  </a:lnTo>
                  <a:lnTo>
                    <a:pt x="29" y="5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68" name="Freeform 24"/>
            <p:cNvSpPr>
              <a:spLocks/>
            </p:cNvSpPr>
            <p:nvPr/>
          </p:nvSpPr>
          <p:spPr bwMode="auto">
            <a:xfrm>
              <a:off x="3515" y="3224"/>
              <a:ext cx="400" cy="400"/>
            </a:xfrm>
            <a:custGeom>
              <a:avLst/>
              <a:gdLst/>
              <a:ahLst/>
              <a:cxnLst>
                <a:cxn ang="0">
                  <a:pos x="400" y="201"/>
                </a:cxn>
                <a:cxn ang="0">
                  <a:pos x="394" y="154"/>
                </a:cxn>
                <a:cxn ang="0">
                  <a:pos x="380" y="112"/>
                </a:cxn>
                <a:cxn ang="0">
                  <a:pos x="356" y="74"/>
                </a:cxn>
                <a:cxn ang="0">
                  <a:pos x="325" y="43"/>
                </a:cxn>
                <a:cxn ang="0">
                  <a:pos x="287" y="20"/>
                </a:cxn>
                <a:cxn ang="0">
                  <a:pos x="246" y="5"/>
                </a:cxn>
                <a:cxn ang="0">
                  <a:pos x="200" y="0"/>
                </a:cxn>
                <a:cxn ang="0">
                  <a:pos x="153" y="5"/>
                </a:cxn>
                <a:cxn ang="0">
                  <a:pos x="112" y="20"/>
                </a:cxn>
                <a:cxn ang="0">
                  <a:pos x="74" y="43"/>
                </a:cxn>
                <a:cxn ang="0">
                  <a:pos x="43" y="74"/>
                </a:cxn>
                <a:cxn ang="0">
                  <a:pos x="19" y="112"/>
                </a:cxn>
                <a:cxn ang="0">
                  <a:pos x="5" y="154"/>
                </a:cxn>
                <a:cxn ang="0">
                  <a:pos x="0" y="201"/>
                </a:cxn>
                <a:cxn ang="0">
                  <a:pos x="5" y="246"/>
                </a:cxn>
                <a:cxn ang="0">
                  <a:pos x="19" y="288"/>
                </a:cxn>
                <a:cxn ang="0">
                  <a:pos x="43" y="326"/>
                </a:cxn>
                <a:cxn ang="0">
                  <a:pos x="74" y="357"/>
                </a:cxn>
                <a:cxn ang="0">
                  <a:pos x="112" y="380"/>
                </a:cxn>
                <a:cxn ang="0">
                  <a:pos x="153" y="395"/>
                </a:cxn>
                <a:cxn ang="0">
                  <a:pos x="200" y="400"/>
                </a:cxn>
                <a:cxn ang="0">
                  <a:pos x="246" y="395"/>
                </a:cxn>
                <a:cxn ang="0">
                  <a:pos x="287" y="380"/>
                </a:cxn>
                <a:cxn ang="0">
                  <a:pos x="325" y="357"/>
                </a:cxn>
                <a:cxn ang="0">
                  <a:pos x="356" y="326"/>
                </a:cxn>
                <a:cxn ang="0">
                  <a:pos x="380" y="288"/>
                </a:cxn>
                <a:cxn ang="0">
                  <a:pos x="394" y="246"/>
                </a:cxn>
                <a:cxn ang="0">
                  <a:pos x="400" y="201"/>
                </a:cxn>
              </a:cxnLst>
              <a:rect l="0" t="0" r="r" b="b"/>
              <a:pathLst>
                <a:path w="400" h="400">
                  <a:moveTo>
                    <a:pt x="400" y="201"/>
                  </a:moveTo>
                  <a:lnTo>
                    <a:pt x="394" y="154"/>
                  </a:lnTo>
                  <a:lnTo>
                    <a:pt x="380" y="112"/>
                  </a:lnTo>
                  <a:lnTo>
                    <a:pt x="356" y="74"/>
                  </a:lnTo>
                  <a:lnTo>
                    <a:pt x="325" y="43"/>
                  </a:lnTo>
                  <a:lnTo>
                    <a:pt x="287" y="20"/>
                  </a:lnTo>
                  <a:lnTo>
                    <a:pt x="246" y="5"/>
                  </a:lnTo>
                  <a:lnTo>
                    <a:pt x="200" y="0"/>
                  </a:lnTo>
                  <a:lnTo>
                    <a:pt x="153" y="5"/>
                  </a:lnTo>
                  <a:lnTo>
                    <a:pt x="112" y="20"/>
                  </a:lnTo>
                  <a:lnTo>
                    <a:pt x="74" y="43"/>
                  </a:lnTo>
                  <a:lnTo>
                    <a:pt x="43" y="74"/>
                  </a:lnTo>
                  <a:lnTo>
                    <a:pt x="19" y="112"/>
                  </a:lnTo>
                  <a:lnTo>
                    <a:pt x="5" y="154"/>
                  </a:lnTo>
                  <a:lnTo>
                    <a:pt x="0" y="201"/>
                  </a:lnTo>
                  <a:lnTo>
                    <a:pt x="5" y="246"/>
                  </a:lnTo>
                  <a:lnTo>
                    <a:pt x="19" y="288"/>
                  </a:lnTo>
                  <a:lnTo>
                    <a:pt x="43" y="326"/>
                  </a:lnTo>
                  <a:lnTo>
                    <a:pt x="74" y="357"/>
                  </a:lnTo>
                  <a:lnTo>
                    <a:pt x="112" y="380"/>
                  </a:lnTo>
                  <a:lnTo>
                    <a:pt x="153" y="395"/>
                  </a:lnTo>
                  <a:lnTo>
                    <a:pt x="200" y="400"/>
                  </a:lnTo>
                  <a:lnTo>
                    <a:pt x="246" y="395"/>
                  </a:lnTo>
                  <a:lnTo>
                    <a:pt x="287" y="380"/>
                  </a:lnTo>
                  <a:lnTo>
                    <a:pt x="325" y="357"/>
                  </a:lnTo>
                  <a:lnTo>
                    <a:pt x="356" y="326"/>
                  </a:lnTo>
                  <a:lnTo>
                    <a:pt x="380" y="288"/>
                  </a:lnTo>
                  <a:lnTo>
                    <a:pt x="394" y="246"/>
                  </a:lnTo>
                  <a:lnTo>
                    <a:pt x="400" y="201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69" name="Freeform 25"/>
            <p:cNvSpPr>
              <a:spLocks/>
            </p:cNvSpPr>
            <p:nvPr/>
          </p:nvSpPr>
          <p:spPr bwMode="auto">
            <a:xfrm>
              <a:off x="4297" y="3211"/>
              <a:ext cx="398" cy="400"/>
            </a:xfrm>
            <a:custGeom>
              <a:avLst/>
              <a:gdLst/>
              <a:ahLst/>
              <a:cxnLst>
                <a:cxn ang="0">
                  <a:pos x="398" y="201"/>
                </a:cxn>
                <a:cxn ang="0">
                  <a:pos x="394" y="154"/>
                </a:cxn>
                <a:cxn ang="0">
                  <a:pos x="378" y="113"/>
                </a:cxn>
                <a:cxn ang="0">
                  <a:pos x="354" y="76"/>
                </a:cxn>
                <a:cxn ang="0">
                  <a:pos x="324" y="44"/>
                </a:cxn>
                <a:cxn ang="0">
                  <a:pos x="288" y="20"/>
                </a:cxn>
                <a:cxn ang="0">
                  <a:pos x="244" y="6"/>
                </a:cxn>
                <a:cxn ang="0">
                  <a:pos x="199" y="0"/>
                </a:cxn>
                <a:cxn ang="0">
                  <a:pos x="154" y="6"/>
                </a:cxn>
                <a:cxn ang="0">
                  <a:pos x="110" y="20"/>
                </a:cxn>
                <a:cxn ang="0">
                  <a:pos x="74" y="44"/>
                </a:cxn>
                <a:cxn ang="0">
                  <a:pos x="43" y="76"/>
                </a:cxn>
                <a:cxn ang="0">
                  <a:pos x="20" y="113"/>
                </a:cxn>
                <a:cxn ang="0">
                  <a:pos x="3" y="154"/>
                </a:cxn>
                <a:cxn ang="0">
                  <a:pos x="0" y="201"/>
                </a:cxn>
                <a:cxn ang="0">
                  <a:pos x="3" y="246"/>
                </a:cxn>
                <a:cxn ang="0">
                  <a:pos x="20" y="288"/>
                </a:cxn>
                <a:cxn ang="0">
                  <a:pos x="43" y="326"/>
                </a:cxn>
                <a:cxn ang="0">
                  <a:pos x="74" y="357"/>
                </a:cxn>
                <a:cxn ang="0">
                  <a:pos x="110" y="380"/>
                </a:cxn>
                <a:cxn ang="0">
                  <a:pos x="154" y="395"/>
                </a:cxn>
                <a:cxn ang="0">
                  <a:pos x="199" y="400"/>
                </a:cxn>
                <a:cxn ang="0">
                  <a:pos x="244" y="395"/>
                </a:cxn>
                <a:cxn ang="0">
                  <a:pos x="288" y="380"/>
                </a:cxn>
                <a:cxn ang="0">
                  <a:pos x="324" y="357"/>
                </a:cxn>
                <a:cxn ang="0">
                  <a:pos x="354" y="326"/>
                </a:cxn>
                <a:cxn ang="0">
                  <a:pos x="378" y="288"/>
                </a:cxn>
                <a:cxn ang="0">
                  <a:pos x="394" y="246"/>
                </a:cxn>
                <a:cxn ang="0">
                  <a:pos x="398" y="201"/>
                </a:cxn>
              </a:cxnLst>
              <a:rect l="0" t="0" r="r" b="b"/>
              <a:pathLst>
                <a:path w="398" h="400">
                  <a:moveTo>
                    <a:pt x="398" y="201"/>
                  </a:moveTo>
                  <a:lnTo>
                    <a:pt x="394" y="154"/>
                  </a:lnTo>
                  <a:lnTo>
                    <a:pt x="378" y="113"/>
                  </a:lnTo>
                  <a:lnTo>
                    <a:pt x="354" y="76"/>
                  </a:lnTo>
                  <a:lnTo>
                    <a:pt x="324" y="44"/>
                  </a:lnTo>
                  <a:lnTo>
                    <a:pt x="288" y="20"/>
                  </a:lnTo>
                  <a:lnTo>
                    <a:pt x="244" y="6"/>
                  </a:lnTo>
                  <a:lnTo>
                    <a:pt x="199" y="0"/>
                  </a:lnTo>
                  <a:lnTo>
                    <a:pt x="154" y="6"/>
                  </a:lnTo>
                  <a:lnTo>
                    <a:pt x="110" y="20"/>
                  </a:lnTo>
                  <a:lnTo>
                    <a:pt x="74" y="44"/>
                  </a:lnTo>
                  <a:lnTo>
                    <a:pt x="43" y="76"/>
                  </a:lnTo>
                  <a:lnTo>
                    <a:pt x="20" y="113"/>
                  </a:lnTo>
                  <a:lnTo>
                    <a:pt x="3" y="154"/>
                  </a:lnTo>
                  <a:lnTo>
                    <a:pt x="0" y="201"/>
                  </a:lnTo>
                  <a:lnTo>
                    <a:pt x="3" y="246"/>
                  </a:lnTo>
                  <a:lnTo>
                    <a:pt x="20" y="288"/>
                  </a:lnTo>
                  <a:lnTo>
                    <a:pt x="43" y="326"/>
                  </a:lnTo>
                  <a:lnTo>
                    <a:pt x="74" y="357"/>
                  </a:lnTo>
                  <a:lnTo>
                    <a:pt x="110" y="380"/>
                  </a:lnTo>
                  <a:lnTo>
                    <a:pt x="154" y="395"/>
                  </a:lnTo>
                  <a:lnTo>
                    <a:pt x="199" y="400"/>
                  </a:lnTo>
                  <a:lnTo>
                    <a:pt x="244" y="395"/>
                  </a:lnTo>
                  <a:lnTo>
                    <a:pt x="288" y="380"/>
                  </a:lnTo>
                  <a:lnTo>
                    <a:pt x="324" y="357"/>
                  </a:lnTo>
                  <a:lnTo>
                    <a:pt x="354" y="326"/>
                  </a:lnTo>
                  <a:lnTo>
                    <a:pt x="378" y="288"/>
                  </a:lnTo>
                  <a:lnTo>
                    <a:pt x="394" y="246"/>
                  </a:lnTo>
                  <a:lnTo>
                    <a:pt x="398" y="201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70" name="Freeform 26"/>
            <p:cNvSpPr>
              <a:spLocks/>
            </p:cNvSpPr>
            <p:nvPr/>
          </p:nvSpPr>
          <p:spPr bwMode="auto">
            <a:xfrm>
              <a:off x="4346" y="3262"/>
              <a:ext cx="300" cy="300"/>
            </a:xfrm>
            <a:custGeom>
              <a:avLst/>
              <a:gdLst/>
              <a:ahLst/>
              <a:cxnLst>
                <a:cxn ang="0">
                  <a:pos x="300" y="150"/>
                </a:cxn>
                <a:cxn ang="0">
                  <a:pos x="295" y="110"/>
                </a:cxn>
                <a:cxn ang="0">
                  <a:pos x="280" y="74"/>
                </a:cxn>
                <a:cxn ang="0">
                  <a:pos x="257" y="43"/>
                </a:cxn>
                <a:cxn ang="0">
                  <a:pos x="226" y="20"/>
                </a:cxn>
                <a:cxn ang="0">
                  <a:pos x="190" y="5"/>
                </a:cxn>
                <a:cxn ang="0">
                  <a:pos x="150" y="0"/>
                </a:cxn>
                <a:cxn ang="0">
                  <a:pos x="110" y="5"/>
                </a:cxn>
                <a:cxn ang="0">
                  <a:pos x="74" y="20"/>
                </a:cxn>
                <a:cxn ang="0">
                  <a:pos x="43" y="43"/>
                </a:cxn>
                <a:cxn ang="0">
                  <a:pos x="19" y="74"/>
                </a:cxn>
                <a:cxn ang="0">
                  <a:pos x="5" y="110"/>
                </a:cxn>
                <a:cxn ang="0">
                  <a:pos x="0" y="150"/>
                </a:cxn>
                <a:cxn ang="0">
                  <a:pos x="5" y="190"/>
                </a:cxn>
                <a:cxn ang="0">
                  <a:pos x="19" y="224"/>
                </a:cxn>
                <a:cxn ang="0">
                  <a:pos x="43" y="255"/>
                </a:cxn>
                <a:cxn ang="0">
                  <a:pos x="74" y="279"/>
                </a:cxn>
                <a:cxn ang="0">
                  <a:pos x="110" y="295"/>
                </a:cxn>
                <a:cxn ang="0">
                  <a:pos x="150" y="300"/>
                </a:cxn>
                <a:cxn ang="0">
                  <a:pos x="190" y="295"/>
                </a:cxn>
                <a:cxn ang="0">
                  <a:pos x="226" y="279"/>
                </a:cxn>
                <a:cxn ang="0">
                  <a:pos x="257" y="255"/>
                </a:cxn>
                <a:cxn ang="0">
                  <a:pos x="280" y="224"/>
                </a:cxn>
                <a:cxn ang="0">
                  <a:pos x="295" y="190"/>
                </a:cxn>
                <a:cxn ang="0">
                  <a:pos x="300" y="150"/>
                </a:cxn>
              </a:cxnLst>
              <a:rect l="0" t="0" r="r" b="b"/>
              <a:pathLst>
                <a:path w="300" h="300">
                  <a:moveTo>
                    <a:pt x="300" y="150"/>
                  </a:moveTo>
                  <a:lnTo>
                    <a:pt x="295" y="110"/>
                  </a:lnTo>
                  <a:lnTo>
                    <a:pt x="280" y="74"/>
                  </a:lnTo>
                  <a:lnTo>
                    <a:pt x="257" y="43"/>
                  </a:lnTo>
                  <a:lnTo>
                    <a:pt x="226" y="20"/>
                  </a:lnTo>
                  <a:lnTo>
                    <a:pt x="190" y="5"/>
                  </a:lnTo>
                  <a:lnTo>
                    <a:pt x="150" y="0"/>
                  </a:lnTo>
                  <a:lnTo>
                    <a:pt x="110" y="5"/>
                  </a:lnTo>
                  <a:lnTo>
                    <a:pt x="74" y="20"/>
                  </a:lnTo>
                  <a:lnTo>
                    <a:pt x="43" y="43"/>
                  </a:lnTo>
                  <a:lnTo>
                    <a:pt x="19" y="74"/>
                  </a:lnTo>
                  <a:lnTo>
                    <a:pt x="5" y="110"/>
                  </a:lnTo>
                  <a:lnTo>
                    <a:pt x="0" y="150"/>
                  </a:lnTo>
                  <a:lnTo>
                    <a:pt x="5" y="190"/>
                  </a:lnTo>
                  <a:lnTo>
                    <a:pt x="19" y="224"/>
                  </a:lnTo>
                  <a:lnTo>
                    <a:pt x="43" y="255"/>
                  </a:lnTo>
                  <a:lnTo>
                    <a:pt x="74" y="279"/>
                  </a:lnTo>
                  <a:lnTo>
                    <a:pt x="110" y="295"/>
                  </a:lnTo>
                  <a:lnTo>
                    <a:pt x="150" y="300"/>
                  </a:lnTo>
                  <a:lnTo>
                    <a:pt x="190" y="295"/>
                  </a:lnTo>
                  <a:lnTo>
                    <a:pt x="226" y="279"/>
                  </a:lnTo>
                  <a:lnTo>
                    <a:pt x="257" y="255"/>
                  </a:lnTo>
                  <a:lnTo>
                    <a:pt x="280" y="224"/>
                  </a:lnTo>
                  <a:lnTo>
                    <a:pt x="295" y="190"/>
                  </a:lnTo>
                  <a:lnTo>
                    <a:pt x="300" y="150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71" name="Freeform 27"/>
            <p:cNvSpPr>
              <a:spLocks/>
            </p:cNvSpPr>
            <p:nvPr/>
          </p:nvSpPr>
          <p:spPr bwMode="auto">
            <a:xfrm>
              <a:off x="3853" y="3200"/>
              <a:ext cx="491" cy="93"/>
            </a:xfrm>
            <a:custGeom>
              <a:avLst/>
              <a:gdLst/>
              <a:ahLst/>
              <a:cxnLst>
                <a:cxn ang="0">
                  <a:pos x="0" y="93"/>
                </a:cxn>
                <a:cxn ang="0">
                  <a:pos x="0" y="93"/>
                </a:cxn>
                <a:cxn ang="0">
                  <a:pos x="2" y="91"/>
                </a:cxn>
                <a:cxn ang="0">
                  <a:pos x="6" y="89"/>
                </a:cxn>
                <a:cxn ang="0">
                  <a:pos x="11" y="85"/>
                </a:cxn>
                <a:cxn ang="0">
                  <a:pos x="24" y="78"/>
                </a:cxn>
                <a:cxn ang="0">
                  <a:pos x="40" y="69"/>
                </a:cxn>
                <a:cxn ang="0">
                  <a:pos x="63" y="57"/>
                </a:cxn>
                <a:cxn ang="0">
                  <a:pos x="92" y="40"/>
                </a:cxn>
                <a:cxn ang="0">
                  <a:pos x="127" y="26"/>
                </a:cxn>
                <a:cxn ang="0">
                  <a:pos x="163" y="13"/>
                </a:cxn>
                <a:cxn ang="0">
                  <a:pos x="203" y="4"/>
                </a:cxn>
                <a:cxn ang="0">
                  <a:pos x="243" y="0"/>
                </a:cxn>
                <a:cxn ang="0">
                  <a:pos x="284" y="4"/>
                </a:cxn>
                <a:cxn ang="0">
                  <a:pos x="324" y="13"/>
                </a:cxn>
                <a:cxn ang="0">
                  <a:pos x="360" y="26"/>
                </a:cxn>
                <a:cxn ang="0">
                  <a:pos x="395" y="40"/>
                </a:cxn>
                <a:cxn ang="0">
                  <a:pos x="426" y="57"/>
                </a:cxn>
                <a:cxn ang="0">
                  <a:pos x="449" y="69"/>
                </a:cxn>
                <a:cxn ang="0">
                  <a:pos x="467" y="78"/>
                </a:cxn>
                <a:cxn ang="0">
                  <a:pos x="478" y="85"/>
                </a:cxn>
                <a:cxn ang="0">
                  <a:pos x="485" y="89"/>
                </a:cxn>
                <a:cxn ang="0">
                  <a:pos x="489" y="91"/>
                </a:cxn>
                <a:cxn ang="0">
                  <a:pos x="491" y="93"/>
                </a:cxn>
                <a:cxn ang="0">
                  <a:pos x="491" y="93"/>
                </a:cxn>
              </a:cxnLst>
              <a:rect l="0" t="0" r="r" b="b"/>
              <a:pathLst>
                <a:path w="491" h="93">
                  <a:moveTo>
                    <a:pt x="0" y="93"/>
                  </a:moveTo>
                  <a:lnTo>
                    <a:pt x="0" y="93"/>
                  </a:lnTo>
                  <a:lnTo>
                    <a:pt x="2" y="91"/>
                  </a:lnTo>
                  <a:lnTo>
                    <a:pt x="6" y="89"/>
                  </a:lnTo>
                  <a:lnTo>
                    <a:pt x="11" y="85"/>
                  </a:lnTo>
                  <a:lnTo>
                    <a:pt x="24" y="78"/>
                  </a:lnTo>
                  <a:lnTo>
                    <a:pt x="40" y="69"/>
                  </a:lnTo>
                  <a:lnTo>
                    <a:pt x="63" y="57"/>
                  </a:lnTo>
                  <a:lnTo>
                    <a:pt x="92" y="40"/>
                  </a:lnTo>
                  <a:lnTo>
                    <a:pt x="127" y="26"/>
                  </a:lnTo>
                  <a:lnTo>
                    <a:pt x="163" y="13"/>
                  </a:lnTo>
                  <a:lnTo>
                    <a:pt x="203" y="4"/>
                  </a:lnTo>
                  <a:lnTo>
                    <a:pt x="243" y="0"/>
                  </a:lnTo>
                  <a:lnTo>
                    <a:pt x="284" y="4"/>
                  </a:lnTo>
                  <a:lnTo>
                    <a:pt x="324" y="13"/>
                  </a:lnTo>
                  <a:lnTo>
                    <a:pt x="360" y="26"/>
                  </a:lnTo>
                  <a:lnTo>
                    <a:pt x="395" y="40"/>
                  </a:lnTo>
                  <a:lnTo>
                    <a:pt x="426" y="57"/>
                  </a:lnTo>
                  <a:lnTo>
                    <a:pt x="449" y="69"/>
                  </a:lnTo>
                  <a:lnTo>
                    <a:pt x="467" y="78"/>
                  </a:lnTo>
                  <a:lnTo>
                    <a:pt x="478" y="85"/>
                  </a:lnTo>
                  <a:lnTo>
                    <a:pt x="485" y="89"/>
                  </a:lnTo>
                  <a:lnTo>
                    <a:pt x="489" y="91"/>
                  </a:lnTo>
                  <a:lnTo>
                    <a:pt x="491" y="93"/>
                  </a:lnTo>
                  <a:lnTo>
                    <a:pt x="491" y="93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72" name="Freeform 28"/>
            <p:cNvSpPr>
              <a:spLocks/>
            </p:cNvSpPr>
            <p:nvPr/>
          </p:nvSpPr>
          <p:spPr bwMode="auto">
            <a:xfrm>
              <a:off x="4286" y="3251"/>
              <a:ext cx="58" cy="42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58" y="42"/>
                </a:cxn>
                <a:cxn ang="0">
                  <a:pos x="0" y="25"/>
                </a:cxn>
              </a:cxnLst>
              <a:rect l="0" t="0" r="r" b="b"/>
              <a:pathLst>
                <a:path w="58" h="42">
                  <a:moveTo>
                    <a:pt x="14" y="0"/>
                  </a:moveTo>
                  <a:lnTo>
                    <a:pt x="58" y="42"/>
                  </a:lnTo>
                  <a:lnTo>
                    <a:pt x="0" y="25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73" name="Freeform 29"/>
            <p:cNvSpPr>
              <a:spLocks noEditPoints="1"/>
            </p:cNvSpPr>
            <p:nvPr/>
          </p:nvSpPr>
          <p:spPr bwMode="auto">
            <a:xfrm>
              <a:off x="3652" y="3405"/>
              <a:ext cx="67" cy="96"/>
            </a:xfrm>
            <a:custGeom>
              <a:avLst/>
              <a:gdLst/>
              <a:ahLst/>
              <a:cxnLst>
                <a:cxn ang="0">
                  <a:pos x="42" y="58"/>
                </a:cxn>
                <a:cxn ang="0">
                  <a:pos x="38" y="62"/>
                </a:cxn>
                <a:cxn ang="0">
                  <a:pos x="35" y="63"/>
                </a:cxn>
                <a:cxn ang="0">
                  <a:pos x="29" y="65"/>
                </a:cxn>
                <a:cxn ang="0">
                  <a:pos x="24" y="67"/>
                </a:cxn>
                <a:cxn ang="0">
                  <a:pos x="16" y="65"/>
                </a:cxn>
                <a:cxn ang="0">
                  <a:pos x="11" y="62"/>
                </a:cxn>
                <a:cxn ang="0">
                  <a:pos x="6" y="56"/>
                </a:cxn>
                <a:cxn ang="0">
                  <a:pos x="2" y="49"/>
                </a:cxn>
                <a:cxn ang="0">
                  <a:pos x="0" y="43"/>
                </a:cxn>
                <a:cxn ang="0">
                  <a:pos x="0" y="36"/>
                </a:cxn>
                <a:cxn ang="0">
                  <a:pos x="0" y="25"/>
                </a:cxn>
                <a:cxn ang="0">
                  <a:pos x="4" y="16"/>
                </a:cxn>
                <a:cxn ang="0">
                  <a:pos x="7" y="11"/>
                </a:cxn>
                <a:cxn ang="0">
                  <a:pos x="11" y="7"/>
                </a:cxn>
                <a:cxn ang="0">
                  <a:pos x="15" y="4"/>
                </a:cxn>
                <a:cxn ang="0">
                  <a:pos x="24" y="0"/>
                </a:cxn>
                <a:cxn ang="0">
                  <a:pos x="31" y="0"/>
                </a:cxn>
                <a:cxn ang="0">
                  <a:pos x="36" y="0"/>
                </a:cxn>
                <a:cxn ang="0">
                  <a:pos x="42" y="0"/>
                </a:cxn>
                <a:cxn ang="0">
                  <a:pos x="45" y="2"/>
                </a:cxn>
                <a:cxn ang="0">
                  <a:pos x="49" y="5"/>
                </a:cxn>
                <a:cxn ang="0">
                  <a:pos x="60" y="0"/>
                </a:cxn>
                <a:cxn ang="0">
                  <a:pos x="62" y="0"/>
                </a:cxn>
                <a:cxn ang="0">
                  <a:pos x="62" y="81"/>
                </a:cxn>
                <a:cxn ang="0">
                  <a:pos x="62" y="87"/>
                </a:cxn>
                <a:cxn ang="0">
                  <a:pos x="63" y="90"/>
                </a:cxn>
                <a:cxn ang="0">
                  <a:pos x="65" y="92"/>
                </a:cxn>
                <a:cxn ang="0">
                  <a:pos x="67" y="92"/>
                </a:cxn>
                <a:cxn ang="0">
                  <a:pos x="67" y="96"/>
                </a:cxn>
                <a:cxn ang="0">
                  <a:pos x="33" y="96"/>
                </a:cxn>
                <a:cxn ang="0">
                  <a:pos x="33" y="92"/>
                </a:cxn>
                <a:cxn ang="0">
                  <a:pos x="36" y="92"/>
                </a:cxn>
                <a:cxn ang="0">
                  <a:pos x="40" y="92"/>
                </a:cxn>
                <a:cxn ang="0">
                  <a:pos x="42" y="90"/>
                </a:cxn>
                <a:cxn ang="0">
                  <a:pos x="42" y="90"/>
                </a:cxn>
                <a:cxn ang="0">
                  <a:pos x="42" y="89"/>
                </a:cxn>
                <a:cxn ang="0">
                  <a:pos x="42" y="85"/>
                </a:cxn>
                <a:cxn ang="0">
                  <a:pos x="42" y="58"/>
                </a:cxn>
                <a:cxn ang="0">
                  <a:pos x="42" y="52"/>
                </a:cxn>
                <a:cxn ang="0">
                  <a:pos x="42" y="25"/>
                </a:cxn>
                <a:cxn ang="0">
                  <a:pos x="42" y="20"/>
                </a:cxn>
                <a:cxn ang="0">
                  <a:pos x="42" y="14"/>
                </a:cxn>
                <a:cxn ang="0">
                  <a:pos x="42" y="11"/>
                </a:cxn>
                <a:cxn ang="0">
                  <a:pos x="40" y="7"/>
                </a:cxn>
                <a:cxn ang="0">
                  <a:pos x="36" y="5"/>
                </a:cxn>
                <a:cxn ang="0">
                  <a:pos x="35" y="4"/>
                </a:cxn>
                <a:cxn ang="0">
                  <a:pos x="33" y="4"/>
                </a:cxn>
                <a:cxn ang="0">
                  <a:pos x="27" y="5"/>
                </a:cxn>
                <a:cxn ang="0">
                  <a:pos x="24" y="9"/>
                </a:cxn>
                <a:cxn ang="0">
                  <a:pos x="22" y="13"/>
                </a:cxn>
                <a:cxn ang="0">
                  <a:pos x="20" y="18"/>
                </a:cxn>
                <a:cxn ang="0">
                  <a:pos x="18" y="25"/>
                </a:cxn>
                <a:cxn ang="0">
                  <a:pos x="18" y="34"/>
                </a:cxn>
                <a:cxn ang="0">
                  <a:pos x="20" y="43"/>
                </a:cxn>
                <a:cxn ang="0">
                  <a:pos x="20" y="51"/>
                </a:cxn>
                <a:cxn ang="0">
                  <a:pos x="24" y="54"/>
                </a:cxn>
                <a:cxn ang="0">
                  <a:pos x="25" y="58"/>
                </a:cxn>
                <a:cxn ang="0">
                  <a:pos x="31" y="60"/>
                </a:cxn>
                <a:cxn ang="0">
                  <a:pos x="33" y="58"/>
                </a:cxn>
                <a:cxn ang="0">
                  <a:pos x="36" y="58"/>
                </a:cxn>
                <a:cxn ang="0">
                  <a:pos x="40" y="54"/>
                </a:cxn>
                <a:cxn ang="0">
                  <a:pos x="42" y="52"/>
                </a:cxn>
              </a:cxnLst>
              <a:rect l="0" t="0" r="r" b="b"/>
              <a:pathLst>
                <a:path w="67" h="96">
                  <a:moveTo>
                    <a:pt x="42" y="58"/>
                  </a:moveTo>
                  <a:lnTo>
                    <a:pt x="38" y="62"/>
                  </a:lnTo>
                  <a:lnTo>
                    <a:pt x="35" y="63"/>
                  </a:lnTo>
                  <a:lnTo>
                    <a:pt x="29" y="65"/>
                  </a:lnTo>
                  <a:lnTo>
                    <a:pt x="24" y="67"/>
                  </a:lnTo>
                  <a:lnTo>
                    <a:pt x="16" y="65"/>
                  </a:lnTo>
                  <a:lnTo>
                    <a:pt x="11" y="62"/>
                  </a:lnTo>
                  <a:lnTo>
                    <a:pt x="6" y="56"/>
                  </a:lnTo>
                  <a:lnTo>
                    <a:pt x="2" y="49"/>
                  </a:lnTo>
                  <a:lnTo>
                    <a:pt x="0" y="43"/>
                  </a:lnTo>
                  <a:lnTo>
                    <a:pt x="0" y="36"/>
                  </a:lnTo>
                  <a:lnTo>
                    <a:pt x="0" y="25"/>
                  </a:lnTo>
                  <a:lnTo>
                    <a:pt x="4" y="16"/>
                  </a:lnTo>
                  <a:lnTo>
                    <a:pt x="7" y="11"/>
                  </a:lnTo>
                  <a:lnTo>
                    <a:pt x="11" y="7"/>
                  </a:lnTo>
                  <a:lnTo>
                    <a:pt x="15" y="4"/>
                  </a:lnTo>
                  <a:lnTo>
                    <a:pt x="24" y="0"/>
                  </a:lnTo>
                  <a:lnTo>
                    <a:pt x="31" y="0"/>
                  </a:lnTo>
                  <a:lnTo>
                    <a:pt x="36" y="0"/>
                  </a:lnTo>
                  <a:lnTo>
                    <a:pt x="42" y="0"/>
                  </a:lnTo>
                  <a:lnTo>
                    <a:pt x="45" y="2"/>
                  </a:lnTo>
                  <a:lnTo>
                    <a:pt x="49" y="5"/>
                  </a:lnTo>
                  <a:lnTo>
                    <a:pt x="60" y="0"/>
                  </a:lnTo>
                  <a:lnTo>
                    <a:pt x="62" y="0"/>
                  </a:lnTo>
                  <a:lnTo>
                    <a:pt x="62" y="81"/>
                  </a:lnTo>
                  <a:lnTo>
                    <a:pt x="62" y="87"/>
                  </a:lnTo>
                  <a:lnTo>
                    <a:pt x="63" y="90"/>
                  </a:lnTo>
                  <a:lnTo>
                    <a:pt x="65" y="92"/>
                  </a:lnTo>
                  <a:lnTo>
                    <a:pt x="67" y="92"/>
                  </a:lnTo>
                  <a:lnTo>
                    <a:pt x="67" y="96"/>
                  </a:lnTo>
                  <a:lnTo>
                    <a:pt x="33" y="96"/>
                  </a:lnTo>
                  <a:lnTo>
                    <a:pt x="33" y="92"/>
                  </a:lnTo>
                  <a:lnTo>
                    <a:pt x="36" y="92"/>
                  </a:lnTo>
                  <a:lnTo>
                    <a:pt x="40" y="92"/>
                  </a:lnTo>
                  <a:lnTo>
                    <a:pt x="42" y="90"/>
                  </a:lnTo>
                  <a:lnTo>
                    <a:pt x="42" y="90"/>
                  </a:lnTo>
                  <a:lnTo>
                    <a:pt x="42" y="89"/>
                  </a:lnTo>
                  <a:lnTo>
                    <a:pt x="42" y="85"/>
                  </a:lnTo>
                  <a:lnTo>
                    <a:pt x="42" y="58"/>
                  </a:lnTo>
                  <a:close/>
                  <a:moveTo>
                    <a:pt x="42" y="52"/>
                  </a:moveTo>
                  <a:lnTo>
                    <a:pt x="42" y="25"/>
                  </a:lnTo>
                  <a:lnTo>
                    <a:pt x="42" y="20"/>
                  </a:lnTo>
                  <a:lnTo>
                    <a:pt x="42" y="14"/>
                  </a:lnTo>
                  <a:lnTo>
                    <a:pt x="42" y="11"/>
                  </a:lnTo>
                  <a:lnTo>
                    <a:pt x="40" y="7"/>
                  </a:lnTo>
                  <a:lnTo>
                    <a:pt x="36" y="5"/>
                  </a:lnTo>
                  <a:lnTo>
                    <a:pt x="35" y="4"/>
                  </a:lnTo>
                  <a:lnTo>
                    <a:pt x="33" y="4"/>
                  </a:lnTo>
                  <a:lnTo>
                    <a:pt x="27" y="5"/>
                  </a:lnTo>
                  <a:lnTo>
                    <a:pt x="24" y="9"/>
                  </a:lnTo>
                  <a:lnTo>
                    <a:pt x="22" y="13"/>
                  </a:lnTo>
                  <a:lnTo>
                    <a:pt x="20" y="18"/>
                  </a:lnTo>
                  <a:lnTo>
                    <a:pt x="18" y="25"/>
                  </a:lnTo>
                  <a:lnTo>
                    <a:pt x="18" y="34"/>
                  </a:lnTo>
                  <a:lnTo>
                    <a:pt x="20" y="43"/>
                  </a:lnTo>
                  <a:lnTo>
                    <a:pt x="20" y="51"/>
                  </a:lnTo>
                  <a:lnTo>
                    <a:pt x="24" y="54"/>
                  </a:lnTo>
                  <a:lnTo>
                    <a:pt x="25" y="58"/>
                  </a:lnTo>
                  <a:lnTo>
                    <a:pt x="31" y="60"/>
                  </a:lnTo>
                  <a:lnTo>
                    <a:pt x="33" y="58"/>
                  </a:lnTo>
                  <a:lnTo>
                    <a:pt x="36" y="58"/>
                  </a:lnTo>
                  <a:lnTo>
                    <a:pt x="40" y="54"/>
                  </a:lnTo>
                  <a:lnTo>
                    <a:pt x="42" y="5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74" name="Freeform 30"/>
            <p:cNvSpPr>
              <a:spLocks noEditPoints="1"/>
            </p:cNvSpPr>
            <p:nvPr/>
          </p:nvSpPr>
          <p:spPr bwMode="auto">
            <a:xfrm>
              <a:off x="4431" y="3381"/>
              <a:ext cx="68" cy="96"/>
            </a:xfrm>
            <a:custGeom>
              <a:avLst/>
              <a:gdLst/>
              <a:ahLst/>
              <a:cxnLst>
                <a:cxn ang="0">
                  <a:pos x="43" y="58"/>
                </a:cxn>
                <a:cxn ang="0">
                  <a:pos x="38" y="62"/>
                </a:cxn>
                <a:cxn ang="0">
                  <a:pos x="34" y="66"/>
                </a:cxn>
                <a:cxn ang="0">
                  <a:pos x="29" y="67"/>
                </a:cxn>
                <a:cxn ang="0">
                  <a:pos x="25" y="67"/>
                </a:cxn>
                <a:cxn ang="0">
                  <a:pos x="16" y="66"/>
                </a:cxn>
                <a:cxn ang="0">
                  <a:pos x="10" y="62"/>
                </a:cxn>
                <a:cxn ang="0">
                  <a:pos x="5" y="57"/>
                </a:cxn>
                <a:cxn ang="0">
                  <a:pos x="1" y="51"/>
                </a:cxn>
                <a:cxn ang="0">
                  <a:pos x="0" y="44"/>
                </a:cxn>
                <a:cxn ang="0">
                  <a:pos x="0" y="37"/>
                </a:cxn>
                <a:cxn ang="0">
                  <a:pos x="0" y="28"/>
                </a:cxn>
                <a:cxn ang="0">
                  <a:pos x="3" y="19"/>
                </a:cxn>
                <a:cxn ang="0">
                  <a:pos x="7" y="13"/>
                </a:cxn>
                <a:cxn ang="0">
                  <a:pos x="10" y="8"/>
                </a:cxn>
                <a:cxn ang="0">
                  <a:pos x="16" y="4"/>
                </a:cxn>
                <a:cxn ang="0">
                  <a:pos x="23" y="0"/>
                </a:cxn>
                <a:cxn ang="0">
                  <a:pos x="30" y="0"/>
                </a:cxn>
                <a:cxn ang="0">
                  <a:pos x="36" y="0"/>
                </a:cxn>
                <a:cxn ang="0">
                  <a:pos x="41" y="2"/>
                </a:cxn>
                <a:cxn ang="0">
                  <a:pos x="45" y="4"/>
                </a:cxn>
                <a:cxn ang="0">
                  <a:pos x="49" y="6"/>
                </a:cxn>
                <a:cxn ang="0">
                  <a:pos x="59" y="0"/>
                </a:cxn>
                <a:cxn ang="0">
                  <a:pos x="61" y="0"/>
                </a:cxn>
                <a:cxn ang="0">
                  <a:pos x="61" y="82"/>
                </a:cxn>
                <a:cxn ang="0">
                  <a:pos x="61" y="87"/>
                </a:cxn>
                <a:cxn ang="0">
                  <a:pos x="63" y="91"/>
                </a:cxn>
                <a:cxn ang="0">
                  <a:pos x="65" y="93"/>
                </a:cxn>
                <a:cxn ang="0">
                  <a:pos x="68" y="95"/>
                </a:cxn>
                <a:cxn ang="0">
                  <a:pos x="68" y="96"/>
                </a:cxn>
                <a:cxn ang="0">
                  <a:pos x="34" y="96"/>
                </a:cxn>
                <a:cxn ang="0">
                  <a:pos x="34" y="95"/>
                </a:cxn>
                <a:cxn ang="0">
                  <a:pos x="38" y="95"/>
                </a:cxn>
                <a:cxn ang="0">
                  <a:pos x="39" y="93"/>
                </a:cxn>
                <a:cxn ang="0">
                  <a:pos x="41" y="93"/>
                </a:cxn>
                <a:cxn ang="0">
                  <a:pos x="41" y="91"/>
                </a:cxn>
                <a:cxn ang="0">
                  <a:pos x="43" y="89"/>
                </a:cxn>
                <a:cxn ang="0">
                  <a:pos x="43" y="86"/>
                </a:cxn>
                <a:cxn ang="0">
                  <a:pos x="43" y="58"/>
                </a:cxn>
                <a:cxn ang="0">
                  <a:pos x="43" y="53"/>
                </a:cxn>
                <a:cxn ang="0">
                  <a:pos x="43" y="26"/>
                </a:cxn>
                <a:cxn ang="0">
                  <a:pos x="43" y="20"/>
                </a:cxn>
                <a:cxn ang="0">
                  <a:pos x="41" y="15"/>
                </a:cxn>
                <a:cxn ang="0">
                  <a:pos x="41" y="11"/>
                </a:cxn>
                <a:cxn ang="0">
                  <a:pos x="39" y="9"/>
                </a:cxn>
                <a:cxn ang="0">
                  <a:pos x="36" y="6"/>
                </a:cxn>
                <a:cxn ang="0">
                  <a:pos x="34" y="4"/>
                </a:cxn>
                <a:cxn ang="0">
                  <a:pos x="32" y="4"/>
                </a:cxn>
                <a:cxn ang="0">
                  <a:pos x="27" y="6"/>
                </a:cxn>
                <a:cxn ang="0">
                  <a:pos x="23" y="9"/>
                </a:cxn>
                <a:cxn ang="0">
                  <a:pos x="21" y="13"/>
                </a:cxn>
                <a:cxn ang="0">
                  <a:pos x="20" y="19"/>
                </a:cxn>
                <a:cxn ang="0">
                  <a:pos x="20" y="26"/>
                </a:cxn>
                <a:cxn ang="0">
                  <a:pos x="18" y="35"/>
                </a:cxn>
                <a:cxn ang="0">
                  <a:pos x="20" y="44"/>
                </a:cxn>
                <a:cxn ang="0">
                  <a:pos x="20" y="51"/>
                </a:cxn>
                <a:cxn ang="0">
                  <a:pos x="23" y="57"/>
                </a:cxn>
                <a:cxn ang="0">
                  <a:pos x="27" y="58"/>
                </a:cxn>
                <a:cxn ang="0">
                  <a:pos x="30" y="60"/>
                </a:cxn>
                <a:cxn ang="0">
                  <a:pos x="32" y="60"/>
                </a:cxn>
                <a:cxn ang="0">
                  <a:pos x="36" y="58"/>
                </a:cxn>
                <a:cxn ang="0">
                  <a:pos x="39" y="57"/>
                </a:cxn>
                <a:cxn ang="0">
                  <a:pos x="43" y="53"/>
                </a:cxn>
              </a:cxnLst>
              <a:rect l="0" t="0" r="r" b="b"/>
              <a:pathLst>
                <a:path w="68" h="96">
                  <a:moveTo>
                    <a:pt x="43" y="58"/>
                  </a:moveTo>
                  <a:lnTo>
                    <a:pt x="38" y="62"/>
                  </a:lnTo>
                  <a:lnTo>
                    <a:pt x="34" y="66"/>
                  </a:lnTo>
                  <a:lnTo>
                    <a:pt x="29" y="67"/>
                  </a:lnTo>
                  <a:lnTo>
                    <a:pt x="25" y="67"/>
                  </a:lnTo>
                  <a:lnTo>
                    <a:pt x="16" y="66"/>
                  </a:lnTo>
                  <a:lnTo>
                    <a:pt x="10" y="62"/>
                  </a:lnTo>
                  <a:lnTo>
                    <a:pt x="5" y="57"/>
                  </a:lnTo>
                  <a:lnTo>
                    <a:pt x="1" y="51"/>
                  </a:lnTo>
                  <a:lnTo>
                    <a:pt x="0" y="44"/>
                  </a:lnTo>
                  <a:lnTo>
                    <a:pt x="0" y="37"/>
                  </a:lnTo>
                  <a:lnTo>
                    <a:pt x="0" y="28"/>
                  </a:lnTo>
                  <a:lnTo>
                    <a:pt x="3" y="19"/>
                  </a:lnTo>
                  <a:lnTo>
                    <a:pt x="7" y="13"/>
                  </a:lnTo>
                  <a:lnTo>
                    <a:pt x="10" y="8"/>
                  </a:lnTo>
                  <a:lnTo>
                    <a:pt x="16" y="4"/>
                  </a:lnTo>
                  <a:lnTo>
                    <a:pt x="23" y="0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1" y="2"/>
                  </a:lnTo>
                  <a:lnTo>
                    <a:pt x="45" y="4"/>
                  </a:lnTo>
                  <a:lnTo>
                    <a:pt x="49" y="6"/>
                  </a:lnTo>
                  <a:lnTo>
                    <a:pt x="59" y="0"/>
                  </a:lnTo>
                  <a:lnTo>
                    <a:pt x="61" y="0"/>
                  </a:lnTo>
                  <a:lnTo>
                    <a:pt x="61" y="82"/>
                  </a:lnTo>
                  <a:lnTo>
                    <a:pt x="61" y="87"/>
                  </a:lnTo>
                  <a:lnTo>
                    <a:pt x="63" y="91"/>
                  </a:lnTo>
                  <a:lnTo>
                    <a:pt x="65" y="93"/>
                  </a:lnTo>
                  <a:lnTo>
                    <a:pt x="68" y="95"/>
                  </a:lnTo>
                  <a:lnTo>
                    <a:pt x="68" y="96"/>
                  </a:lnTo>
                  <a:lnTo>
                    <a:pt x="34" y="96"/>
                  </a:lnTo>
                  <a:lnTo>
                    <a:pt x="34" y="95"/>
                  </a:lnTo>
                  <a:lnTo>
                    <a:pt x="38" y="95"/>
                  </a:lnTo>
                  <a:lnTo>
                    <a:pt x="39" y="93"/>
                  </a:lnTo>
                  <a:lnTo>
                    <a:pt x="41" y="93"/>
                  </a:lnTo>
                  <a:lnTo>
                    <a:pt x="41" y="91"/>
                  </a:lnTo>
                  <a:lnTo>
                    <a:pt x="43" y="89"/>
                  </a:lnTo>
                  <a:lnTo>
                    <a:pt x="43" y="86"/>
                  </a:lnTo>
                  <a:lnTo>
                    <a:pt x="43" y="58"/>
                  </a:lnTo>
                  <a:close/>
                  <a:moveTo>
                    <a:pt x="43" y="53"/>
                  </a:moveTo>
                  <a:lnTo>
                    <a:pt x="43" y="26"/>
                  </a:lnTo>
                  <a:lnTo>
                    <a:pt x="43" y="20"/>
                  </a:lnTo>
                  <a:lnTo>
                    <a:pt x="41" y="15"/>
                  </a:lnTo>
                  <a:lnTo>
                    <a:pt x="41" y="11"/>
                  </a:lnTo>
                  <a:lnTo>
                    <a:pt x="39" y="9"/>
                  </a:lnTo>
                  <a:lnTo>
                    <a:pt x="36" y="6"/>
                  </a:lnTo>
                  <a:lnTo>
                    <a:pt x="34" y="4"/>
                  </a:lnTo>
                  <a:lnTo>
                    <a:pt x="32" y="4"/>
                  </a:lnTo>
                  <a:lnTo>
                    <a:pt x="27" y="6"/>
                  </a:lnTo>
                  <a:lnTo>
                    <a:pt x="23" y="9"/>
                  </a:lnTo>
                  <a:lnTo>
                    <a:pt x="21" y="13"/>
                  </a:lnTo>
                  <a:lnTo>
                    <a:pt x="20" y="19"/>
                  </a:lnTo>
                  <a:lnTo>
                    <a:pt x="20" y="26"/>
                  </a:lnTo>
                  <a:lnTo>
                    <a:pt x="18" y="35"/>
                  </a:lnTo>
                  <a:lnTo>
                    <a:pt x="20" y="44"/>
                  </a:lnTo>
                  <a:lnTo>
                    <a:pt x="20" y="51"/>
                  </a:lnTo>
                  <a:lnTo>
                    <a:pt x="23" y="57"/>
                  </a:lnTo>
                  <a:lnTo>
                    <a:pt x="27" y="58"/>
                  </a:lnTo>
                  <a:lnTo>
                    <a:pt x="30" y="60"/>
                  </a:lnTo>
                  <a:lnTo>
                    <a:pt x="32" y="60"/>
                  </a:lnTo>
                  <a:lnTo>
                    <a:pt x="36" y="58"/>
                  </a:lnTo>
                  <a:lnTo>
                    <a:pt x="39" y="57"/>
                  </a:lnTo>
                  <a:lnTo>
                    <a:pt x="43" y="5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75" name="Freeform 31"/>
            <p:cNvSpPr>
              <a:spLocks noEditPoints="1"/>
            </p:cNvSpPr>
            <p:nvPr/>
          </p:nvSpPr>
          <p:spPr bwMode="auto">
            <a:xfrm>
              <a:off x="4059" y="3001"/>
              <a:ext cx="26" cy="111"/>
            </a:xfrm>
            <a:custGeom>
              <a:avLst/>
              <a:gdLst/>
              <a:ahLst/>
              <a:cxnLst>
                <a:cxn ang="0">
                  <a:pos x="15" y="74"/>
                </a:cxn>
                <a:cxn ang="0">
                  <a:pos x="13" y="74"/>
                </a:cxn>
                <a:cxn ang="0">
                  <a:pos x="11" y="64"/>
                </a:cxn>
                <a:cxn ang="0">
                  <a:pos x="8" y="53"/>
                </a:cxn>
                <a:cxn ang="0">
                  <a:pos x="4" y="35"/>
                </a:cxn>
                <a:cxn ang="0">
                  <a:pos x="2" y="26"/>
                </a:cxn>
                <a:cxn ang="0">
                  <a:pos x="0" y="18"/>
                </a:cxn>
                <a:cxn ang="0">
                  <a:pos x="0" y="13"/>
                </a:cxn>
                <a:cxn ang="0">
                  <a:pos x="2" y="7"/>
                </a:cxn>
                <a:cxn ang="0">
                  <a:pos x="4" y="4"/>
                </a:cxn>
                <a:cxn ang="0">
                  <a:pos x="8" y="0"/>
                </a:cxn>
                <a:cxn ang="0">
                  <a:pos x="13" y="0"/>
                </a:cxn>
                <a:cxn ang="0">
                  <a:pos x="19" y="0"/>
                </a:cxn>
                <a:cxn ang="0">
                  <a:pos x="22" y="4"/>
                </a:cxn>
                <a:cxn ang="0">
                  <a:pos x="24" y="7"/>
                </a:cxn>
                <a:cxn ang="0">
                  <a:pos x="26" y="13"/>
                </a:cxn>
                <a:cxn ang="0">
                  <a:pos x="26" y="18"/>
                </a:cxn>
                <a:cxn ang="0">
                  <a:pos x="24" y="26"/>
                </a:cxn>
                <a:cxn ang="0">
                  <a:pos x="22" y="35"/>
                </a:cxn>
                <a:cxn ang="0">
                  <a:pos x="19" y="53"/>
                </a:cxn>
                <a:cxn ang="0">
                  <a:pos x="17" y="62"/>
                </a:cxn>
                <a:cxn ang="0">
                  <a:pos x="15" y="74"/>
                </a:cxn>
                <a:cxn ang="0">
                  <a:pos x="13" y="85"/>
                </a:cxn>
                <a:cxn ang="0">
                  <a:pos x="19" y="87"/>
                </a:cxn>
                <a:cxn ang="0">
                  <a:pos x="22" y="89"/>
                </a:cxn>
                <a:cxn ang="0">
                  <a:pos x="24" y="94"/>
                </a:cxn>
                <a:cxn ang="0">
                  <a:pos x="26" y="98"/>
                </a:cxn>
                <a:cxn ang="0">
                  <a:pos x="24" y="103"/>
                </a:cxn>
                <a:cxn ang="0">
                  <a:pos x="22" y="107"/>
                </a:cxn>
                <a:cxn ang="0">
                  <a:pos x="19" y="111"/>
                </a:cxn>
                <a:cxn ang="0">
                  <a:pos x="13" y="111"/>
                </a:cxn>
                <a:cxn ang="0">
                  <a:pos x="8" y="111"/>
                </a:cxn>
                <a:cxn ang="0">
                  <a:pos x="4" y="107"/>
                </a:cxn>
                <a:cxn ang="0">
                  <a:pos x="2" y="103"/>
                </a:cxn>
                <a:cxn ang="0">
                  <a:pos x="0" y="98"/>
                </a:cxn>
                <a:cxn ang="0">
                  <a:pos x="2" y="94"/>
                </a:cxn>
                <a:cxn ang="0">
                  <a:pos x="4" y="89"/>
                </a:cxn>
                <a:cxn ang="0">
                  <a:pos x="8" y="87"/>
                </a:cxn>
                <a:cxn ang="0">
                  <a:pos x="13" y="85"/>
                </a:cxn>
              </a:cxnLst>
              <a:rect l="0" t="0" r="r" b="b"/>
              <a:pathLst>
                <a:path w="26" h="111">
                  <a:moveTo>
                    <a:pt x="15" y="74"/>
                  </a:moveTo>
                  <a:lnTo>
                    <a:pt x="13" y="74"/>
                  </a:lnTo>
                  <a:lnTo>
                    <a:pt x="11" y="64"/>
                  </a:lnTo>
                  <a:lnTo>
                    <a:pt x="8" y="53"/>
                  </a:lnTo>
                  <a:lnTo>
                    <a:pt x="4" y="35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0" y="13"/>
                  </a:lnTo>
                  <a:lnTo>
                    <a:pt x="2" y="7"/>
                  </a:lnTo>
                  <a:lnTo>
                    <a:pt x="4" y="4"/>
                  </a:lnTo>
                  <a:lnTo>
                    <a:pt x="8" y="0"/>
                  </a:lnTo>
                  <a:lnTo>
                    <a:pt x="13" y="0"/>
                  </a:lnTo>
                  <a:lnTo>
                    <a:pt x="19" y="0"/>
                  </a:lnTo>
                  <a:lnTo>
                    <a:pt x="22" y="4"/>
                  </a:lnTo>
                  <a:lnTo>
                    <a:pt x="24" y="7"/>
                  </a:lnTo>
                  <a:lnTo>
                    <a:pt x="26" y="13"/>
                  </a:lnTo>
                  <a:lnTo>
                    <a:pt x="26" y="18"/>
                  </a:lnTo>
                  <a:lnTo>
                    <a:pt x="24" y="26"/>
                  </a:lnTo>
                  <a:lnTo>
                    <a:pt x="22" y="35"/>
                  </a:lnTo>
                  <a:lnTo>
                    <a:pt x="19" y="53"/>
                  </a:lnTo>
                  <a:lnTo>
                    <a:pt x="17" y="62"/>
                  </a:lnTo>
                  <a:lnTo>
                    <a:pt x="15" y="74"/>
                  </a:lnTo>
                  <a:close/>
                  <a:moveTo>
                    <a:pt x="13" y="85"/>
                  </a:moveTo>
                  <a:lnTo>
                    <a:pt x="19" y="87"/>
                  </a:lnTo>
                  <a:lnTo>
                    <a:pt x="22" y="89"/>
                  </a:lnTo>
                  <a:lnTo>
                    <a:pt x="24" y="94"/>
                  </a:lnTo>
                  <a:lnTo>
                    <a:pt x="26" y="98"/>
                  </a:lnTo>
                  <a:lnTo>
                    <a:pt x="24" y="103"/>
                  </a:lnTo>
                  <a:lnTo>
                    <a:pt x="22" y="107"/>
                  </a:lnTo>
                  <a:lnTo>
                    <a:pt x="19" y="111"/>
                  </a:lnTo>
                  <a:lnTo>
                    <a:pt x="13" y="111"/>
                  </a:lnTo>
                  <a:lnTo>
                    <a:pt x="8" y="111"/>
                  </a:lnTo>
                  <a:lnTo>
                    <a:pt x="4" y="107"/>
                  </a:lnTo>
                  <a:lnTo>
                    <a:pt x="2" y="103"/>
                  </a:lnTo>
                  <a:lnTo>
                    <a:pt x="0" y="98"/>
                  </a:lnTo>
                  <a:lnTo>
                    <a:pt x="2" y="94"/>
                  </a:lnTo>
                  <a:lnTo>
                    <a:pt x="4" y="89"/>
                  </a:lnTo>
                  <a:lnTo>
                    <a:pt x="8" y="87"/>
                  </a:lnTo>
                  <a:lnTo>
                    <a:pt x="13" y="8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76" name="Freeform 32"/>
            <p:cNvSpPr>
              <a:spLocks/>
            </p:cNvSpPr>
            <p:nvPr/>
          </p:nvSpPr>
          <p:spPr bwMode="auto">
            <a:xfrm>
              <a:off x="2758" y="3224"/>
              <a:ext cx="400" cy="400"/>
            </a:xfrm>
            <a:custGeom>
              <a:avLst/>
              <a:gdLst/>
              <a:ahLst/>
              <a:cxnLst>
                <a:cxn ang="0">
                  <a:pos x="400" y="201"/>
                </a:cxn>
                <a:cxn ang="0">
                  <a:pos x="394" y="154"/>
                </a:cxn>
                <a:cxn ang="0">
                  <a:pos x="380" y="112"/>
                </a:cxn>
                <a:cxn ang="0">
                  <a:pos x="356" y="74"/>
                </a:cxn>
                <a:cxn ang="0">
                  <a:pos x="324" y="43"/>
                </a:cxn>
                <a:cxn ang="0">
                  <a:pos x="288" y="20"/>
                </a:cxn>
                <a:cxn ang="0">
                  <a:pos x="246" y="5"/>
                </a:cxn>
                <a:cxn ang="0">
                  <a:pos x="199" y="0"/>
                </a:cxn>
                <a:cxn ang="0">
                  <a:pos x="154" y="5"/>
                </a:cxn>
                <a:cxn ang="0">
                  <a:pos x="112" y="20"/>
                </a:cxn>
                <a:cxn ang="0">
                  <a:pos x="74" y="43"/>
                </a:cxn>
                <a:cxn ang="0">
                  <a:pos x="43" y="74"/>
                </a:cxn>
                <a:cxn ang="0">
                  <a:pos x="20" y="112"/>
                </a:cxn>
                <a:cxn ang="0">
                  <a:pos x="5" y="154"/>
                </a:cxn>
                <a:cxn ang="0">
                  <a:pos x="0" y="201"/>
                </a:cxn>
                <a:cxn ang="0">
                  <a:pos x="5" y="246"/>
                </a:cxn>
                <a:cxn ang="0">
                  <a:pos x="20" y="288"/>
                </a:cxn>
                <a:cxn ang="0">
                  <a:pos x="43" y="326"/>
                </a:cxn>
                <a:cxn ang="0">
                  <a:pos x="74" y="357"/>
                </a:cxn>
                <a:cxn ang="0">
                  <a:pos x="112" y="380"/>
                </a:cxn>
                <a:cxn ang="0">
                  <a:pos x="154" y="395"/>
                </a:cxn>
                <a:cxn ang="0">
                  <a:pos x="199" y="400"/>
                </a:cxn>
                <a:cxn ang="0">
                  <a:pos x="246" y="395"/>
                </a:cxn>
                <a:cxn ang="0">
                  <a:pos x="288" y="380"/>
                </a:cxn>
                <a:cxn ang="0">
                  <a:pos x="324" y="357"/>
                </a:cxn>
                <a:cxn ang="0">
                  <a:pos x="356" y="326"/>
                </a:cxn>
                <a:cxn ang="0">
                  <a:pos x="380" y="288"/>
                </a:cxn>
                <a:cxn ang="0">
                  <a:pos x="394" y="246"/>
                </a:cxn>
                <a:cxn ang="0">
                  <a:pos x="400" y="201"/>
                </a:cxn>
              </a:cxnLst>
              <a:rect l="0" t="0" r="r" b="b"/>
              <a:pathLst>
                <a:path w="400" h="400">
                  <a:moveTo>
                    <a:pt x="400" y="201"/>
                  </a:moveTo>
                  <a:lnTo>
                    <a:pt x="394" y="154"/>
                  </a:lnTo>
                  <a:lnTo>
                    <a:pt x="380" y="112"/>
                  </a:lnTo>
                  <a:lnTo>
                    <a:pt x="356" y="74"/>
                  </a:lnTo>
                  <a:lnTo>
                    <a:pt x="324" y="43"/>
                  </a:lnTo>
                  <a:lnTo>
                    <a:pt x="288" y="20"/>
                  </a:lnTo>
                  <a:lnTo>
                    <a:pt x="246" y="5"/>
                  </a:lnTo>
                  <a:lnTo>
                    <a:pt x="199" y="0"/>
                  </a:lnTo>
                  <a:lnTo>
                    <a:pt x="154" y="5"/>
                  </a:lnTo>
                  <a:lnTo>
                    <a:pt x="112" y="20"/>
                  </a:lnTo>
                  <a:lnTo>
                    <a:pt x="74" y="43"/>
                  </a:lnTo>
                  <a:lnTo>
                    <a:pt x="43" y="74"/>
                  </a:lnTo>
                  <a:lnTo>
                    <a:pt x="20" y="112"/>
                  </a:lnTo>
                  <a:lnTo>
                    <a:pt x="5" y="154"/>
                  </a:lnTo>
                  <a:lnTo>
                    <a:pt x="0" y="201"/>
                  </a:lnTo>
                  <a:lnTo>
                    <a:pt x="5" y="246"/>
                  </a:lnTo>
                  <a:lnTo>
                    <a:pt x="20" y="288"/>
                  </a:lnTo>
                  <a:lnTo>
                    <a:pt x="43" y="326"/>
                  </a:lnTo>
                  <a:lnTo>
                    <a:pt x="74" y="357"/>
                  </a:lnTo>
                  <a:lnTo>
                    <a:pt x="112" y="380"/>
                  </a:lnTo>
                  <a:lnTo>
                    <a:pt x="154" y="395"/>
                  </a:lnTo>
                  <a:lnTo>
                    <a:pt x="199" y="400"/>
                  </a:lnTo>
                  <a:lnTo>
                    <a:pt x="246" y="395"/>
                  </a:lnTo>
                  <a:lnTo>
                    <a:pt x="288" y="380"/>
                  </a:lnTo>
                  <a:lnTo>
                    <a:pt x="324" y="357"/>
                  </a:lnTo>
                  <a:lnTo>
                    <a:pt x="356" y="326"/>
                  </a:lnTo>
                  <a:lnTo>
                    <a:pt x="380" y="288"/>
                  </a:lnTo>
                  <a:lnTo>
                    <a:pt x="394" y="246"/>
                  </a:lnTo>
                  <a:lnTo>
                    <a:pt x="400" y="201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77" name="Freeform 33"/>
            <p:cNvSpPr>
              <a:spLocks/>
            </p:cNvSpPr>
            <p:nvPr/>
          </p:nvSpPr>
          <p:spPr bwMode="auto">
            <a:xfrm>
              <a:off x="3096" y="3182"/>
              <a:ext cx="491" cy="93"/>
            </a:xfrm>
            <a:custGeom>
              <a:avLst/>
              <a:gdLst/>
              <a:ahLst/>
              <a:cxnLst>
                <a:cxn ang="0">
                  <a:pos x="0" y="93"/>
                </a:cxn>
                <a:cxn ang="0">
                  <a:pos x="0" y="93"/>
                </a:cxn>
                <a:cxn ang="0">
                  <a:pos x="2" y="93"/>
                </a:cxn>
                <a:cxn ang="0">
                  <a:pos x="6" y="91"/>
                </a:cxn>
                <a:cxn ang="0">
                  <a:pos x="13" y="87"/>
                </a:cxn>
                <a:cxn ang="0">
                  <a:pos x="24" y="80"/>
                </a:cxn>
                <a:cxn ang="0">
                  <a:pos x="42" y="71"/>
                </a:cxn>
                <a:cxn ang="0">
                  <a:pos x="66" y="56"/>
                </a:cxn>
                <a:cxn ang="0">
                  <a:pos x="94" y="42"/>
                </a:cxn>
                <a:cxn ang="0">
                  <a:pos x="127" y="27"/>
                </a:cxn>
                <a:cxn ang="0">
                  <a:pos x="165" y="13"/>
                </a:cxn>
                <a:cxn ang="0">
                  <a:pos x="203" y="4"/>
                </a:cxn>
                <a:cxn ang="0">
                  <a:pos x="245" y="0"/>
                </a:cxn>
                <a:cxn ang="0">
                  <a:pos x="285" y="4"/>
                </a:cxn>
                <a:cxn ang="0">
                  <a:pos x="324" y="13"/>
                </a:cxn>
                <a:cxn ang="0">
                  <a:pos x="362" y="27"/>
                </a:cxn>
                <a:cxn ang="0">
                  <a:pos x="397" y="42"/>
                </a:cxn>
                <a:cxn ang="0">
                  <a:pos x="426" y="56"/>
                </a:cxn>
                <a:cxn ang="0">
                  <a:pos x="449" y="71"/>
                </a:cxn>
                <a:cxn ang="0">
                  <a:pos x="467" y="80"/>
                </a:cxn>
                <a:cxn ang="0">
                  <a:pos x="478" y="87"/>
                </a:cxn>
                <a:cxn ang="0">
                  <a:pos x="486" y="91"/>
                </a:cxn>
                <a:cxn ang="0">
                  <a:pos x="489" y="93"/>
                </a:cxn>
                <a:cxn ang="0">
                  <a:pos x="491" y="93"/>
                </a:cxn>
                <a:cxn ang="0">
                  <a:pos x="491" y="93"/>
                </a:cxn>
              </a:cxnLst>
              <a:rect l="0" t="0" r="r" b="b"/>
              <a:pathLst>
                <a:path w="491" h="93">
                  <a:moveTo>
                    <a:pt x="0" y="93"/>
                  </a:moveTo>
                  <a:lnTo>
                    <a:pt x="0" y="93"/>
                  </a:lnTo>
                  <a:lnTo>
                    <a:pt x="2" y="93"/>
                  </a:lnTo>
                  <a:lnTo>
                    <a:pt x="6" y="91"/>
                  </a:lnTo>
                  <a:lnTo>
                    <a:pt x="13" y="87"/>
                  </a:lnTo>
                  <a:lnTo>
                    <a:pt x="24" y="80"/>
                  </a:lnTo>
                  <a:lnTo>
                    <a:pt x="42" y="71"/>
                  </a:lnTo>
                  <a:lnTo>
                    <a:pt x="66" y="56"/>
                  </a:lnTo>
                  <a:lnTo>
                    <a:pt x="94" y="42"/>
                  </a:lnTo>
                  <a:lnTo>
                    <a:pt x="127" y="27"/>
                  </a:lnTo>
                  <a:lnTo>
                    <a:pt x="165" y="13"/>
                  </a:lnTo>
                  <a:lnTo>
                    <a:pt x="203" y="4"/>
                  </a:lnTo>
                  <a:lnTo>
                    <a:pt x="245" y="0"/>
                  </a:lnTo>
                  <a:lnTo>
                    <a:pt x="285" y="4"/>
                  </a:lnTo>
                  <a:lnTo>
                    <a:pt x="324" y="13"/>
                  </a:lnTo>
                  <a:lnTo>
                    <a:pt x="362" y="27"/>
                  </a:lnTo>
                  <a:lnTo>
                    <a:pt x="397" y="42"/>
                  </a:lnTo>
                  <a:lnTo>
                    <a:pt x="426" y="56"/>
                  </a:lnTo>
                  <a:lnTo>
                    <a:pt x="449" y="71"/>
                  </a:lnTo>
                  <a:lnTo>
                    <a:pt x="467" y="80"/>
                  </a:lnTo>
                  <a:lnTo>
                    <a:pt x="478" y="87"/>
                  </a:lnTo>
                  <a:lnTo>
                    <a:pt x="486" y="91"/>
                  </a:lnTo>
                  <a:lnTo>
                    <a:pt x="489" y="93"/>
                  </a:lnTo>
                  <a:lnTo>
                    <a:pt x="491" y="93"/>
                  </a:lnTo>
                  <a:lnTo>
                    <a:pt x="491" y="93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78" name="Freeform 34"/>
            <p:cNvSpPr>
              <a:spLocks/>
            </p:cNvSpPr>
            <p:nvPr/>
          </p:nvSpPr>
          <p:spPr bwMode="auto">
            <a:xfrm>
              <a:off x="3531" y="3235"/>
              <a:ext cx="56" cy="40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56" y="40"/>
                </a:cxn>
                <a:cxn ang="0">
                  <a:pos x="0" y="25"/>
                </a:cxn>
              </a:cxnLst>
              <a:rect l="0" t="0" r="r" b="b"/>
              <a:pathLst>
                <a:path w="56" h="40">
                  <a:moveTo>
                    <a:pt x="13" y="0"/>
                  </a:moveTo>
                  <a:lnTo>
                    <a:pt x="56" y="40"/>
                  </a:lnTo>
                  <a:lnTo>
                    <a:pt x="0" y="25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79" name="Freeform 35"/>
            <p:cNvSpPr>
              <a:spLocks noEditPoints="1"/>
            </p:cNvSpPr>
            <p:nvPr/>
          </p:nvSpPr>
          <p:spPr bwMode="auto">
            <a:xfrm>
              <a:off x="2890" y="3410"/>
              <a:ext cx="69" cy="98"/>
            </a:xfrm>
            <a:custGeom>
              <a:avLst/>
              <a:gdLst/>
              <a:ahLst/>
              <a:cxnLst>
                <a:cxn ang="0">
                  <a:pos x="43" y="58"/>
                </a:cxn>
                <a:cxn ang="0">
                  <a:pos x="38" y="62"/>
                </a:cxn>
                <a:cxn ang="0">
                  <a:pos x="34" y="66"/>
                </a:cxn>
                <a:cxn ang="0">
                  <a:pos x="31" y="67"/>
                </a:cxn>
                <a:cxn ang="0">
                  <a:pos x="25" y="67"/>
                </a:cxn>
                <a:cxn ang="0">
                  <a:pos x="18" y="66"/>
                </a:cxn>
                <a:cxn ang="0">
                  <a:pos x="11" y="62"/>
                </a:cxn>
                <a:cxn ang="0">
                  <a:pos x="5" y="57"/>
                </a:cxn>
                <a:cxn ang="0">
                  <a:pos x="2" y="51"/>
                </a:cxn>
                <a:cxn ang="0">
                  <a:pos x="0" y="44"/>
                </a:cxn>
                <a:cxn ang="0">
                  <a:pos x="0" y="37"/>
                </a:cxn>
                <a:cxn ang="0">
                  <a:pos x="0" y="28"/>
                </a:cxn>
                <a:cxn ang="0">
                  <a:pos x="4" y="19"/>
                </a:cxn>
                <a:cxn ang="0">
                  <a:pos x="7" y="13"/>
                </a:cxn>
                <a:cxn ang="0">
                  <a:pos x="11" y="8"/>
                </a:cxn>
                <a:cxn ang="0">
                  <a:pos x="16" y="6"/>
                </a:cxn>
                <a:cxn ang="0">
                  <a:pos x="23" y="2"/>
                </a:cxn>
                <a:cxn ang="0">
                  <a:pos x="31" y="0"/>
                </a:cxn>
                <a:cxn ang="0">
                  <a:pos x="36" y="0"/>
                </a:cxn>
                <a:cxn ang="0">
                  <a:pos x="42" y="2"/>
                </a:cxn>
                <a:cxn ang="0">
                  <a:pos x="45" y="4"/>
                </a:cxn>
                <a:cxn ang="0">
                  <a:pos x="49" y="6"/>
                </a:cxn>
                <a:cxn ang="0">
                  <a:pos x="60" y="0"/>
                </a:cxn>
                <a:cxn ang="0">
                  <a:pos x="61" y="0"/>
                </a:cxn>
                <a:cxn ang="0">
                  <a:pos x="61" y="82"/>
                </a:cxn>
                <a:cxn ang="0">
                  <a:pos x="63" y="89"/>
                </a:cxn>
                <a:cxn ang="0">
                  <a:pos x="63" y="91"/>
                </a:cxn>
                <a:cxn ang="0">
                  <a:pos x="65" y="95"/>
                </a:cxn>
                <a:cxn ang="0">
                  <a:pos x="69" y="95"/>
                </a:cxn>
                <a:cxn ang="0">
                  <a:pos x="69" y="98"/>
                </a:cxn>
                <a:cxn ang="0">
                  <a:pos x="34" y="98"/>
                </a:cxn>
                <a:cxn ang="0">
                  <a:pos x="34" y="95"/>
                </a:cxn>
                <a:cxn ang="0">
                  <a:pos x="38" y="95"/>
                </a:cxn>
                <a:cxn ang="0">
                  <a:pos x="40" y="93"/>
                </a:cxn>
                <a:cxn ang="0">
                  <a:pos x="42" y="93"/>
                </a:cxn>
                <a:cxn ang="0">
                  <a:pos x="42" y="91"/>
                </a:cxn>
                <a:cxn ang="0">
                  <a:pos x="43" y="89"/>
                </a:cxn>
                <a:cxn ang="0">
                  <a:pos x="43" y="85"/>
                </a:cxn>
                <a:cxn ang="0">
                  <a:pos x="43" y="58"/>
                </a:cxn>
                <a:cxn ang="0">
                  <a:pos x="43" y="53"/>
                </a:cxn>
                <a:cxn ang="0">
                  <a:pos x="43" y="28"/>
                </a:cxn>
                <a:cxn ang="0">
                  <a:pos x="43" y="20"/>
                </a:cxn>
                <a:cxn ang="0">
                  <a:pos x="42" y="15"/>
                </a:cxn>
                <a:cxn ang="0">
                  <a:pos x="42" y="13"/>
                </a:cxn>
                <a:cxn ang="0">
                  <a:pos x="40" y="9"/>
                </a:cxn>
                <a:cxn ang="0">
                  <a:pos x="36" y="6"/>
                </a:cxn>
                <a:cxn ang="0">
                  <a:pos x="34" y="6"/>
                </a:cxn>
                <a:cxn ang="0">
                  <a:pos x="33" y="4"/>
                </a:cxn>
                <a:cxn ang="0">
                  <a:pos x="27" y="6"/>
                </a:cxn>
                <a:cxn ang="0">
                  <a:pos x="23" y="9"/>
                </a:cxn>
                <a:cxn ang="0">
                  <a:pos x="22" y="13"/>
                </a:cxn>
                <a:cxn ang="0">
                  <a:pos x="20" y="20"/>
                </a:cxn>
                <a:cxn ang="0">
                  <a:pos x="20" y="28"/>
                </a:cxn>
                <a:cxn ang="0">
                  <a:pos x="20" y="35"/>
                </a:cxn>
                <a:cxn ang="0">
                  <a:pos x="20" y="44"/>
                </a:cxn>
                <a:cxn ang="0">
                  <a:pos x="22" y="51"/>
                </a:cxn>
                <a:cxn ang="0">
                  <a:pos x="23" y="57"/>
                </a:cxn>
                <a:cxn ang="0">
                  <a:pos x="27" y="58"/>
                </a:cxn>
                <a:cxn ang="0">
                  <a:pos x="31" y="60"/>
                </a:cxn>
                <a:cxn ang="0">
                  <a:pos x="34" y="60"/>
                </a:cxn>
                <a:cxn ang="0">
                  <a:pos x="36" y="58"/>
                </a:cxn>
                <a:cxn ang="0">
                  <a:pos x="40" y="57"/>
                </a:cxn>
                <a:cxn ang="0">
                  <a:pos x="43" y="53"/>
                </a:cxn>
              </a:cxnLst>
              <a:rect l="0" t="0" r="r" b="b"/>
              <a:pathLst>
                <a:path w="69" h="98">
                  <a:moveTo>
                    <a:pt x="43" y="58"/>
                  </a:moveTo>
                  <a:lnTo>
                    <a:pt x="38" y="62"/>
                  </a:lnTo>
                  <a:lnTo>
                    <a:pt x="34" y="66"/>
                  </a:lnTo>
                  <a:lnTo>
                    <a:pt x="31" y="67"/>
                  </a:lnTo>
                  <a:lnTo>
                    <a:pt x="25" y="67"/>
                  </a:lnTo>
                  <a:lnTo>
                    <a:pt x="18" y="66"/>
                  </a:lnTo>
                  <a:lnTo>
                    <a:pt x="11" y="62"/>
                  </a:lnTo>
                  <a:lnTo>
                    <a:pt x="5" y="57"/>
                  </a:lnTo>
                  <a:lnTo>
                    <a:pt x="2" y="51"/>
                  </a:lnTo>
                  <a:lnTo>
                    <a:pt x="0" y="44"/>
                  </a:lnTo>
                  <a:lnTo>
                    <a:pt x="0" y="37"/>
                  </a:lnTo>
                  <a:lnTo>
                    <a:pt x="0" y="28"/>
                  </a:lnTo>
                  <a:lnTo>
                    <a:pt x="4" y="19"/>
                  </a:lnTo>
                  <a:lnTo>
                    <a:pt x="7" y="13"/>
                  </a:lnTo>
                  <a:lnTo>
                    <a:pt x="11" y="8"/>
                  </a:lnTo>
                  <a:lnTo>
                    <a:pt x="16" y="6"/>
                  </a:lnTo>
                  <a:lnTo>
                    <a:pt x="23" y="2"/>
                  </a:lnTo>
                  <a:lnTo>
                    <a:pt x="31" y="0"/>
                  </a:lnTo>
                  <a:lnTo>
                    <a:pt x="36" y="0"/>
                  </a:lnTo>
                  <a:lnTo>
                    <a:pt x="42" y="2"/>
                  </a:lnTo>
                  <a:lnTo>
                    <a:pt x="45" y="4"/>
                  </a:lnTo>
                  <a:lnTo>
                    <a:pt x="49" y="6"/>
                  </a:lnTo>
                  <a:lnTo>
                    <a:pt x="60" y="0"/>
                  </a:lnTo>
                  <a:lnTo>
                    <a:pt x="61" y="0"/>
                  </a:lnTo>
                  <a:lnTo>
                    <a:pt x="61" y="82"/>
                  </a:lnTo>
                  <a:lnTo>
                    <a:pt x="63" y="89"/>
                  </a:lnTo>
                  <a:lnTo>
                    <a:pt x="63" y="91"/>
                  </a:lnTo>
                  <a:lnTo>
                    <a:pt x="65" y="95"/>
                  </a:lnTo>
                  <a:lnTo>
                    <a:pt x="69" y="95"/>
                  </a:lnTo>
                  <a:lnTo>
                    <a:pt x="69" y="98"/>
                  </a:lnTo>
                  <a:lnTo>
                    <a:pt x="34" y="98"/>
                  </a:lnTo>
                  <a:lnTo>
                    <a:pt x="34" y="95"/>
                  </a:lnTo>
                  <a:lnTo>
                    <a:pt x="38" y="95"/>
                  </a:lnTo>
                  <a:lnTo>
                    <a:pt x="40" y="93"/>
                  </a:lnTo>
                  <a:lnTo>
                    <a:pt x="42" y="93"/>
                  </a:lnTo>
                  <a:lnTo>
                    <a:pt x="42" y="91"/>
                  </a:lnTo>
                  <a:lnTo>
                    <a:pt x="43" y="89"/>
                  </a:lnTo>
                  <a:lnTo>
                    <a:pt x="43" y="85"/>
                  </a:lnTo>
                  <a:lnTo>
                    <a:pt x="43" y="58"/>
                  </a:lnTo>
                  <a:close/>
                  <a:moveTo>
                    <a:pt x="43" y="53"/>
                  </a:moveTo>
                  <a:lnTo>
                    <a:pt x="43" y="28"/>
                  </a:lnTo>
                  <a:lnTo>
                    <a:pt x="43" y="20"/>
                  </a:lnTo>
                  <a:lnTo>
                    <a:pt x="42" y="15"/>
                  </a:lnTo>
                  <a:lnTo>
                    <a:pt x="42" y="13"/>
                  </a:lnTo>
                  <a:lnTo>
                    <a:pt x="40" y="9"/>
                  </a:lnTo>
                  <a:lnTo>
                    <a:pt x="36" y="6"/>
                  </a:lnTo>
                  <a:lnTo>
                    <a:pt x="34" y="6"/>
                  </a:lnTo>
                  <a:lnTo>
                    <a:pt x="33" y="4"/>
                  </a:lnTo>
                  <a:lnTo>
                    <a:pt x="27" y="6"/>
                  </a:lnTo>
                  <a:lnTo>
                    <a:pt x="23" y="9"/>
                  </a:lnTo>
                  <a:lnTo>
                    <a:pt x="22" y="13"/>
                  </a:lnTo>
                  <a:lnTo>
                    <a:pt x="20" y="20"/>
                  </a:lnTo>
                  <a:lnTo>
                    <a:pt x="20" y="28"/>
                  </a:lnTo>
                  <a:lnTo>
                    <a:pt x="20" y="35"/>
                  </a:lnTo>
                  <a:lnTo>
                    <a:pt x="20" y="44"/>
                  </a:lnTo>
                  <a:lnTo>
                    <a:pt x="22" y="51"/>
                  </a:lnTo>
                  <a:lnTo>
                    <a:pt x="23" y="57"/>
                  </a:lnTo>
                  <a:lnTo>
                    <a:pt x="27" y="58"/>
                  </a:lnTo>
                  <a:lnTo>
                    <a:pt x="31" y="60"/>
                  </a:lnTo>
                  <a:lnTo>
                    <a:pt x="34" y="60"/>
                  </a:lnTo>
                  <a:lnTo>
                    <a:pt x="36" y="58"/>
                  </a:lnTo>
                  <a:lnTo>
                    <a:pt x="40" y="57"/>
                  </a:lnTo>
                  <a:lnTo>
                    <a:pt x="43" y="5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80" name="Freeform 36"/>
            <p:cNvSpPr>
              <a:spLocks noEditPoints="1"/>
            </p:cNvSpPr>
            <p:nvPr/>
          </p:nvSpPr>
          <p:spPr bwMode="auto">
            <a:xfrm>
              <a:off x="3306" y="3043"/>
              <a:ext cx="73" cy="76"/>
            </a:xfrm>
            <a:custGeom>
              <a:avLst/>
              <a:gdLst/>
              <a:ahLst/>
              <a:cxnLst>
                <a:cxn ang="0">
                  <a:pos x="33" y="70"/>
                </a:cxn>
                <a:cxn ang="0">
                  <a:pos x="17" y="76"/>
                </a:cxn>
                <a:cxn ang="0">
                  <a:pos x="6" y="70"/>
                </a:cxn>
                <a:cxn ang="0">
                  <a:pos x="0" y="61"/>
                </a:cxn>
                <a:cxn ang="0">
                  <a:pos x="4" y="51"/>
                </a:cxn>
                <a:cxn ang="0">
                  <a:pos x="20" y="38"/>
                </a:cxn>
                <a:cxn ang="0">
                  <a:pos x="42" y="20"/>
                </a:cxn>
                <a:cxn ang="0">
                  <a:pos x="40" y="11"/>
                </a:cxn>
                <a:cxn ang="0">
                  <a:pos x="37" y="7"/>
                </a:cxn>
                <a:cxn ang="0">
                  <a:pos x="31" y="5"/>
                </a:cxn>
                <a:cxn ang="0">
                  <a:pos x="22" y="7"/>
                </a:cxn>
                <a:cxn ang="0">
                  <a:pos x="20" y="11"/>
                </a:cxn>
                <a:cxn ang="0">
                  <a:pos x="22" y="14"/>
                </a:cxn>
                <a:cxn ang="0">
                  <a:pos x="24" y="20"/>
                </a:cxn>
                <a:cxn ang="0">
                  <a:pos x="22" y="27"/>
                </a:cxn>
                <a:cxn ang="0">
                  <a:pos x="15" y="31"/>
                </a:cxn>
                <a:cxn ang="0">
                  <a:pos x="6" y="27"/>
                </a:cxn>
                <a:cxn ang="0">
                  <a:pos x="2" y="20"/>
                </a:cxn>
                <a:cxn ang="0">
                  <a:pos x="8" y="11"/>
                </a:cxn>
                <a:cxn ang="0">
                  <a:pos x="20" y="2"/>
                </a:cxn>
                <a:cxn ang="0">
                  <a:pos x="37" y="0"/>
                </a:cxn>
                <a:cxn ang="0">
                  <a:pos x="49" y="2"/>
                </a:cxn>
                <a:cxn ang="0">
                  <a:pos x="58" y="9"/>
                </a:cxn>
                <a:cxn ang="0">
                  <a:pos x="62" y="16"/>
                </a:cxn>
                <a:cxn ang="0">
                  <a:pos x="64" y="29"/>
                </a:cxn>
                <a:cxn ang="0">
                  <a:pos x="64" y="60"/>
                </a:cxn>
                <a:cxn ang="0">
                  <a:pos x="64" y="63"/>
                </a:cxn>
                <a:cxn ang="0">
                  <a:pos x="66" y="65"/>
                </a:cxn>
                <a:cxn ang="0">
                  <a:pos x="69" y="65"/>
                </a:cxn>
                <a:cxn ang="0">
                  <a:pos x="73" y="63"/>
                </a:cxn>
                <a:cxn ang="0">
                  <a:pos x="66" y="72"/>
                </a:cxn>
                <a:cxn ang="0">
                  <a:pos x="55" y="76"/>
                </a:cxn>
                <a:cxn ang="0">
                  <a:pos x="46" y="72"/>
                </a:cxn>
                <a:cxn ang="0">
                  <a:pos x="42" y="63"/>
                </a:cxn>
                <a:cxn ang="0">
                  <a:pos x="42" y="32"/>
                </a:cxn>
                <a:cxn ang="0">
                  <a:pos x="26" y="45"/>
                </a:cxn>
                <a:cxn ang="0">
                  <a:pos x="22" y="54"/>
                </a:cxn>
                <a:cxn ang="0">
                  <a:pos x="26" y="60"/>
                </a:cxn>
                <a:cxn ang="0">
                  <a:pos x="31" y="61"/>
                </a:cxn>
                <a:cxn ang="0">
                  <a:pos x="42" y="58"/>
                </a:cxn>
              </a:cxnLst>
              <a:rect l="0" t="0" r="r" b="b"/>
              <a:pathLst>
                <a:path w="73" h="76">
                  <a:moveTo>
                    <a:pt x="42" y="63"/>
                  </a:moveTo>
                  <a:lnTo>
                    <a:pt x="33" y="70"/>
                  </a:lnTo>
                  <a:lnTo>
                    <a:pt x="24" y="74"/>
                  </a:lnTo>
                  <a:lnTo>
                    <a:pt x="17" y="76"/>
                  </a:lnTo>
                  <a:lnTo>
                    <a:pt x="9" y="74"/>
                  </a:lnTo>
                  <a:lnTo>
                    <a:pt x="6" y="70"/>
                  </a:lnTo>
                  <a:lnTo>
                    <a:pt x="2" y="67"/>
                  </a:lnTo>
                  <a:lnTo>
                    <a:pt x="0" y="61"/>
                  </a:lnTo>
                  <a:lnTo>
                    <a:pt x="2" y="56"/>
                  </a:lnTo>
                  <a:lnTo>
                    <a:pt x="4" y="51"/>
                  </a:lnTo>
                  <a:lnTo>
                    <a:pt x="8" y="45"/>
                  </a:lnTo>
                  <a:lnTo>
                    <a:pt x="20" y="38"/>
                  </a:lnTo>
                  <a:lnTo>
                    <a:pt x="42" y="29"/>
                  </a:lnTo>
                  <a:lnTo>
                    <a:pt x="42" y="20"/>
                  </a:lnTo>
                  <a:lnTo>
                    <a:pt x="40" y="14"/>
                  </a:lnTo>
                  <a:lnTo>
                    <a:pt x="40" y="11"/>
                  </a:lnTo>
                  <a:lnTo>
                    <a:pt x="38" y="7"/>
                  </a:lnTo>
                  <a:lnTo>
                    <a:pt x="37" y="7"/>
                  </a:lnTo>
                  <a:lnTo>
                    <a:pt x="33" y="5"/>
                  </a:lnTo>
                  <a:lnTo>
                    <a:pt x="31" y="5"/>
                  </a:lnTo>
                  <a:lnTo>
                    <a:pt x="26" y="5"/>
                  </a:lnTo>
                  <a:lnTo>
                    <a:pt x="22" y="7"/>
                  </a:lnTo>
                  <a:lnTo>
                    <a:pt x="20" y="9"/>
                  </a:lnTo>
                  <a:lnTo>
                    <a:pt x="20" y="11"/>
                  </a:lnTo>
                  <a:lnTo>
                    <a:pt x="20" y="13"/>
                  </a:lnTo>
                  <a:lnTo>
                    <a:pt x="22" y="14"/>
                  </a:lnTo>
                  <a:lnTo>
                    <a:pt x="24" y="18"/>
                  </a:lnTo>
                  <a:lnTo>
                    <a:pt x="24" y="20"/>
                  </a:lnTo>
                  <a:lnTo>
                    <a:pt x="24" y="23"/>
                  </a:lnTo>
                  <a:lnTo>
                    <a:pt x="22" y="27"/>
                  </a:lnTo>
                  <a:lnTo>
                    <a:pt x="18" y="29"/>
                  </a:lnTo>
                  <a:lnTo>
                    <a:pt x="15" y="31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3"/>
                  </a:lnTo>
                  <a:lnTo>
                    <a:pt x="2" y="20"/>
                  </a:lnTo>
                  <a:lnTo>
                    <a:pt x="4" y="14"/>
                  </a:lnTo>
                  <a:lnTo>
                    <a:pt x="8" y="11"/>
                  </a:lnTo>
                  <a:lnTo>
                    <a:pt x="13" y="5"/>
                  </a:lnTo>
                  <a:lnTo>
                    <a:pt x="20" y="2"/>
                  </a:lnTo>
                  <a:lnTo>
                    <a:pt x="27" y="0"/>
                  </a:lnTo>
                  <a:lnTo>
                    <a:pt x="37" y="0"/>
                  </a:lnTo>
                  <a:lnTo>
                    <a:pt x="44" y="0"/>
                  </a:lnTo>
                  <a:lnTo>
                    <a:pt x="49" y="2"/>
                  </a:lnTo>
                  <a:lnTo>
                    <a:pt x="55" y="4"/>
                  </a:lnTo>
                  <a:lnTo>
                    <a:pt x="58" y="9"/>
                  </a:lnTo>
                  <a:lnTo>
                    <a:pt x="62" y="13"/>
                  </a:lnTo>
                  <a:lnTo>
                    <a:pt x="62" y="16"/>
                  </a:lnTo>
                  <a:lnTo>
                    <a:pt x="64" y="22"/>
                  </a:lnTo>
                  <a:lnTo>
                    <a:pt x="64" y="29"/>
                  </a:lnTo>
                  <a:lnTo>
                    <a:pt x="64" y="56"/>
                  </a:lnTo>
                  <a:lnTo>
                    <a:pt x="64" y="60"/>
                  </a:lnTo>
                  <a:lnTo>
                    <a:pt x="64" y="63"/>
                  </a:lnTo>
                  <a:lnTo>
                    <a:pt x="64" y="63"/>
                  </a:lnTo>
                  <a:lnTo>
                    <a:pt x="66" y="65"/>
                  </a:lnTo>
                  <a:lnTo>
                    <a:pt x="66" y="65"/>
                  </a:lnTo>
                  <a:lnTo>
                    <a:pt x="67" y="65"/>
                  </a:lnTo>
                  <a:lnTo>
                    <a:pt x="69" y="65"/>
                  </a:lnTo>
                  <a:lnTo>
                    <a:pt x="71" y="61"/>
                  </a:lnTo>
                  <a:lnTo>
                    <a:pt x="73" y="63"/>
                  </a:lnTo>
                  <a:lnTo>
                    <a:pt x="69" y="69"/>
                  </a:lnTo>
                  <a:lnTo>
                    <a:pt x="66" y="72"/>
                  </a:lnTo>
                  <a:lnTo>
                    <a:pt x="60" y="74"/>
                  </a:lnTo>
                  <a:lnTo>
                    <a:pt x="55" y="76"/>
                  </a:lnTo>
                  <a:lnTo>
                    <a:pt x="49" y="74"/>
                  </a:lnTo>
                  <a:lnTo>
                    <a:pt x="46" y="72"/>
                  </a:lnTo>
                  <a:lnTo>
                    <a:pt x="42" y="69"/>
                  </a:lnTo>
                  <a:lnTo>
                    <a:pt x="42" y="63"/>
                  </a:lnTo>
                  <a:close/>
                  <a:moveTo>
                    <a:pt x="42" y="58"/>
                  </a:moveTo>
                  <a:lnTo>
                    <a:pt x="42" y="32"/>
                  </a:lnTo>
                  <a:lnTo>
                    <a:pt x="33" y="38"/>
                  </a:lnTo>
                  <a:lnTo>
                    <a:pt x="26" y="45"/>
                  </a:lnTo>
                  <a:lnTo>
                    <a:pt x="24" y="49"/>
                  </a:lnTo>
                  <a:lnTo>
                    <a:pt x="22" y="54"/>
                  </a:lnTo>
                  <a:lnTo>
                    <a:pt x="24" y="56"/>
                  </a:lnTo>
                  <a:lnTo>
                    <a:pt x="26" y="60"/>
                  </a:lnTo>
                  <a:lnTo>
                    <a:pt x="27" y="61"/>
                  </a:lnTo>
                  <a:lnTo>
                    <a:pt x="31" y="61"/>
                  </a:lnTo>
                  <a:lnTo>
                    <a:pt x="37" y="61"/>
                  </a:lnTo>
                  <a:lnTo>
                    <a:pt x="42" y="5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81" name="Freeform 37"/>
            <p:cNvSpPr>
              <a:spLocks/>
            </p:cNvSpPr>
            <p:nvPr/>
          </p:nvSpPr>
          <p:spPr bwMode="auto">
            <a:xfrm>
              <a:off x="2959" y="3470"/>
              <a:ext cx="49" cy="76"/>
            </a:xfrm>
            <a:custGeom>
              <a:avLst/>
              <a:gdLst/>
              <a:ahLst/>
              <a:cxnLst>
                <a:cxn ang="0">
                  <a:pos x="45" y="76"/>
                </a:cxn>
                <a:cxn ang="0">
                  <a:pos x="0" y="76"/>
                </a:cxn>
                <a:cxn ang="0">
                  <a:pos x="0" y="76"/>
                </a:cxn>
                <a:cxn ang="0">
                  <a:pos x="12" y="62"/>
                </a:cxn>
                <a:cxn ang="0">
                  <a:pos x="21" y="51"/>
                </a:cxn>
                <a:cxn ang="0">
                  <a:pos x="27" y="44"/>
                </a:cxn>
                <a:cxn ang="0">
                  <a:pos x="29" y="35"/>
                </a:cxn>
                <a:cxn ang="0">
                  <a:pos x="31" y="27"/>
                </a:cxn>
                <a:cxn ang="0">
                  <a:pos x="29" y="22"/>
                </a:cxn>
                <a:cxn ang="0">
                  <a:pos x="27" y="16"/>
                </a:cxn>
                <a:cxn ang="0">
                  <a:pos x="21" y="15"/>
                </a:cxn>
                <a:cxn ang="0">
                  <a:pos x="18" y="13"/>
                </a:cxn>
                <a:cxn ang="0">
                  <a:pos x="11" y="15"/>
                </a:cxn>
                <a:cxn ang="0">
                  <a:pos x="7" y="16"/>
                </a:cxn>
                <a:cxn ang="0">
                  <a:pos x="3" y="22"/>
                </a:cxn>
                <a:cxn ang="0">
                  <a:pos x="2" y="20"/>
                </a:cxn>
                <a:cxn ang="0">
                  <a:pos x="3" y="15"/>
                </a:cxn>
                <a:cxn ang="0">
                  <a:pos x="7" y="9"/>
                </a:cxn>
                <a:cxn ang="0">
                  <a:pos x="11" y="6"/>
                </a:cxn>
                <a:cxn ang="0">
                  <a:pos x="16" y="0"/>
                </a:cxn>
                <a:cxn ang="0">
                  <a:pos x="25" y="0"/>
                </a:cxn>
                <a:cxn ang="0">
                  <a:pos x="31" y="0"/>
                </a:cxn>
                <a:cxn ang="0">
                  <a:pos x="36" y="2"/>
                </a:cxn>
                <a:cxn ang="0">
                  <a:pos x="40" y="6"/>
                </a:cxn>
                <a:cxn ang="0">
                  <a:pos x="43" y="9"/>
                </a:cxn>
                <a:cxn ang="0">
                  <a:pos x="45" y="15"/>
                </a:cxn>
                <a:cxn ang="0">
                  <a:pos x="45" y="18"/>
                </a:cxn>
                <a:cxn ang="0">
                  <a:pos x="45" y="25"/>
                </a:cxn>
                <a:cxn ang="0">
                  <a:pos x="41" y="35"/>
                </a:cxn>
                <a:cxn ang="0">
                  <a:pos x="38" y="40"/>
                </a:cxn>
                <a:cxn ang="0">
                  <a:pos x="32" y="45"/>
                </a:cxn>
                <a:cxn ang="0">
                  <a:pos x="25" y="54"/>
                </a:cxn>
                <a:cxn ang="0">
                  <a:pos x="18" y="64"/>
                </a:cxn>
                <a:cxn ang="0">
                  <a:pos x="34" y="64"/>
                </a:cxn>
                <a:cxn ang="0">
                  <a:pos x="38" y="62"/>
                </a:cxn>
                <a:cxn ang="0">
                  <a:pos x="41" y="62"/>
                </a:cxn>
                <a:cxn ang="0">
                  <a:pos x="43" y="62"/>
                </a:cxn>
                <a:cxn ang="0">
                  <a:pos x="45" y="60"/>
                </a:cxn>
                <a:cxn ang="0">
                  <a:pos x="45" y="58"/>
                </a:cxn>
                <a:cxn ang="0">
                  <a:pos x="47" y="56"/>
                </a:cxn>
                <a:cxn ang="0">
                  <a:pos x="49" y="56"/>
                </a:cxn>
                <a:cxn ang="0">
                  <a:pos x="45" y="76"/>
                </a:cxn>
              </a:cxnLst>
              <a:rect l="0" t="0" r="r" b="b"/>
              <a:pathLst>
                <a:path w="49" h="76">
                  <a:moveTo>
                    <a:pt x="45" y="76"/>
                  </a:moveTo>
                  <a:lnTo>
                    <a:pt x="0" y="76"/>
                  </a:lnTo>
                  <a:lnTo>
                    <a:pt x="0" y="76"/>
                  </a:lnTo>
                  <a:lnTo>
                    <a:pt x="12" y="62"/>
                  </a:lnTo>
                  <a:lnTo>
                    <a:pt x="21" y="51"/>
                  </a:lnTo>
                  <a:lnTo>
                    <a:pt x="27" y="44"/>
                  </a:lnTo>
                  <a:lnTo>
                    <a:pt x="29" y="35"/>
                  </a:lnTo>
                  <a:lnTo>
                    <a:pt x="31" y="27"/>
                  </a:lnTo>
                  <a:lnTo>
                    <a:pt x="29" y="22"/>
                  </a:lnTo>
                  <a:lnTo>
                    <a:pt x="27" y="16"/>
                  </a:lnTo>
                  <a:lnTo>
                    <a:pt x="21" y="15"/>
                  </a:lnTo>
                  <a:lnTo>
                    <a:pt x="18" y="13"/>
                  </a:lnTo>
                  <a:lnTo>
                    <a:pt x="11" y="15"/>
                  </a:lnTo>
                  <a:lnTo>
                    <a:pt x="7" y="16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3" y="15"/>
                  </a:lnTo>
                  <a:lnTo>
                    <a:pt x="7" y="9"/>
                  </a:lnTo>
                  <a:lnTo>
                    <a:pt x="11" y="6"/>
                  </a:lnTo>
                  <a:lnTo>
                    <a:pt x="16" y="0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6" y="2"/>
                  </a:lnTo>
                  <a:lnTo>
                    <a:pt x="40" y="6"/>
                  </a:lnTo>
                  <a:lnTo>
                    <a:pt x="43" y="9"/>
                  </a:lnTo>
                  <a:lnTo>
                    <a:pt x="45" y="15"/>
                  </a:lnTo>
                  <a:lnTo>
                    <a:pt x="45" y="18"/>
                  </a:lnTo>
                  <a:lnTo>
                    <a:pt x="45" y="25"/>
                  </a:lnTo>
                  <a:lnTo>
                    <a:pt x="41" y="35"/>
                  </a:lnTo>
                  <a:lnTo>
                    <a:pt x="38" y="40"/>
                  </a:lnTo>
                  <a:lnTo>
                    <a:pt x="32" y="45"/>
                  </a:lnTo>
                  <a:lnTo>
                    <a:pt x="25" y="54"/>
                  </a:lnTo>
                  <a:lnTo>
                    <a:pt x="18" y="64"/>
                  </a:lnTo>
                  <a:lnTo>
                    <a:pt x="34" y="64"/>
                  </a:lnTo>
                  <a:lnTo>
                    <a:pt x="38" y="62"/>
                  </a:lnTo>
                  <a:lnTo>
                    <a:pt x="41" y="62"/>
                  </a:lnTo>
                  <a:lnTo>
                    <a:pt x="43" y="62"/>
                  </a:lnTo>
                  <a:lnTo>
                    <a:pt x="45" y="60"/>
                  </a:lnTo>
                  <a:lnTo>
                    <a:pt x="45" y="58"/>
                  </a:lnTo>
                  <a:lnTo>
                    <a:pt x="47" y="56"/>
                  </a:lnTo>
                  <a:lnTo>
                    <a:pt x="49" y="56"/>
                  </a:lnTo>
                  <a:lnTo>
                    <a:pt x="45" y="7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82" name="Freeform 38"/>
            <p:cNvSpPr>
              <a:spLocks/>
            </p:cNvSpPr>
            <p:nvPr/>
          </p:nvSpPr>
          <p:spPr bwMode="auto">
            <a:xfrm>
              <a:off x="3719" y="3463"/>
              <a:ext cx="51" cy="80"/>
            </a:xfrm>
            <a:custGeom>
              <a:avLst/>
              <a:gdLst/>
              <a:ahLst/>
              <a:cxnLst>
                <a:cxn ang="0">
                  <a:pos x="15" y="36"/>
                </a:cxn>
                <a:cxn ang="0">
                  <a:pos x="24" y="32"/>
                </a:cxn>
                <a:cxn ang="0">
                  <a:pos x="29" y="27"/>
                </a:cxn>
                <a:cxn ang="0">
                  <a:pos x="31" y="20"/>
                </a:cxn>
                <a:cxn ang="0">
                  <a:pos x="27" y="13"/>
                </a:cxn>
                <a:cxn ang="0">
                  <a:pos x="18" y="9"/>
                </a:cxn>
                <a:cxn ang="0">
                  <a:pos x="9" y="13"/>
                </a:cxn>
                <a:cxn ang="0">
                  <a:pos x="4" y="16"/>
                </a:cxn>
                <a:cxn ang="0">
                  <a:pos x="15" y="4"/>
                </a:cxn>
                <a:cxn ang="0">
                  <a:pos x="29" y="0"/>
                </a:cxn>
                <a:cxn ang="0">
                  <a:pos x="38" y="2"/>
                </a:cxn>
                <a:cxn ang="0">
                  <a:pos x="45" y="9"/>
                </a:cxn>
                <a:cxn ang="0">
                  <a:pos x="47" y="20"/>
                </a:cxn>
                <a:cxn ang="0">
                  <a:pos x="40" y="25"/>
                </a:cxn>
                <a:cxn ang="0">
                  <a:pos x="42" y="32"/>
                </a:cxn>
                <a:cxn ang="0">
                  <a:pos x="49" y="43"/>
                </a:cxn>
                <a:cxn ang="0">
                  <a:pos x="49" y="58"/>
                </a:cxn>
                <a:cxn ang="0">
                  <a:pos x="42" y="71"/>
                </a:cxn>
                <a:cxn ang="0">
                  <a:pos x="27" y="78"/>
                </a:cxn>
                <a:cxn ang="0">
                  <a:pos x="13" y="78"/>
                </a:cxn>
                <a:cxn ang="0">
                  <a:pos x="4" y="76"/>
                </a:cxn>
                <a:cxn ang="0">
                  <a:pos x="0" y="69"/>
                </a:cxn>
                <a:cxn ang="0">
                  <a:pos x="2" y="63"/>
                </a:cxn>
                <a:cxn ang="0">
                  <a:pos x="7" y="61"/>
                </a:cxn>
                <a:cxn ang="0">
                  <a:pos x="11" y="61"/>
                </a:cxn>
                <a:cxn ang="0">
                  <a:pos x="15" y="63"/>
                </a:cxn>
                <a:cxn ang="0">
                  <a:pos x="22" y="69"/>
                </a:cxn>
                <a:cxn ang="0">
                  <a:pos x="31" y="71"/>
                </a:cxn>
                <a:cxn ang="0">
                  <a:pos x="36" y="63"/>
                </a:cxn>
                <a:cxn ang="0">
                  <a:pos x="36" y="52"/>
                </a:cxn>
                <a:cxn ang="0">
                  <a:pos x="27" y="42"/>
                </a:cxn>
                <a:cxn ang="0">
                  <a:pos x="15" y="38"/>
                </a:cxn>
              </a:cxnLst>
              <a:rect l="0" t="0" r="r" b="b"/>
              <a:pathLst>
                <a:path w="51" h="80">
                  <a:moveTo>
                    <a:pt x="15" y="38"/>
                  </a:moveTo>
                  <a:lnTo>
                    <a:pt x="15" y="36"/>
                  </a:lnTo>
                  <a:lnTo>
                    <a:pt x="20" y="34"/>
                  </a:lnTo>
                  <a:lnTo>
                    <a:pt x="24" y="32"/>
                  </a:lnTo>
                  <a:lnTo>
                    <a:pt x="27" y="31"/>
                  </a:lnTo>
                  <a:lnTo>
                    <a:pt x="29" y="27"/>
                  </a:lnTo>
                  <a:lnTo>
                    <a:pt x="31" y="23"/>
                  </a:lnTo>
                  <a:lnTo>
                    <a:pt x="31" y="20"/>
                  </a:lnTo>
                  <a:lnTo>
                    <a:pt x="29" y="16"/>
                  </a:lnTo>
                  <a:lnTo>
                    <a:pt x="27" y="13"/>
                  </a:lnTo>
                  <a:lnTo>
                    <a:pt x="24" y="9"/>
                  </a:lnTo>
                  <a:lnTo>
                    <a:pt x="18" y="9"/>
                  </a:lnTo>
                  <a:lnTo>
                    <a:pt x="13" y="9"/>
                  </a:lnTo>
                  <a:lnTo>
                    <a:pt x="9" y="13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7" y="9"/>
                  </a:lnTo>
                  <a:lnTo>
                    <a:pt x="15" y="4"/>
                  </a:lnTo>
                  <a:lnTo>
                    <a:pt x="20" y="2"/>
                  </a:lnTo>
                  <a:lnTo>
                    <a:pt x="29" y="0"/>
                  </a:lnTo>
                  <a:lnTo>
                    <a:pt x="35" y="2"/>
                  </a:lnTo>
                  <a:lnTo>
                    <a:pt x="38" y="2"/>
                  </a:lnTo>
                  <a:lnTo>
                    <a:pt x="42" y="5"/>
                  </a:lnTo>
                  <a:lnTo>
                    <a:pt x="45" y="9"/>
                  </a:lnTo>
                  <a:lnTo>
                    <a:pt x="47" y="14"/>
                  </a:lnTo>
                  <a:lnTo>
                    <a:pt x="47" y="20"/>
                  </a:lnTo>
                  <a:lnTo>
                    <a:pt x="44" y="23"/>
                  </a:lnTo>
                  <a:lnTo>
                    <a:pt x="40" y="25"/>
                  </a:lnTo>
                  <a:lnTo>
                    <a:pt x="35" y="29"/>
                  </a:lnTo>
                  <a:lnTo>
                    <a:pt x="42" y="32"/>
                  </a:lnTo>
                  <a:lnTo>
                    <a:pt x="47" y="38"/>
                  </a:lnTo>
                  <a:lnTo>
                    <a:pt x="49" y="43"/>
                  </a:lnTo>
                  <a:lnTo>
                    <a:pt x="51" y="49"/>
                  </a:lnTo>
                  <a:lnTo>
                    <a:pt x="49" y="58"/>
                  </a:lnTo>
                  <a:lnTo>
                    <a:pt x="47" y="63"/>
                  </a:lnTo>
                  <a:lnTo>
                    <a:pt x="42" y="71"/>
                  </a:lnTo>
                  <a:lnTo>
                    <a:pt x="36" y="76"/>
                  </a:lnTo>
                  <a:lnTo>
                    <a:pt x="27" y="78"/>
                  </a:lnTo>
                  <a:lnTo>
                    <a:pt x="18" y="80"/>
                  </a:lnTo>
                  <a:lnTo>
                    <a:pt x="13" y="78"/>
                  </a:lnTo>
                  <a:lnTo>
                    <a:pt x="7" y="78"/>
                  </a:lnTo>
                  <a:lnTo>
                    <a:pt x="4" y="76"/>
                  </a:lnTo>
                  <a:lnTo>
                    <a:pt x="2" y="72"/>
                  </a:lnTo>
                  <a:lnTo>
                    <a:pt x="0" y="69"/>
                  </a:lnTo>
                  <a:lnTo>
                    <a:pt x="2" y="65"/>
                  </a:lnTo>
                  <a:lnTo>
                    <a:pt x="2" y="63"/>
                  </a:lnTo>
                  <a:lnTo>
                    <a:pt x="6" y="61"/>
                  </a:lnTo>
                  <a:lnTo>
                    <a:pt x="7" y="61"/>
                  </a:lnTo>
                  <a:lnTo>
                    <a:pt x="9" y="61"/>
                  </a:lnTo>
                  <a:lnTo>
                    <a:pt x="11" y="61"/>
                  </a:lnTo>
                  <a:lnTo>
                    <a:pt x="11" y="63"/>
                  </a:lnTo>
                  <a:lnTo>
                    <a:pt x="15" y="63"/>
                  </a:lnTo>
                  <a:lnTo>
                    <a:pt x="16" y="67"/>
                  </a:lnTo>
                  <a:lnTo>
                    <a:pt x="22" y="69"/>
                  </a:lnTo>
                  <a:lnTo>
                    <a:pt x="27" y="71"/>
                  </a:lnTo>
                  <a:lnTo>
                    <a:pt x="31" y="71"/>
                  </a:lnTo>
                  <a:lnTo>
                    <a:pt x="35" y="67"/>
                  </a:lnTo>
                  <a:lnTo>
                    <a:pt x="36" y="63"/>
                  </a:lnTo>
                  <a:lnTo>
                    <a:pt x="38" y="60"/>
                  </a:lnTo>
                  <a:lnTo>
                    <a:pt x="36" y="52"/>
                  </a:lnTo>
                  <a:lnTo>
                    <a:pt x="33" y="45"/>
                  </a:lnTo>
                  <a:lnTo>
                    <a:pt x="27" y="42"/>
                  </a:lnTo>
                  <a:lnTo>
                    <a:pt x="22" y="40"/>
                  </a:lnTo>
                  <a:lnTo>
                    <a:pt x="15" y="3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83" name="Freeform 39"/>
            <p:cNvSpPr>
              <a:spLocks noEditPoints="1"/>
            </p:cNvSpPr>
            <p:nvPr/>
          </p:nvSpPr>
          <p:spPr bwMode="auto">
            <a:xfrm>
              <a:off x="4501" y="3441"/>
              <a:ext cx="49" cy="76"/>
            </a:xfrm>
            <a:custGeom>
              <a:avLst/>
              <a:gdLst/>
              <a:ahLst/>
              <a:cxnLst>
                <a:cxn ang="0">
                  <a:pos x="0" y="47"/>
                </a:cxn>
                <a:cxn ang="0">
                  <a:pos x="35" y="0"/>
                </a:cxn>
                <a:cxn ang="0">
                  <a:pos x="42" y="0"/>
                </a:cxn>
                <a:cxn ang="0">
                  <a:pos x="42" y="47"/>
                </a:cxn>
                <a:cxn ang="0">
                  <a:pos x="49" y="47"/>
                </a:cxn>
                <a:cxn ang="0">
                  <a:pos x="49" y="60"/>
                </a:cxn>
                <a:cxn ang="0">
                  <a:pos x="42" y="60"/>
                </a:cxn>
                <a:cxn ang="0">
                  <a:pos x="42" y="76"/>
                </a:cxn>
                <a:cxn ang="0">
                  <a:pos x="26" y="76"/>
                </a:cxn>
                <a:cxn ang="0">
                  <a:pos x="26" y="60"/>
                </a:cxn>
                <a:cxn ang="0">
                  <a:pos x="0" y="60"/>
                </a:cxn>
                <a:cxn ang="0">
                  <a:pos x="0" y="47"/>
                </a:cxn>
                <a:cxn ang="0">
                  <a:pos x="4" y="47"/>
                </a:cxn>
                <a:cxn ang="0">
                  <a:pos x="26" y="47"/>
                </a:cxn>
                <a:cxn ang="0">
                  <a:pos x="26" y="18"/>
                </a:cxn>
                <a:cxn ang="0">
                  <a:pos x="4" y="47"/>
                </a:cxn>
              </a:cxnLst>
              <a:rect l="0" t="0" r="r" b="b"/>
              <a:pathLst>
                <a:path w="49" h="76">
                  <a:moveTo>
                    <a:pt x="0" y="47"/>
                  </a:moveTo>
                  <a:lnTo>
                    <a:pt x="35" y="0"/>
                  </a:lnTo>
                  <a:lnTo>
                    <a:pt x="42" y="0"/>
                  </a:lnTo>
                  <a:lnTo>
                    <a:pt x="42" y="47"/>
                  </a:lnTo>
                  <a:lnTo>
                    <a:pt x="49" y="47"/>
                  </a:lnTo>
                  <a:lnTo>
                    <a:pt x="49" y="60"/>
                  </a:lnTo>
                  <a:lnTo>
                    <a:pt x="42" y="60"/>
                  </a:lnTo>
                  <a:lnTo>
                    <a:pt x="42" y="76"/>
                  </a:lnTo>
                  <a:lnTo>
                    <a:pt x="26" y="76"/>
                  </a:lnTo>
                  <a:lnTo>
                    <a:pt x="26" y="60"/>
                  </a:lnTo>
                  <a:lnTo>
                    <a:pt x="0" y="60"/>
                  </a:lnTo>
                  <a:lnTo>
                    <a:pt x="0" y="47"/>
                  </a:lnTo>
                  <a:close/>
                  <a:moveTo>
                    <a:pt x="4" y="47"/>
                  </a:moveTo>
                  <a:lnTo>
                    <a:pt x="26" y="47"/>
                  </a:lnTo>
                  <a:lnTo>
                    <a:pt x="26" y="18"/>
                  </a:lnTo>
                  <a:lnTo>
                    <a:pt x="4" y="4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82984" name="Picture 40" descr="fig02"/>
          <p:cNvPicPr>
            <a:picLocks noChangeAspect="1" noChangeArrowheads="1"/>
          </p:cNvPicPr>
          <p:nvPr/>
        </p:nvPicPr>
        <p:blipFill>
          <a:blip r:embed="rId3">
            <a:lum bright="-22000" contrast="18000"/>
          </a:blip>
          <a:srcRect/>
          <a:stretch>
            <a:fillRect/>
          </a:stretch>
        </p:blipFill>
        <p:spPr bwMode="auto">
          <a:xfrm>
            <a:off x="6653213" y="1676400"/>
            <a:ext cx="1773237" cy="24812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Recognition is the process of determining if a string should be accepted by a machine</a:t>
            </a:r>
          </a:p>
          <a:p>
            <a:r>
              <a:rPr lang="en-US"/>
              <a:t>Or… it’s the process of determining if a string is in the language we’re defining with the machine</a:t>
            </a:r>
          </a:p>
          <a:p>
            <a:r>
              <a:rPr lang="en-US"/>
              <a:t>Or… it’s the process of determining if a regular expression matches a string</a:t>
            </a:r>
          </a:p>
        </p:txBody>
      </p:sp>
      <p:sp>
        <p:nvSpPr>
          <p:cNvPr id="849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Recognition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Recognition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/>
              <a:t>Traditionally, (Turing’s idea) this process is depicted with a tape.</a:t>
            </a:r>
          </a:p>
          <a:p>
            <a:pPr>
              <a:buFont typeface="Wingdings" pitchFamily="2" charset="2"/>
              <a:buNone/>
            </a:pPr>
            <a:endParaRPr lang="en-US" sz="2400"/>
          </a:p>
        </p:txBody>
      </p:sp>
      <p:grpSp>
        <p:nvGrpSpPr>
          <p:cNvPr id="87044" name="Group 4"/>
          <p:cNvGrpSpPr>
            <a:grpSpLocks/>
          </p:cNvGrpSpPr>
          <p:nvPr/>
        </p:nvGrpSpPr>
        <p:grpSpPr bwMode="auto">
          <a:xfrm>
            <a:off x="1752600" y="3962400"/>
            <a:ext cx="5715000" cy="1763713"/>
            <a:chOff x="816" y="2736"/>
            <a:chExt cx="2400" cy="679"/>
          </a:xfrm>
        </p:grpSpPr>
        <p:sp>
          <p:nvSpPr>
            <p:cNvPr id="87045" name="AutoShape 5"/>
            <p:cNvSpPr>
              <a:spLocks noChangeAspect="1" noChangeArrowheads="1" noTextEdit="1"/>
            </p:cNvSpPr>
            <p:nvPr/>
          </p:nvSpPr>
          <p:spPr bwMode="auto">
            <a:xfrm>
              <a:off x="816" y="2736"/>
              <a:ext cx="2400" cy="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46" name="Rectangle 6"/>
            <p:cNvSpPr>
              <a:spLocks noChangeArrowheads="1"/>
            </p:cNvSpPr>
            <p:nvPr/>
          </p:nvSpPr>
          <p:spPr bwMode="auto">
            <a:xfrm>
              <a:off x="816" y="2736"/>
              <a:ext cx="2400" cy="679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47" name="Line 7"/>
            <p:cNvSpPr>
              <a:spLocks noChangeShapeType="1"/>
            </p:cNvSpPr>
            <p:nvPr/>
          </p:nvSpPr>
          <p:spPr bwMode="auto">
            <a:xfrm>
              <a:off x="881" y="3202"/>
              <a:ext cx="2293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48" name="Line 8"/>
            <p:cNvSpPr>
              <a:spLocks noChangeShapeType="1"/>
            </p:cNvSpPr>
            <p:nvPr/>
          </p:nvSpPr>
          <p:spPr bwMode="auto">
            <a:xfrm>
              <a:off x="863" y="3394"/>
              <a:ext cx="2292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49" name="Line 9"/>
            <p:cNvSpPr>
              <a:spLocks noChangeShapeType="1"/>
            </p:cNvSpPr>
            <p:nvPr/>
          </p:nvSpPr>
          <p:spPr bwMode="auto">
            <a:xfrm>
              <a:off x="1089" y="3197"/>
              <a:ext cx="1" cy="2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50" name="Line 10"/>
            <p:cNvSpPr>
              <a:spLocks noChangeShapeType="1"/>
            </p:cNvSpPr>
            <p:nvPr/>
          </p:nvSpPr>
          <p:spPr bwMode="auto">
            <a:xfrm>
              <a:off x="1358" y="3197"/>
              <a:ext cx="1" cy="2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51" name="Line 11"/>
            <p:cNvSpPr>
              <a:spLocks noChangeShapeType="1"/>
            </p:cNvSpPr>
            <p:nvPr/>
          </p:nvSpPr>
          <p:spPr bwMode="auto">
            <a:xfrm>
              <a:off x="1616" y="3197"/>
              <a:ext cx="1" cy="2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52" name="Line 12"/>
            <p:cNvSpPr>
              <a:spLocks noChangeShapeType="1"/>
            </p:cNvSpPr>
            <p:nvPr/>
          </p:nvSpPr>
          <p:spPr bwMode="auto">
            <a:xfrm>
              <a:off x="1887" y="3197"/>
              <a:ext cx="1" cy="2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53" name="Line 13"/>
            <p:cNvSpPr>
              <a:spLocks noChangeShapeType="1"/>
            </p:cNvSpPr>
            <p:nvPr/>
          </p:nvSpPr>
          <p:spPr bwMode="auto">
            <a:xfrm>
              <a:off x="2159" y="3205"/>
              <a:ext cx="1" cy="18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54" name="Line 14"/>
            <p:cNvSpPr>
              <a:spLocks noChangeShapeType="1"/>
            </p:cNvSpPr>
            <p:nvPr/>
          </p:nvSpPr>
          <p:spPr bwMode="auto">
            <a:xfrm>
              <a:off x="2429" y="3205"/>
              <a:ext cx="1" cy="18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55" name="Line 15"/>
            <p:cNvSpPr>
              <a:spLocks noChangeShapeType="1"/>
            </p:cNvSpPr>
            <p:nvPr/>
          </p:nvSpPr>
          <p:spPr bwMode="auto">
            <a:xfrm>
              <a:off x="2688" y="3205"/>
              <a:ext cx="1" cy="18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56" name="Line 16"/>
            <p:cNvSpPr>
              <a:spLocks noChangeShapeType="1"/>
            </p:cNvSpPr>
            <p:nvPr/>
          </p:nvSpPr>
          <p:spPr bwMode="auto">
            <a:xfrm>
              <a:off x="2957" y="3205"/>
              <a:ext cx="1" cy="18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57" name="Freeform 17"/>
            <p:cNvSpPr>
              <a:spLocks/>
            </p:cNvSpPr>
            <p:nvPr/>
          </p:nvSpPr>
          <p:spPr bwMode="auto">
            <a:xfrm>
              <a:off x="943" y="2742"/>
              <a:ext cx="202" cy="201"/>
            </a:xfrm>
            <a:custGeom>
              <a:avLst/>
              <a:gdLst/>
              <a:ahLst/>
              <a:cxnLst>
                <a:cxn ang="0">
                  <a:pos x="202" y="101"/>
                </a:cxn>
                <a:cxn ang="0">
                  <a:pos x="199" y="75"/>
                </a:cxn>
                <a:cxn ang="0">
                  <a:pos x="188" y="50"/>
                </a:cxn>
                <a:cxn ang="0">
                  <a:pos x="172" y="30"/>
                </a:cxn>
                <a:cxn ang="0">
                  <a:pos x="151" y="13"/>
                </a:cxn>
                <a:cxn ang="0">
                  <a:pos x="128" y="4"/>
                </a:cxn>
                <a:cxn ang="0">
                  <a:pos x="101" y="0"/>
                </a:cxn>
                <a:cxn ang="0">
                  <a:pos x="75" y="4"/>
                </a:cxn>
                <a:cxn ang="0">
                  <a:pos x="50" y="13"/>
                </a:cxn>
                <a:cxn ang="0">
                  <a:pos x="30" y="30"/>
                </a:cxn>
                <a:cxn ang="0">
                  <a:pos x="14" y="50"/>
                </a:cxn>
                <a:cxn ang="0">
                  <a:pos x="4" y="75"/>
                </a:cxn>
                <a:cxn ang="0">
                  <a:pos x="0" y="101"/>
                </a:cxn>
                <a:cxn ang="0">
                  <a:pos x="4" y="128"/>
                </a:cxn>
                <a:cxn ang="0">
                  <a:pos x="14" y="151"/>
                </a:cxn>
                <a:cxn ang="0">
                  <a:pos x="30" y="172"/>
                </a:cxn>
                <a:cxn ang="0">
                  <a:pos x="50" y="187"/>
                </a:cxn>
                <a:cxn ang="0">
                  <a:pos x="75" y="199"/>
                </a:cxn>
                <a:cxn ang="0">
                  <a:pos x="101" y="201"/>
                </a:cxn>
                <a:cxn ang="0">
                  <a:pos x="128" y="199"/>
                </a:cxn>
                <a:cxn ang="0">
                  <a:pos x="151" y="187"/>
                </a:cxn>
                <a:cxn ang="0">
                  <a:pos x="172" y="172"/>
                </a:cxn>
                <a:cxn ang="0">
                  <a:pos x="188" y="151"/>
                </a:cxn>
                <a:cxn ang="0">
                  <a:pos x="199" y="128"/>
                </a:cxn>
                <a:cxn ang="0">
                  <a:pos x="202" y="101"/>
                </a:cxn>
              </a:cxnLst>
              <a:rect l="0" t="0" r="r" b="b"/>
              <a:pathLst>
                <a:path w="202" h="201">
                  <a:moveTo>
                    <a:pt x="202" y="101"/>
                  </a:moveTo>
                  <a:lnTo>
                    <a:pt x="199" y="75"/>
                  </a:lnTo>
                  <a:lnTo>
                    <a:pt x="188" y="50"/>
                  </a:lnTo>
                  <a:lnTo>
                    <a:pt x="172" y="30"/>
                  </a:lnTo>
                  <a:lnTo>
                    <a:pt x="151" y="13"/>
                  </a:lnTo>
                  <a:lnTo>
                    <a:pt x="128" y="4"/>
                  </a:lnTo>
                  <a:lnTo>
                    <a:pt x="101" y="0"/>
                  </a:lnTo>
                  <a:lnTo>
                    <a:pt x="75" y="4"/>
                  </a:lnTo>
                  <a:lnTo>
                    <a:pt x="50" y="13"/>
                  </a:lnTo>
                  <a:lnTo>
                    <a:pt x="30" y="30"/>
                  </a:lnTo>
                  <a:lnTo>
                    <a:pt x="14" y="50"/>
                  </a:lnTo>
                  <a:lnTo>
                    <a:pt x="4" y="75"/>
                  </a:lnTo>
                  <a:lnTo>
                    <a:pt x="0" y="101"/>
                  </a:lnTo>
                  <a:lnTo>
                    <a:pt x="4" y="128"/>
                  </a:lnTo>
                  <a:lnTo>
                    <a:pt x="14" y="151"/>
                  </a:lnTo>
                  <a:lnTo>
                    <a:pt x="30" y="172"/>
                  </a:lnTo>
                  <a:lnTo>
                    <a:pt x="50" y="187"/>
                  </a:lnTo>
                  <a:lnTo>
                    <a:pt x="75" y="199"/>
                  </a:lnTo>
                  <a:lnTo>
                    <a:pt x="101" y="201"/>
                  </a:lnTo>
                  <a:lnTo>
                    <a:pt x="128" y="199"/>
                  </a:lnTo>
                  <a:lnTo>
                    <a:pt x="151" y="187"/>
                  </a:lnTo>
                  <a:lnTo>
                    <a:pt x="172" y="172"/>
                  </a:lnTo>
                  <a:lnTo>
                    <a:pt x="188" y="151"/>
                  </a:lnTo>
                  <a:lnTo>
                    <a:pt x="199" y="128"/>
                  </a:lnTo>
                  <a:lnTo>
                    <a:pt x="202" y="10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58" name="Freeform 18"/>
            <p:cNvSpPr>
              <a:spLocks/>
            </p:cNvSpPr>
            <p:nvPr/>
          </p:nvSpPr>
          <p:spPr bwMode="auto">
            <a:xfrm>
              <a:off x="845" y="3201"/>
              <a:ext cx="61" cy="190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41" y="0"/>
                </a:cxn>
                <a:cxn ang="0">
                  <a:pos x="41" y="0"/>
                </a:cxn>
                <a:cxn ang="0">
                  <a:pos x="41" y="1"/>
                </a:cxn>
                <a:cxn ang="0">
                  <a:pos x="39" y="3"/>
                </a:cxn>
                <a:cxn ang="0">
                  <a:pos x="38" y="7"/>
                </a:cxn>
                <a:cxn ang="0">
                  <a:pos x="35" y="16"/>
                </a:cxn>
                <a:cxn ang="0">
                  <a:pos x="32" y="28"/>
                </a:cxn>
                <a:cxn ang="0">
                  <a:pos x="35" y="40"/>
                </a:cxn>
                <a:cxn ang="0">
                  <a:pos x="42" y="47"/>
                </a:cxn>
                <a:cxn ang="0">
                  <a:pos x="50" y="54"/>
                </a:cxn>
                <a:cxn ang="0">
                  <a:pos x="57" y="60"/>
                </a:cxn>
                <a:cxn ang="0">
                  <a:pos x="61" y="65"/>
                </a:cxn>
                <a:cxn ang="0">
                  <a:pos x="60" y="69"/>
                </a:cxn>
                <a:cxn ang="0">
                  <a:pos x="55" y="72"/>
                </a:cxn>
                <a:cxn ang="0">
                  <a:pos x="46" y="76"/>
                </a:cxn>
                <a:cxn ang="0">
                  <a:pos x="35" y="80"/>
                </a:cxn>
                <a:cxn ang="0">
                  <a:pos x="23" y="85"/>
                </a:cxn>
                <a:cxn ang="0">
                  <a:pos x="13" y="87"/>
                </a:cxn>
                <a:cxn ang="0">
                  <a:pos x="4" y="92"/>
                </a:cxn>
                <a:cxn ang="0">
                  <a:pos x="0" y="96"/>
                </a:cxn>
                <a:cxn ang="0">
                  <a:pos x="3" y="99"/>
                </a:cxn>
                <a:cxn ang="0">
                  <a:pos x="10" y="101"/>
                </a:cxn>
                <a:cxn ang="0">
                  <a:pos x="18" y="103"/>
                </a:cxn>
                <a:cxn ang="0">
                  <a:pos x="28" y="104"/>
                </a:cxn>
                <a:cxn ang="0">
                  <a:pos x="38" y="104"/>
                </a:cxn>
                <a:cxn ang="0">
                  <a:pos x="46" y="104"/>
                </a:cxn>
                <a:cxn ang="0">
                  <a:pos x="50" y="105"/>
                </a:cxn>
                <a:cxn ang="0">
                  <a:pos x="53" y="108"/>
                </a:cxn>
                <a:cxn ang="0">
                  <a:pos x="53" y="111"/>
                </a:cxn>
                <a:cxn ang="0">
                  <a:pos x="53" y="115"/>
                </a:cxn>
                <a:cxn ang="0">
                  <a:pos x="52" y="119"/>
                </a:cxn>
                <a:cxn ang="0">
                  <a:pos x="50" y="125"/>
                </a:cxn>
                <a:cxn ang="0">
                  <a:pos x="41" y="139"/>
                </a:cxn>
                <a:cxn ang="0">
                  <a:pos x="32" y="151"/>
                </a:cxn>
                <a:cxn ang="0">
                  <a:pos x="31" y="156"/>
                </a:cxn>
                <a:cxn ang="0">
                  <a:pos x="29" y="158"/>
                </a:cxn>
                <a:cxn ang="0">
                  <a:pos x="29" y="160"/>
                </a:cxn>
                <a:cxn ang="0">
                  <a:pos x="31" y="163"/>
                </a:cxn>
                <a:cxn ang="0">
                  <a:pos x="32" y="163"/>
                </a:cxn>
                <a:cxn ang="0">
                  <a:pos x="35" y="164"/>
                </a:cxn>
                <a:cxn ang="0">
                  <a:pos x="38" y="164"/>
                </a:cxn>
                <a:cxn ang="0">
                  <a:pos x="42" y="163"/>
                </a:cxn>
                <a:cxn ang="0">
                  <a:pos x="46" y="163"/>
                </a:cxn>
                <a:cxn ang="0">
                  <a:pos x="49" y="161"/>
                </a:cxn>
                <a:cxn ang="0">
                  <a:pos x="53" y="161"/>
                </a:cxn>
                <a:cxn ang="0">
                  <a:pos x="55" y="161"/>
                </a:cxn>
                <a:cxn ang="0">
                  <a:pos x="57" y="161"/>
                </a:cxn>
                <a:cxn ang="0">
                  <a:pos x="57" y="163"/>
                </a:cxn>
                <a:cxn ang="0">
                  <a:pos x="57" y="164"/>
                </a:cxn>
                <a:cxn ang="0">
                  <a:pos x="55" y="167"/>
                </a:cxn>
                <a:cxn ang="0">
                  <a:pos x="53" y="169"/>
                </a:cxn>
                <a:cxn ang="0">
                  <a:pos x="49" y="172"/>
                </a:cxn>
                <a:cxn ang="0">
                  <a:pos x="46" y="176"/>
                </a:cxn>
                <a:cxn ang="0">
                  <a:pos x="42" y="179"/>
                </a:cxn>
                <a:cxn ang="0">
                  <a:pos x="38" y="182"/>
                </a:cxn>
                <a:cxn ang="0">
                  <a:pos x="35" y="185"/>
                </a:cxn>
                <a:cxn ang="0">
                  <a:pos x="32" y="186"/>
                </a:cxn>
                <a:cxn ang="0">
                  <a:pos x="29" y="189"/>
                </a:cxn>
                <a:cxn ang="0">
                  <a:pos x="29" y="189"/>
                </a:cxn>
                <a:cxn ang="0">
                  <a:pos x="28" y="190"/>
                </a:cxn>
                <a:cxn ang="0">
                  <a:pos x="28" y="190"/>
                </a:cxn>
                <a:cxn ang="0">
                  <a:pos x="28" y="190"/>
                </a:cxn>
              </a:cxnLst>
              <a:rect l="0" t="0" r="r" b="b"/>
              <a:pathLst>
                <a:path w="61" h="190">
                  <a:moveTo>
                    <a:pt x="41" y="0"/>
                  </a:moveTo>
                  <a:lnTo>
                    <a:pt x="41" y="0"/>
                  </a:lnTo>
                  <a:lnTo>
                    <a:pt x="41" y="0"/>
                  </a:lnTo>
                  <a:lnTo>
                    <a:pt x="41" y="1"/>
                  </a:lnTo>
                  <a:lnTo>
                    <a:pt x="39" y="3"/>
                  </a:lnTo>
                  <a:lnTo>
                    <a:pt x="38" y="7"/>
                  </a:lnTo>
                  <a:lnTo>
                    <a:pt x="35" y="16"/>
                  </a:lnTo>
                  <a:lnTo>
                    <a:pt x="32" y="28"/>
                  </a:lnTo>
                  <a:lnTo>
                    <a:pt x="35" y="40"/>
                  </a:lnTo>
                  <a:lnTo>
                    <a:pt x="42" y="47"/>
                  </a:lnTo>
                  <a:lnTo>
                    <a:pt x="50" y="54"/>
                  </a:lnTo>
                  <a:lnTo>
                    <a:pt x="57" y="60"/>
                  </a:lnTo>
                  <a:lnTo>
                    <a:pt x="61" y="65"/>
                  </a:lnTo>
                  <a:lnTo>
                    <a:pt x="60" y="69"/>
                  </a:lnTo>
                  <a:lnTo>
                    <a:pt x="55" y="72"/>
                  </a:lnTo>
                  <a:lnTo>
                    <a:pt x="46" y="76"/>
                  </a:lnTo>
                  <a:lnTo>
                    <a:pt x="35" y="80"/>
                  </a:lnTo>
                  <a:lnTo>
                    <a:pt x="23" y="85"/>
                  </a:lnTo>
                  <a:lnTo>
                    <a:pt x="13" y="87"/>
                  </a:lnTo>
                  <a:lnTo>
                    <a:pt x="4" y="92"/>
                  </a:lnTo>
                  <a:lnTo>
                    <a:pt x="0" y="96"/>
                  </a:lnTo>
                  <a:lnTo>
                    <a:pt x="3" y="99"/>
                  </a:lnTo>
                  <a:lnTo>
                    <a:pt x="10" y="101"/>
                  </a:lnTo>
                  <a:lnTo>
                    <a:pt x="18" y="103"/>
                  </a:lnTo>
                  <a:lnTo>
                    <a:pt x="28" y="104"/>
                  </a:lnTo>
                  <a:lnTo>
                    <a:pt x="38" y="104"/>
                  </a:lnTo>
                  <a:lnTo>
                    <a:pt x="46" y="104"/>
                  </a:lnTo>
                  <a:lnTo>
                    <a:pt x="50" y="105"/>
                  </a:lnTo>
                  <a:lnTo>
                    <a:pt x="53" y="108"/>
                  </a:lnTo>
                  <a:lnTo>
                    <a:pt x="53" y="111"/>
                  </a:lnTo>
                  <a:lnTo>
                    <a:pt x="53" y="115"/>
                  </a:lnTo>
                  <a:lnTo>
                    <a:pt x="52" y="119"/>
                  </a:lnTo>
                  <a:lnTo>
                    <a:pt x="50" y="125"/>
                  </a:lnTo>
                  <a:lnTo>
                    <a:pt x="41" y="139"/>
                  </a:lnTo>
                  <a:lnTo>
                    <a:pt x="32" y="151"/>
                  </a:lnTo>
                  <a:lnTo>
                    <a:pt x="31" y="156"/>
                  </a:lnTo>
                  <a:lnTo>
                    <a:pt x="29" y="158"/>
                  </a:lnTo>
                  <a:lnTo>
                    <a:pt x="29" y="160"/>
                  </a:lnTo>
                  <a:lnTo>
                    <a:pt x="31" y="163"/>
                  </a:lnTo>
                  <a:lnTo>
                    <a:pt x="32" y="163"/>
                  </a:lnTo>
                  <a:lnTo>
                    <a:pt x="35" y="164"/>
                  </a:lnTo>
                  <a:lnTo>
                    <a:pt x="38" y="164"/>
                  </a:lnTo>
                  <a:lnTo>
                    <a:pt x="42" y="163"/>
                  </a:lnTo>
                  <a:lnTo>
                    <a:pt x="46" y="163"/>
                  </a:lnTo>
                  <a:lnTo>
                    <a:pt x="49" y="161"/>
                  </a:lnTo>
                  <a:lnTo>
                    <a:pt x="53" y="161"/>
                  </a:lnTo>
                  <a:lnTo>
                    <a:pt x="55" y="161"/>
                  </a:lnTo>
                  <a:lnTo>
                    <a:pt x="57" y="161"/>
                  </a:lnTo>
                  <a:lnTo>
                    <a:pt x="57" y="163"/>
                  </a:lnTo>
                  <a:lnTo>
                    <a:pt x="57" y="164"/>
                  </a:lnTo>
                  <a:lnTo>
                    <a:pt x="55" y="167"/>
                  </a:lnTo>
                  <a:lnTo>
                    <a:pt x="53" y="169"/>
                  </a:lnTo>
                  <a:lnTo>
                    <a:pt x="49" y="172"/>
                  </a:lnTo>
                  <a:lnTo>
                    <a:pt x="46" y="176"/>
                  </a:lnTo>
                  <a:lnTo>
                    <a:pt x="42" y="179"/>
                  </a:lnTo>
                  <a:lnTo>
                    <a:pt x="38" y="182"/>
                  </a:lnTo>
                  <a:lnTo>
                    <a:pt x="35" y="185"/>
                  </a:lnTo>
                  <a:lnTo>
                    <a:pt x="32" y="186"/>
                  </a:lnTo>
                  <a:lnTo>
                    <a:pt x="29" y="189"/>
                  </a:lnTo>
                  <a:lnTo>
                    <a:pt x="29" y="189"/>
                  </a:lnTo>
                  <a:lnTo>
                    <a:pt x="28" y="190"/>
                  </a:lnTo>
                  <a:lnTo>
                    <a:pt x="28" y="190"/>
                  </a:lnTo>
                  <a:lnTo>
                    <a:pt x="28" y="19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59" name="Freeform 19"/>
            <p:cNvSpPr>
              <a:spLocks/>
            </p:cNvSpPr>
            <p:nvPr/>
          </p:nvSpPr>
          <p:spPr bwMode="auto">
            <a:xfrm>
              <a:off x="3134" y="3201"/>
              <a:ext cx="58" cy="195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40" y="1"/>
                </a:cxn>
                <a:cxn ang="0">
                  <a:pos x="40" y="3"/>
                </a:cxn>
                <a:cxn ang="0">
                  <a:pos x="37" y="7"/>
                </a:cxn>
                <a:cxn ang="0">
                  <a:pos x="33" y="15"/>
                </a:cxn>
                <a:cxn ang="0">
                  <a:pos x="30" y="25"/>
                </a:cxn>
                <a:cxn ang="0">
                  <a:pos x="32" y="36"/>
                </a:cxn>
                <a:cxn ang="0">
                  <a:pos x="40" y="44"/>
                </a:cxn>
                <a:cxn ang="0">
                  <a:pos x="51" y="51"/>
                </a:cxn>
                <a:cxn ang="0">
                  <a:pos x="58" y="57"/>
                </a:cxn>
                <a:cxn ang="0">
                  <a:pos x="56" y="62"/>
                </a:cxn>
                <a:cxn ang="0">
                  <a:pos x="47" y="69"/>
                </a:cxn>
                <a:cxn ang="0">
                  <a:pos x="35" y="75"/>
                </a:cxn>
                <a:cxn ang="0">
                  <a:pos x="22" y="79"/>
                </a:cxn>
                <a:cxn ang="0">
                  <a:pos x="12" y="83"/>
                </a:cxn>
                <a:cxn ang="0">
                  <a:pos x="4" y="87"/>
                </a:cxn>
                <a:cxn ang="0">
                  <a:pos x="0" y="92"/>
                </a:cxn>
                <a:cxn ang="0">
                  <a:pos x="1" y="94"/>
                </a:cxn>
                <a:cxn ang="0">
                  <a:pos x="8" y="97"/>
                </a:cxn>
                <a:cxn ang="0">
                  <a:pos x="17" y="99"/>
                </a:cxn>
                <a:cxn ang="0">
                  <a:pos x="25" y="99"/>
                </a:cxn>
                <a:cxn ang="0">
                  <a:pos x="36" y="100"/>
                </a:cxn>
                <a:cxn ang="0">
                  <a:pos x="44" y="100"/>
                </a:cxn>
                <a:cxn ang="0">
                  <a:pos x="50" y="101"/>
                </a:cxn>
                <a:cxn ang="0">
                  <a:pos x="53" y="103"/>
                </a:cxn>
                <a:cxn ang="0">
                  <a:pos x="54" y="105"/>
                </a:cxn>
                <a:cxn ang="0">
                  <a:pos x="53" y="108"/>
                </a:cxn>
                <a:cxn ang="0">
                  <a:pos x="53" y="112"/>
                </a:cxn>
                <a:cxn ang="0">
                  <a:pos x="50" y="118"/>
                </a:cxn>
                <a:cxn ang="0">
                  <a:pos x="43" y="128"/>
                </a:cxn>
                <a:cxn ang="0">
                  <a:pos x="36" y="137"/>
                </a:cxn>
                <a:cxn ang="0">
                  <a:pos x="29" y="146"/>
                </a:cxn>
                <a:cxn ang="0">
                  <a:pos x="26" y="150"/>
                </a:cxn>
                <a:cxn ang="0">
                  <a:pos x="25" y="153"/>
                </a:cxn>
                <a:cxn ang="0">
                  <a:pos x="25" y="156"/>
                </a:cxn>
                <a:cxn ang="0">
                  <a:pos x="26" y="157"/>
                </a:cxn>
                <a:cxn ang="0">
                  <a:pos x="28" y="158"/>
                </a:cxn>
                <a:cxn ang="0">
                  <a:pos x="30" y="158"/>
                </a:cxn>
                <a:cxn ang="0">
                  <a:pos x="35" y="158"/>
                </a:cxn>
                <a:cxn ang="0">
                  <a:pos x="37" y="158"/>
                </a:cxn>
                <a:cxn ang="0">
                  <a:pos x="42" y="158"/>
                </a:cxn>
                <a:cxn ang="0">
                  <a:pos x="44" y="157"/>
                </a:cxn>
                <a:cxn ang="0">
                  <a:pos x="49" y="157"/>
                </a:cxn>
                <a:cxn ang="0">
                  <a:pos x="50" y="157"/>
                </a:cxn>
                <a:cxn ang="0">
                  <a:pos x="51" y="158"/>
                </a:cxn>
                <a:cxn ang="0">
                  <a:pos x="51" y="160"/>
                </a:cxn>
                <a:cxn ang="0">
                  <a:pos x="49" y="165"/>
                </a:cxn>
                <a:cxn ang="0">
                  <a:pos x="40" y="172"/>
                </a:cxn>
                <a:cxn ang="0">
                  <a:pos x="32" y="181"/>
                </a:cxn>
                <a:cxn ang="0">
                  <a:pos x="24" y="188"/>
                </a:cxn>
                <a:cxn ang="0">
                  <a:pos x="19" y="190"/>
                </a:cxn>
                <a:cxn ang="0">
                  <a:pos x="18" y="192"/>
                </a:cxn>
                <a:cxn ang="0">
                  <a:pos x="17" y="193"/>
                </a:cxn>
                <a:cxn ang="0">
                  <a:pos x="15" y="195"/>
                </a:cxn>
                <a:cxn ang="0">
                  <a:pos x="15" y="195"/>
                </a:cxn>
                <a:cxn ang="0">
                  <a:pos x="15" y="195"/>
                </a:cxn>
              </a:cxnLst>
              <a:rect l="0" t="0" r="r" b="b"/>
              <a:pathLst>
                <a:path w="58" h="195">
                  <a:moveTo>
                    <a:pt x="42" y="0"/>
                  </a:moveTo>
                  <a:lnTo>
                    <a:pt x="42" y="0"/>
                  </a:lnTo>
                  <a:lnTo>
                    <a:pt x="42" y="0"/>
                  </a:lnTo>
                  <a:lnTo>
                    <a:pt x="40" y="1"/>
                  </a:lnTo>
                  <a:lnTo>
                    <a:pt x="40" y="3"/>
                  </a:lnTo>
                  <a:lnTo>
                    <a:pt x="37" y="7"/>
                  </a:lnTo>
                  <a:lnTo>
                    <a:pt x="33" y="15"/>
                  </a:lnTo>
                  <a:lnTo>
                    <a:pt x="30" y="25"/>
                  </a:lnTo>
                  <a:lnTo>
                    <a:pt x="32" y="36"/>
                  </a:lnTo>
                  <a:lnTo>
                    <a:pt x="40" y="44"/>
                  </a:lnTo>
                  <a:lnTo>
                    <a:pt x="51" y="51"/>
                  </a:lnTo>
                  <a:lnTo>
                    <a:pt x="58" y="57"/>
                  </a:lnTo>
                  <a:lnTo>
                    <a:pt x="56" y="62"/>
                  </a:lnTo>
                  <a:lnTo>
                    <a:pt x="47" y="69"/>
                  </a:lnTo>
                  <a:lnTo>
                    <a:pt x="35" y="75"/>
                  </a:lnTo>
                  <a:lnTo>
                    <a:pt x="22" y="79"/>
                  </a:lnTo>
                  <a:lnTo>
                    <a:pt x="12" y="83"/>
                  </a:lnTo>
                  <a:lnTo>
                    <a:pt x="4" y="87"/>
                  </a:lnTo>
                  <a:lnTo>
                    <a:pt x="0" y="92"/>
                  </a:lnTo>
                  <a:lnTo>
                    <a:pt x="1" y="94"/>
                  </a:lnTo>
                  <a:lnTo>
                    <a:pt x="8" y="97"/>
                  </a:lnTo>
                  <a:lnTo>
                    <a:pt x="17" y="99"/>
                  </a:lnTo>
                  <a:lnTo>
                    <a:pt x="25" y="99"/>
                  </a:lnTo>
                  <a:lnTo>
                    <a:pt x="36" y="100"/>
                  </a:lnTo>
                  <a:lnTo>
                    <a:pt x="44" y="100"/>
                  </a:lnTo>
                  <a:lnTo>
                    <a:pt x="50" y="101"/>
                  </a:lnTo>
                  <a:lnTo>
                    <a:pt x="53" y="103"/>
                  </a:lnTo>
                  <a:lnTo>
                    <a:pt x="54" y="105"/>
                  </a:lnTo>
                  <a:lnTo>
                    <a:pt x="53" y="108"/>
                  </a:lnTo>
                  <a:lnTo>
                    <a:pt x="53" y="112"/>
                  </a:lnTo>
                  <a:lnTo>
                    <a:pt x="50" y="118"/>
                  </a:lnTo>
                  <a:lnTo>
                    <a:pt x="43" y="128"/>
                  </a:lnTo>
                  <a:lnTo>
                    <a:pt x="36" y="137"/>
                  </a:lnTo>
                  <a:lnTo>
                    <a:pt x="29" y="146"/>
                  </a:lnTo>
                  <a:lnTo>
                    <a:pt x="26" y="150"/>
                  </a:lnTo>
                  <a:lnTo>
                    <a:pt x="25" y="153"/>
                  </a:lnTo>
                  <a:lnTo>
                    <a:pt x="25" y="156"/>
                  </a:lnTo>
                  <a:lnTo>
                    <a:pt x="26" y="157"/>
                  </a:lnTo>
                  <a:lnTo>
                    <a:pt x="28" y="158"/>
                  </a:lnTo>
                  <a:lnTo>
                    <a:pt x="30" y="158"/>
                  </a:lnTo>
                  <a:lnTo>
                    <a:pt x="35" y="158"/>
                  </a:lnTo>
                  <a:lnTo>
                    <a:pt x="37" y="158"/>
                  </a:lnTo>
                  <a:lnTo>
                    <a:pt x="42" y="158"/>
                  </a:lnTo>
                  <a:lnTo>
                    <a:pt x="44" y="157"/>
                  </a:lnTo>
                  <a:lnTo>
                    <a:pt x="49" y="157"/>
                  </a:lnTo>
                  <a:lnTo>
                    <a:pt x="50" y="157"/>
                  </a:lnTo>
                  <a:lnTo>
                    <a:pt x="51" y="158"/>
                  </a:lnTo>
                  <a:lnTo>
                    <a:pt x="51" y="160"/>
                  </a:lnTo>
                  <a:lnTo>
                    <a:pt x="49" y="165"/>
                  </a:lnTo>
                  <a:lnTo>
                    <a:pt x="40" y="172"/>
                  </a:lnTo>
                  <a:lnTo>
                    <a:pt x="32" y="181"/>
                  </a:lnTo>
                  <a:lnTo>
                    <a:pt x="24" y="188"/>
                  </a:lnTo>
                  <a:lnTo>
                    <a:pt x="19" y="190"/>
                  </a:lnTo>
                  <a:lnTo>
                    <a:pt x="18" y="192"/>
                  </a:lnTo>
                  <a:lnTo>
                    <a:pt x="17" y="193"/>
                  </a:lnTo>
                  <a:lnTo>
                    <a:pt x="15" y="195"/>
                  </a:lnTo>
                  <a:lnTo>
                    <a:pt x="15" y="195"/>
                  </a:lnTo>
                  <a:lnTo>
                    <a:pt x="15" y="195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60" name="Freeform 20"/>
            <p:cNvSpPr>
              <a:spLocks noEditPoints="1"/>
            </p:cNvSpPr>
            <p:nvPr/>
          </p:nvSpPr>
          <p:spPr bwMode="auto">
            <a:xfrm>
              <a:off x="1007" y="2825"/>
              <a:ext cx="53" cy="75"/>
            </a:xfrm>
            <a:custGeom>
              <a:avLst/>
              <a:gdLst/>
              <a:ahLst/>
              <a:cxnLst>
                <a:cxn ang="0">
                  <a:pos x="33" y="45"/>
                </a:cxn>
                <a:cxn ang="0">
                  <a:pos x="30" y="49"/>
                </a:cxn>
                <a:cxn ang="0">
                  <a:pos x="26" y="50"/>
                </a:cxn>
                <a:cxn ang="0">
                  <a:pos x="23" y="52"/>
                </a:cxn>
                <a:cxn ang="0">
                  <a:pos x="19" y="52"/>
                </a:cxn>
                <a:cxn ang="0">
                  <a:pos x="14" y="52"/>
                </a:cxn>
                <a:cxn ang="0">
                  <a:pos x="8" y="49"/>
                </a:cxn>
                <a:cxn ang="0">
                  <a:pos x="4" y="43"/>
                </a:cxn>
                <a:cxn ang="0">
                  <a:pos x="1" y="39"/>
                </a:cxn>
                <a:cxn ang="0">
                  <a:pos x="0" y="33"/>
                </a:cxn>
                <a:cxn ang="0">
                  <a:pos x="0" y="28"/>
                </a:cxn>
                <a:cxn ang="0">
                  <a:pos x="0" y="21"/>
                </a:cxn>
                <a:cxn ang="0">
                  <a:pos x="3" y="14"/>
                </a:cxn>
                <a:cxn ang="0">
                  <a:pos x="5" y="10"/>
                </a:cxn>
                <a:cxn ang="0">
                  <a:pos x="8" y="7"/>
                </a:cxn>
                <a:cxn ang="0">
                  <a:pos x="12" y="4"/>
                </a:cxn>
                <a:cxn ang="0">
                  <a:pos x="18" y="1"/>
                </a:cxn>
                <a:cxn ang="0">
                  <a:pos x="23" y="0"/>
                </a:cxn>
                <a:cxn ang="0">
                  <a:pos x="28" y="0"/>
                </a:cxn>
                <a:cxn ang="0">
                  <a:pos x="32" y="1"/>
                </a:cxn>
                <a:cxn ang="0">
                  <a:pos x="35" y="3"/>
                </a:cxn>
                <a:cxn ang="0">
                  <a:pos x="37" y="4"/>
                </a:cxn>
                <a:cxn ang="0">
                  <a:pos x="46" y="0"/>
                </a:cxn>
                <a:cxn ang="0">
                  <a:pos x="47" y="0"/>
                </a:cxn>
                <a:cxn ang="0">
                  <a:pos x="47" y="64"/>
                </a:cxn>
                <a:cxn ang="0">
                  <a:pos x="48" y="68"/>
                </a:cxn>
                <a:cxn ang="0">
                  <a:pos x="48" y="70"/>
                </a:cxn>
                <a:cxn ang="0">
                  <a:pos x="50" y="72"/>
                </a:cxn>
                <a:cxn ang="0">
                  <a:pos x="53" y="72"/>
                </a:cxn>
                <a:cxn ang="0">
                  <a:pos x="53" y="75"/>
                </a:cxn>
                <a:cxn ang="0">
                  <a:pos x="26" y="75"/>
                </a:cxn>
                <a:cxn ang="0">
                  <a:pos x="26" y="72"/>
                </a:cxn>
                <a:cxn ang="0">
                  <a:pos x="29" y="72"/>
                </a:cxn>
                <a:cxn ang="0">
                  <a:pos x="30" y="72"/>
                </a:cxn>
                <a:cxn ang="0">
                  <a:pos x="32" y="71"/>
                </a:cxn>
                <a:cxn ang="0">
                  <a:pos x="32" y="70"/>
                </a:cxn>
                <a:cxn ang="0">
                  <a:pos x="33" y="68"/>
                </a:cxn>
                <a:cxn ang="0">
                  <a:pos x="33" y="65"/>
                </a:cxn>
                <a:cxn ang="0">
                  <a:pos x="33" y="45"/>
                </a:cxn>
                <a:cxn ang="0">
                  <a:pos x="33" y="40"/>
                </a:cxn>
                <a:cxn ang="0">
                  <a:pos x="33" y="21"/>
                </a:cxn>
                <a:cxn ang="0">
                  <a:pos x="33" y="15"/>
                </a:cxn>
                <a:cxn ang="0">
                  <a:pos x="32" y="13"/>
                </a:cxn>
                <a:cxn ang="0">
                  <a:pos x="32" y="10"/>
                </a:cxn>
                <a:cxn ang="0">
                  <a:pos x="30" y="7"/>
                </a:cxn>
                <a:cxn ang="0">
                  <a:pos x="28" y="4"/>
                </a:cxn>
                <a:cxn ang="0">
                  <a:pos x="26" y="4"/>
                </a:cxn>
                <a:cxn ang="0">
                  <a:pos x="25" y="4"/>
                </a:cxn>
                <a:cxn ang="0">
                  <a:pos x="21" y="4"/>
                </a:cxn>
                <a:cxn ang="0">
                  <a:pos x="18" y="7"/>
                </a:cxn>
                <a:cxn ang="0">
                  <a:pos x="16" y="11"/>
                </a:cxn>
                <a:cxn ang="0">
                  <a:pos x="15" y="15"/>
                </a:cxn>
                <a:cxn ang="0">
                  <a:pos x="15" y="21"/>
                </a:cxn>
                <a:cxn ang="0">
                  <a:pos x="15" y="28"/>
                </a:cxn>
                <a:cxn ang="0">
                  <a:pos x="15" y="33"/>
                </a:cxn>
                <a:cxn ang="0">
                  <a:pos x="16" y="39"/>
                </a:cxn>
                <a:cxn ang="0">
                  <a:pos x="18" y="43"/>
                </a:cxn>
                <a:cxn ang="0">
                  <a:pos x="21" y="46"/>
                </a:cxn>
                <a:cxn ang="0">
                  <a:pos x="23" y="46"/>
                </a:cxn>
                <a:cxn ang="0">
                  <a:pos x="26" y="46"/>
                </a:cxn>
                <a:cxn ang="0">
                  <a:pos x="28" y="45"/>
                </a:cxn>
                <a:cxn ang="0">
                  <a:pos x="30" y="43"/>
                </a:cxn>
                <a:cxn ang="0">
                  <a:pos x="33" y="40"/>
                </a:cxn>
              </a:cxnLst>
              <a:rect l="0" t="0" r="r" b="b"/>
              <a:pathLst>
                <a:path w="53" h="75">
                  <a:moveTo>
                    <a:pt x="33" y="45"/>
                  </a:moveTo>
                  <a:lnTo>
                    <a:pt x="30" y="49"/>
                  </a:lnTo>
                  <a:lnTo>
                    <a:pt x="26" y="50"/>
                  </a:lnTo>
                  <a:lnTo>
                    <a:pt x="23" y="52"/>
                  </a:lnTo>
                  <a:lnTo>
                    <a:pt x="19" y="52"/>
                  </a:lnTo>
                  <a:lnTo>
                    <a:pt x="14" y="52"/>
                  </a:lnTo>
                  <a:lnTo>
                    <a:pt x="8" y="49"/>
                  </a:lnTo>
                  <a:lnTo>
                    <a:pt x="4" y="43"/>
                  </a:lnTo>
                  <a:lnTo>
                    <a:pt x="1" y="39"/>
                  </a:lnTo>
                  <a:lnTo>
                    <a:pt x="0" y="33"/>
                  </a:lnTo>
                  <a:lnTo>
                    <a:pt x="0" y="28"/>
                  </a:lnTo>
                  <a:lnTo>
                    <a:pt x="0" y="21"/>
                  </a:lnTo>
                  <a:lnTo>
                    <a:pt x="3" y="14"/>
                  </a:lnTo>
                  <a:lnTo>
                    <a:pt x="5" y="10"/>
                  </a:lnTo>
                  <a:lnTo>
                    <a:pt x="8" y="7"/>
                  </a:lnTo>
                  <a:lnTo>
                    <a:pt x="12" y="4"/>
                  </a:lnTo>
                  <a:lnTo>
                    <a:pt x="18" y="1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32" y="1"/>
                  </a:lnTo>
                  <a:lnTo>
                    <a:pt x="35" y="3"/>
                  </a:lnTo>
                  <a:lnTo>
                    <a:pt x="37" y="4"/>
                  </a:lnTo>
                  <a:lnTo>
                    <a:pt x="46" y="0"/>
                  </a:lnTo>
                  <a:lnTo>
                    <a:pt x="47" y="0"/>
                  </a:lnTo>
                  <a:lnTo>
                    <a:pt x="47" y="64"/>
                  </a:lnTo>
                  <a:lnTo>
                    <a:pt x="48" y="68"/>
                  </a:lnTo>
                  <a:lnTo>
                    <a:pt x="48" y="70"/>
                  </a:lnTo>
                  <a:lnTo>
                    <a:pt x="50" y="72"/>
                  </a:lnTo>
                  <a:lnTo>
                    <a:pt x="53" y="72"/>
                  </a:lnTo>
                  <a:lnTo>
                    <a:pt x="53" y="75"/>
                  </a:lnTo>
                  <a:lnTo>
                    <a:pt x="26" y="75"/>
                  </a:lnTo>
                  <a:lnTo>
                    <a:pt x="26" y="72"/>
                  </a:lnTo>
                  <a:lnTo>
                    <a:pt x="29" y="72"/>
                  </a:lnTo>
                  <a:lnTo>
                    <a:pt x="30" y="72"/>
                  </a:lnTo>
                  <a:lnTo>
                    <a:pt x="32" y="71"/>
                  </a:lnTo>
                  <a:lnTo>
                    <a:pt x="32" y="70"/>
                  </a:lnTo>
                  <a:lnTo>
                    <a:pt x="33" y="68"/>
                  </a:lnTo>
                  <a:lnTo>
                    <a:pt x="33" y="65"/>
                  </a:lnTo>
                  <a:lnTo>
                    <a:pt x="33" y="45"/>
                  </a:lnTo>
                  <a:close/>
                  <a:moveTo>
                    <a:pt x="33" y="40"/>
                  </a:moveTo>
                  <a:lnTo>
                    <a:pt x="33" y="21"/>
                  </a:lnTo>
                  <a:lnTo>
                    <a:pt x="33" y="15"/>
                  </a:lnTo>
                  <a:lnTo>
                    <a:pt x="32" y="13"/>
                  </a:lnTo>
                  <a:lnTo>
                    <a:pt x="32" y="10"/>
                  </a:lnTo>
                  <a:lnTo>
                    <a:pt x="30" y="7"/>
                  </a:lnTo>
                  <a:lnTo>
                    <a:pt x="28" y="4"/>
                  </a:lnTo>
                  <a:lnTo>
                    <a:pt x="26" y="4"/>
                  </a:lnTo>
                  <a:lnTo>
                    <a:pt x="25" y="4"/>
                  </a:lnTo>
                  <a:lnTo>
                    <a:pt x="21" y="4"/>
                  </a:lnTo>
                  <a:lnTo>
                    <a:pt x="18" y="7"/>
                  </a:lnTo>
                  <a:lnTo>
                    <a:pt x="16" y="11"/>
                  </a:lnTo>
                  <a:lnTo>
                    <a:pt x="15" y="15"/>
                  </a:lnTo>
                  <a:lnTo>
                    <a:pt x="15" y="21"/>
                  </a:lnTo>
                  <a:lnTo>
                    <a:pt x="15" y="28"/>
                  </a:lnTo>
                  <a:lnTo>
                    <a:pt x="15" y="33"/>
                  </a:lnTo>
                  <a:lnTo>
                    <a:pt x="16" y="39"/>
                  </a:lnTo>
                  <a:lnTo>
                    <a:pt x="18" y="43"/>
                  </a:lnTo>
                  <a:lnTo>
                    <a:pt x="21" y="46"/>
                  </a:lnTo>
                  <a:lnTo>
                    <a:pt x="23" y="46"/>
                  </a:lnTo>
                  <a:lnTo>
                    <a:pt x="26" y="46"/>
                  </a:lnTo>
                  <a:lnTo>
                    <a:pt x="28" y="45"/>
                  </a:lnTo>
                  <a:lnTo>
                    <a:pt x="30" y="43"/>
                  </a:lnTo>
                  <a:lnTo>
                    <a:pt x="33" y="4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61" name="Freeform 21"/>
            <p:cNvSpPr>
              <a:spLocks noEditPoints="1"/>
            </p:cNvSpPr>
            <p:nvPr/>
          </p:nvSpPr>
          <p:spPr bwMode="auto">
            <a:xfrm>
              <a:off x="1061" y="2871"/>
              <a:ext cx="38" cy="60"/>
            </a:xfrm>
            <a:custGeom>
              <a:avLst/>
              <a:gdLst/>
              <a:ahLst/>
              <a:cxnLst>
                <a:cxn ang="0">
                  <a:pos x="38" y="31"/>
                </a:cxn>
                <a:cxn ang="0">
                  <a:pos x="38" y="39"/>
                </a:cxn>
                <a:cxn ang="0">
                  <a:pos x="35" y="46"/>
                </a:cxn>
                <a:cxn ang="0">
                  <a:pos x="33" y="50"/>
                </a:cxn>
                <a:cxn ang="0">
                  <a:pos x="31" y="54"/>
                </a:cxn>
                <a:cxn ang="0">
                  <a:pos x="29" y="57"/>
                </a:cxn>
                <a:cxn ang="0">
                  <a:pos x="25" y="58"/>
                </a:cxn>
                <a:cxn ang="0">
                  <a:pos x="22" y="60"/>
                </a:cxn>
                <a:cxn ang="0">
                  <a:pos x="20" y="60"/>
                </a:cxn>
                <a:cxn ang="0">
                  <a:pos x="15" y="60"/>
                </a:cxn>
                <a:cxn ang="0">
                  <a:pos x="11" y="58"/>
                </a:cxn>
                <a:cxn ang="0">
                  <a:pos x="8" y="56"/>
                </a:cxn>
                <a:cxn ang="0">
                  <a:pos x="6" y="51"/>
                </a:cxn>
                <a:cxn ang="0">
                  <a:pos x="4" y="49"/>
                </a:cxn>
                <a:cxn ang="0">
                  <a:pos x="1" y="44"/>
                </a:cxn>
                <a:cxn ang="0">
                  <a:pos x="0" y="38"/>
                </a:cxn>
                <a:cxn ang="0">
                  <a:pos x="0" y="31"/>
                </a:cxn>
                <a:cxn ang="0">
                  <a:pos x="1" y="22"/>
                </a:cxn>
                <a:cxn ang="0">
                  <a:pos x="3" y="14"/>
                </a:cxn>
                <a:cxn ang="0">
                  <a:pos x="6" y="8"/>
                </a:cxn>
                <a:cxn ang="0">
                  <a:pos x="10" y="3"/>
                </a:cxn>
                <a:cxn ang="0">
                  <a:pos x="14" y="1"/>
                </a:cxn>
                <a:cxn ang="0">
                  <a:pos x="20" y="0"/>
                </a:cxn>
                <a:cxn ang="0">
                  <a:pos x="24" y="1"/>
                </a:cxn>
                <a:cxn ang="0">
                  <a:pos x="28" y="3"/>
                </a:cxn>
                <a:cxn ang="0">
                  <a:pos x="32" y="7"/>
                </a:cxn>
                <a:cxn ang="0">
                  <a:pos x="35" y="12"/>
                </a:cxn>
                <a:cxn ang="0">
                  <a:pos x="38" y="21"/>
                </a:cxn>
                <a:cxn ang="0">
                  <a:pos x="38" y="31"/>
                </a:cxn>
                <a:cxn ang="0">
                  <a:pos x="25" y="31"/>
                </a:cxn>
                <a:cxn ang="0">
                  <a:pos x="25" y="24"/>
                </a:cxn>
                <a:cxn ang="0">
                  <a:pos x="25" y="18"/>
                </a:cxn>
                <a:cxn ang="0">
                  <a:pos x="25" y="14"/>
                </a:cxn>
                <a:cxn ang="0">
                  <a:pos x="25" y="12"/>
                </a:cxn>
                <a:cxn ang="0">
                  <a:pos x="24" y="7"/>
                </a:cxn>
                <a:cxn ang="0">
                  <a:pos x="22" y="4"/>
                </a:cxn>
                <a:cxn ang="0">
                  <a:pos x="21" y="3"/>
                </a:cxn>
                <a:cxn ang="0">
                  <a:pos x="20" y="3"/>
                </a:cxn>
                <a:cxn ang="0">
                  <a:pos x="17" y="3"/>
                </a:cxn>
                <a:cxn ang="0">
                  <a:pos x="15" y="4"/>
                </a:cxn>
                <a:cxn ang="0">
                  <a:pos x="14" y="6"/>
                </a:cxn>
                <a:cxn ang="0">
                  <a:pos x="14" y="8"/>
                </a:cxn>
                <a:cxn ang="0">
                  <a:pos x="13" y="18"/>
                </a:cxn>
                <a:cxn ang="0">
                  <a:pos x="13" y="36"/>
                </a:cxn>
                <a:cxn ang="0">
                  <a:pos x="13" y="43"/>
                </a:cxn>
                <a:cxn ang="0">
                  <a:pos x="14" y="49"/>
                </a:cxn>
                <a:cxn ang="0">
                  <a:pos x="14" y="53"/>
                </a:cxn>
                <a:cxn ang="0">
                  <a:pos x="15" y="54"/>
                </a:cxn>
                <a:cxn ang="0">
                  <a:pos x="15" y="57"/>
                </a:cxn>
                <a:cxn ang="0">
                  <a:pos x="17" y="57"/>
                </a:cxn>
                <a:cxn ang="0">
                  <a:pos x="20" y="57"/>
                </a:cxn>
                <a:cxn ang="0">
                  <a:pos x="21" y="57"/>
                </a:cxn>
                <a:cxn ang="0">
                  <a:pos x="22" y="56"/>
                </a:cxn>
                <a:cxn ang="0">
                  <a:pos x="24" y="53"/>
                </a:cxn>
                <a:cxn ang="0">
                  <a:pos x="25" y="49"/>
                </a:cxn>
                <a:cxn ang="0">
                  <a:pos x="25" y="31"/>
                </a:cxn>
              </a:cxnLst>
              <a:rect l="0" t="0" r="r" b="b"/>
              <a:pathLst>
                <a:path w="38" h="60">
                  <a:moveTo>
                    <a:pt x="38" y="31"/>
                  </a:moveTo>
                  <a:lnTo>
                    <a:pt x="38" y="39"/>
                  </a:lnTo>
                  <a:lnTo>
                    <a:pt x="35" y="46"/>
                  </a:lnTo>
                  <a:lnTo>
                    <a:pt x="33" y="50"/>
                  </a:lnTo>
                  <a:lnTo>
                    <a:pt x="31" y="54"/>
                  </a:lnTo>
                  <a:lnTo>
                    <a:pt x="29" y="57"/>
                  </a:lnTo>
                  <a:lnTo>
                    <a:pt x="25" y="58"/>
                  </a:lnTo>
                  <a:lnTo>
                    <a:pt x="22" y="60"/>
                  </a:lnTo>
                  <a:lnTo>
                    <a:pt x="20" y="60"/>
                  </a:lnTo>
                  <a:lnTo>
                    <a:pt x="15" y="60"/>
                  </a:lnTo>
                  <a:lnTo>
                    <a:pt x="11" y="58"/>
                  </a:lnTo>
                  <a:lnTo>
                    <a:pt x="8" y="56"/>
                  </a:lnTo>
                  <a:lnTo>
                    <a:pt x="6" y="51"/>
                  </a:lnTo>
                  <a:lnTo>
                    <a:pt x="4" y="49"/>
                  </a:lnTo>
                  <a:lnTo>
                    <a:pt x="1" y="44"/>
                  </a:lnTo>
                  <a:lnTo>
                    <a:pt x="0" y="38"/>
                  </a:lnTo>
                  <a:lnTo>
                    <a:pt x="0" y="31"/>
                  </a:lnTo>
                  <a:lnTo>
                    <a:pt x="1" y="22"/>
                  </a:lnTo>
                  <a:lnTo>
                    <a:pt x="3" y="14"/>
                  </a:lnTo>
                  <a:lnTo>
                    <a:pt x="6" y="8"/>
                  </a:lnTo>
                  <a:lnTo>
                    <a:pt x="10" y="3"/>
                  </a:lnTo>
                  <a:lnTo>
                    <a:pt x="14" y="1"/>
                  </a:lnTo>
                  <a:lnTo>
                    <a:pt x="20" y="0"/>
                  </a:lnTo>
                  <a:lnTo>
                    <a:pt x="24" y="1"/>
                  </a:lnTo>
                  <a:lnTo>
                    <a:pt x="28" y="3"/>
                  </a:lnTo>
                  <a:lnTo>
                    <a:pt x="32" y="7"/>
                  </a:lnTo>
                  <a:lnTo>
                    <a:pt x="35" y="12"/>
                  </a:lnTo>
                  <a:lnTo>
                    <a:pt x="38" y="21"/>
                  </a:lnTo>
                  <a:lnTo>
                    <a:pt x="38" y="31"/>
                  </a:lnTo>
                  <a:close/>
                  <a:moveTo>
                    <a:pt x="25" y="31"/>
                  </a:moveTo>
                  <a:lnTo>
                    <a:pt x="25" y="24"/>
                  </a:lnTo>
                  <a:lnTo>
                    <a:pt x="25" y="18"/>
                  </a:lnTo>
                  <a:lnTo>
                    <a:pt x="25" y="14"/>
                  </a:lnTo>
                  <a:lnTo>
                    <a:pt x="25" y="12"/>
                  </a:lnTo>
                  <a:lnTo>
                    <a:pt x="24" y="7"/>
                  </a:lnTo>
                  <a:lnTo>
                    <a:pt x="22" y="4"/>
                  </a:lnTo>
                  <a:lnTo>
                    <a:pt x="21" y="3"/>
                  </a:lnTo>
                  <a:lnTo>
                    <a:pt x="20" y="3"/>
                  </a:lnTo>
                  <a:lnTo>
                    <a:pt x="17" y="3"/>
                  </a:lnTo>
                  <a:lnTo>
                    <a:pt x="15" y="4"/>
                  </a:lnTo>
                  <a:lnTo>
                    <a:pt x="14" y="6"/>
                  </a:lnTo>
                  <a:lnTo>
                    <a:pt x="14" y="8"/>
                  </a:lnTo>
                  <a:lnTo>
                    <a:pt x="13" y="18"/>
                  </a:lnTo>
                  <a:lnTo>
                    <a:pt x="13" y="36"/>
                  </a:lnTo>
                  <a:lnTo>
                    <a:pt x="13" y="43"/>
                  </a:lnTo>
                  <a:lnTo>
                    <a:pt x="14" y="49"/>
                  </a:lnTo>
                  <a:lnTo>
                    <a:pt x="14" y="53"/>
                  </a:lnTo>
                  <a:lnTo>
                    <a:pt x="15" y="54"/>
                  </a:lnTo>
                  <a:lnTo>
                    <a:pt x="15" y="57"/>
                  </a:lnTo>
                  <a:lnTo>
                    <a:pt x="17" y="57"/>
                  </a:lnTo>
                  <a:lnTo>
                    <a:pt x="20" y="57"/>
                  </a:lnTo>
                  <a:lnTo>
                    <a:pt x="21" y="57"/>
                  </a:lnTo>
                  <a:lnTo>
                    <a:pt x="22" y="56"/>
                  </a:lnTo>
                  <a:lnTo>
                    <a:pt x="24" y="53"/>
                  </a:lnTo>
                  <a:lnTo>
                    <a:pt x="25" y="49"/>
                  </a:lnTo>
                  <a:lnTo>
                    <a:pt x="25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62" name="Line 22"/>
            <p:cNvSpPr>
              <a:spLocks noChangeShapeType="1"/>
            </p:cNvSpPr>
            <p:nvPr/>
          </p:nvSpPr>
          <p:spPr bwMode="auto">
            <a:xfrm>
              <a:off x="1037" y="2947"/>
              <a:ext cx="53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63" name="Freeform 23"/>
            <p:cNvSpPr>
              <a:spLocks/>
            </p:cNvSpPr>
            <p:nvPr/>
          </p:nvSpPr>
          <p:spPr bwMode="auto">
            <a:xfrm>
              <a:off x="1069" y="3141"/>
              <a:ext cx="23" cy="46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21" y="46"/>
                </a:cxn>
                <a:cxn ang="0">
                  <a:pos x="0" y="5"/>
                </a:cxn>
              </a:cxnLst>
              <a:rect l="0" t="0" r="r" b="b"/>
              <a:pathLst>
                <a:path w="23" h="46">
                  <a:moveTo>
                    <a:pt x="23" y="0"/>
                  </a:moveTo>
                  <a:lnTo>
                    <a:pt x="21" y="46"/>
                  </a:lnTo>
                  <a:lnTo>
                    <a:pt x="0" y="5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64" name="Freeform 24"/>
            <p:cNvSpPr>
              <a:spLocks noEditPoints="1"/>
            </p:cNvSpPr>
            <p:nvPr/>
          </p:nvSpPr>
          <p:spPr bwMode="auto">
            <a:xfrm>
              <a:off x="1192" y="3308"/>
              <a:ext cx="69" cy="72"/>
            </a:xfrm>
            <a:custGeom>
              <a:avLst/>
              <a:gdLst/>
              <a:ahLst/>
              <a:cxnLst>
                <a:cxn ang="0">
                  <a:pos x="26" y="69"/>
                </a:cxn>
                <a:cxn ang="0">
                  <a:pos x="10" y="72"/>
                </a:cxn>
                <a:cxn ang="0">
                  <a:pos x="4" y="69"/>
                </a:cxn>
                <a:cxn ang="0">
                  <a:pos x="0" y="62"/>
                </a:cxn>
                <a:cxn ang="0">
                  <a:pos x="0" y="54"/>
                </a:cxn>
                <a:cxn ang="0">
                  <a:pos x="7" y="44"/>
                </a:cxn>
                <a:cxn ang="0">
                  <a:pos x="39" y="28"/>
                </a:cxn>
                <a:cxn ang="0">
                  <a:pos x="39" y="15"/>
                </a:cxn>
                <a:cxn ang="0">
                  <a:pos x="37" y="10"/>
                </a:cxn>
                <a:cxn ang="0">
                  <a:pos x="35" y="7"/>
                </a:cxn>
                <a:cxn ang="0">
                  <a:pos x="28" y="4"/>
                </a:cxn>
                <a:cxn ang="0">
                  <a:pos x="19" y="7"/>
                </a:cxn>
                <a:cxn ang="0">
                  <a:pos x="18" y="10"/>
                </a:cxn>
                <a:cxn ang="0">
                  <a:pos x="19" y="14"/>
                </a:cxn>
                <a:cxn ang="0">
                  <a:pos x="22" y="21"/>
                </a:cxn>
                <a:cxn ang="0">
                  <a:pos x="19" y="26"/>
                </a:cxn>
                <a:cxn ang="0">
                  <a:pos x="12" y="29"/>
                </a:cxn>
                <a:cxn ang="0">
                  <a:pos x="4" y="26"/>
                </a:cxn>
                <a:cxn ang="0">
                  <a:pos x="1" y="19"/>
                </a:cxn>
                <a:cxn ang="0">
                  <a:pos x="5" y="10"/>
                </a:cxn>
                <a:cxn ang="0">
                  <a:pos x="12" y="4"/>
                </a:cxn>
                <a:cxn ang="0">
                  <a:pos x="26" y="0"/>
                </a:cxn>
                <a:cxn ang="0">
                  <a:pos x="40" y="0"/>
                </a:cxn>
                <a:cxn ang="0">
                  <a:pos x="51" y="4"/>
                </a:cxn>
                <a:cxn ang="0">
                  <a:pos x="58" y="14"/>
                </a:cxn>
                <a:cxn ang="0">
                  <a:pos x="60" y="21"/>
                </a:cxn>
                <a:cxn ang="0">
                  <a:pos x="60" y="54"/>
                </a:cxn>
                <a:cxn ang="0">
                  <a:pos x="60" y="61"/>
                </a:cxn>
                <a:cxn ang="0">
                  <a:pos x="61" y="62"/>
                </a:cxn>
                <a:cxn ang="0">
                  <a:pos x="63" y="62"/>
                </a:cxn>
                <a:cxn ang="0">
                  <a:pos x="67" y="60"/>
                </a:cxn>
                <a:cxn ang="0">
                  <a:pos x="65" y="67"/>
                </a:cxn>
                <a:cxn ang="0">
                  <a:pos x="57" y="72"/>
                </a:cxn>
                <a:cxn ang="0">
                  <a:pos x="47" y="72"/>
                </a:cxn>
                <a:cxn ang="0">
                  <a:pos x="40" y="67"/>
                </a:cxn>
                <a:cxn ang="0">
                  <a:pos x="39" y="57"/>
                </a:cxn>
                <a:cxn ang="0">
                  <a:pos x="32" y="36"/>
                </a:cxn>
                <a:cxn ang="0">
                  <a:pos x="24" y="43"/>
                </a:cxn>
                <a:cxn ang="0">
                  <a:pos x="21" y="51"/>
                </a:cxn>
                <a:cxn ang="0">
                  <a:pos x="24" y="58"/>
                </a:cxn>
                <a:cxn ang="0">
                  <a:pos x="29" y="60"/>
                </a:cxn>
                <a:cxn ang="0">
                  <a:pos x="39" y="57"/>
                </a:cxn>
              </a:cxnLst>
              <a:rect l="0" t="0" r="r" b="b"/>
              <a:pathLst>
                <a:path w="69" h="72">
                  <a:moveTo>
                    <a:pt x="39" y="61"/>
                  </a:moveTo>
                  <a:lnTo>
                    <a:pt x="26" y="69"/>
                  </a:lnTo>
                  <a:lnTo>
                    <a:pt x="14" y="72"/>
                  </a:lnTo>
                  <a:lnTo>
                    <a:pt x="10" y="72"/>
                  </a:lnTo>
                  <a:lnTo>
                    <a:pt x="7" y="71"/>
                  </a:lnTo>
                  <a:lnTo>
                    <a:pt x="4" y="69"/>
                  </a:lnTo>
                  <a:lnTo>
                    <a:pt x="1" y="67"/>
                  </a:lnTo>
                  <a:lnTo>
                    <a:pt x="0" y="62"/>
                  </a:lnTo>
                  <a:lnTo>
                    <a:pt x="0" y="58"/>
                  </a:lnTo>
                  <a:lnTo>
                    <a:pt x="0" y="54"/>
                  </a:lnTo>
                  <a:lnTo>
                    <a:pt x="3" y="49"/>
                  </a:lnTo>
                  <a:lnTo>
                    <a:pt x="7" y="44"/>
                  </a:lnTo>
                  <a:lnTo>
                    <a:pt x="18" y="37"/>
                  </a:lnTo>
                  <a:lnTo>
                    <a:pt x="39" y="28"/>
                  </a:lnTo>
                  <a:lnTo>
                    <a:pt x="39" y="21"/>
                  </a:lnTo>
                  <a:lnTo>
                    <a:pt x="39" y="15"/>
                  </a:lnTo>
                  <a:lnTo>
                    <a:pt x="37" y="12"/>
                  </a:lnTo>
                  <a:lnTo>
                    <a:pt x="37" y="10"/>
                  </a:lnTo>
                  <a:lnTo>
                    <a:pt x="36" y="8"/>
                  </a:lnTo>
                  <a:lnTo>
                    <a:pt x="35" y="7"/>
                  </a:lnTo>
                  <a:lnTo>
                    <a:pt x="30" y="5"/>
                  </a:lnTo>
                  <a:lnTo>
                    <a:pt x="28" y="4"/>
                  </a:lnTo>
                  <a:lnTo>
                    <a:pt x="24" y="5"/>
                  </a:lnTo>
                  <a:lnTo>
                    <a:pt x="19" y="7"/>
                  </a:lnTo>
                  <a:lnTo>
                    <a:pt x="18" y="8"/>
                  </a:lnTo>
                  <a:lnTo>
                    <a:pt x="18" y="10"/>
                  </a:lnTo>
                  <a:lnTo>
                    <a:pt x="18" y="12"/>
                  </a:lnTo>
                  <a:lnTo>
                    <a:pt x="19" y="14"/>
                  </a:lnTo>
                  <a:lnTo>
                    <a:pt x="22" y="17"/>
                  </a:lnTo>
                  <a:lnTo>
                    <a:pt x="22" y="21"/>
                  </a:lnTo>
                  <a:lnTo>
                    <a:pt x="22" y="24"/>
                  </a:lnTo>
                  <a:lnTo>
                    <a:pt x="19" y="26"/>
                  </a:lnTo>
                  <a:lnTo>
                    <a:pt x="17" y="28"/>
                  </a:lnTo>
                  <a:lnTo>
                    <a:pt x="12" y="29"/>
                  </a:lnTo>
                  <a:lnTo>
                    <a:pt x="8" y="28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19"/>
                  </a:lnTo>
                  <a:lnTo>
                    <a:pt x="3" y="15"/>
                  </a:lnTo>
                  <a:lnTo>
                    <a:pt x="5" y="10"/>
                  </a:lnTo>
                  <a:lnTo>
                    <a:pt x="10" y="7"/>
                  </a:lnTo>
                  <a:lnTo>
                    <a:pt x="12" y="4"/>
                  </a:lnTo>
                  <a:lnTo>
                    <a:pt x="18" y="3"/>
                  </a:lnTo>
                  <a:lnTo>
                    <a:pt x="26" y="0"/>
                  </a:lnTo>
                  <a:lnTo>
                    <a:pt x="35" y="0"/>
                  </a:lnTo>
                  <a:lnTo>
                    <a:pt x="40" y="0"/>
                  </a:lnTo>
                  <a:lnTo>
                    <a:pt x="46" y="1"/>
                  </a:lnTo>
                  <a:lnTo>
                    <a:pt x="51" y="4"/>
                  </a:lnTo>
                  <a:lnTo>
                    <a:pt x="56" y="8"/>
                  </a:lnTo>
                  <a:lnTo>
                    <a:pt x="58" y="14"/>
                  </a:lnTo>
                  <a:lnTo>
                    <a:pt x="60" y="17"/>
                  </a:lnTo>
                  <a:lnTo>
                    <a:pt x="60" y="21"/>
                  </a:lnTo>
                  <a:lnTo>
                    <a:pt x="60" y="28"/>
                  </a:lnTo>
                  <a:lnTo>
                    <a:pt x="60" y="54"/>
                  </a:lnTo>
                  <a:lnTo>
                    <a:pt x="60" y="58"/>
                  </a:lnTo>
                  <a:lnTo>
                    <a:pt x="60" y="61"/>
                  </a:lnTo>
                  <a:lnTo>
                    <a:pt x="61" y="61"/>
                  </a:lnTo>
                  <a:lnTo>
                    <a:pt x="61" y="62"/>
                  </a:lnTo>
                  <a:lnTo>
                    <a:pt x="63" y="62"/>
                  </a:lnTo>
                  <a:lnTo>
                    <a:pt x="63" y="62"/>
                  </a:lnTo>
                  <a:lnTo>
                    <a:pt x="65" y="62"/>
                  </a:lnTo>
                  <a:lnTo>
                    <a:pt x="67" y="60"/>
                  </a:lnTo>
                  <a:lnTo>
                    <a:pt x="69" y="62"/>
                  </a:lnTo>
                  <a:lnTo>
                    <a:pt x="65" y="67"/>
                  </a:lnTo>
                  <a:lnTo>
                    <a:pt x="61" y="71"/>
                  </a:lnTo>
                  <a:lnTo>
                    <a:pt x="57" y="72"/>
                  </a:lnTo>
                  <a:lnTo>
                    <a:pt x="53" y="72"/>
                  </a:lnTo>
                  <a:lnTo>
                    <a:pt x="47" y="72"/>
                  </a:lnTo>
                  <a:lnTo>
                    <a:pt x="43" y="69"/>
                  </a:lnTo>
                  <a:lnTo>
                    <a:pt x="40" y="67"/>
                  </a:lnTo>
                  <a:lnTo>
                    <a:pt x="39" y="61"/>
                  </a:lnTo>
                  <a:close/>
                  <a:moveTo>
                    <a:pt x="39" y="57"/>
                  </a:moveTo>
                  <a:lnTo>
                    <a:pt x="39" y="32"/>
                  </a:lnTo>
                  <a:lnTo>
                    <a:pt x="32" y="36"/>
                  </a:lnTo>
                  <a:lnTo>
                    <a:pt x="28" y="39"/>
                  </a:lnTo>
                  <a:lnTo>
                    <a:pt x="24" y="43"/>
                  </a:lnTo>
                  <a:lnTo>
                    <a:pt x="22" y="47"/>
                  </a:lnTo>
                  <a:lnTo>
                    <a:pt x="21" y="51"/>
                  </a:lnTo>
                  <a:lnTo>
                    <a:pt x="21" y="56"/>
                  </a:lnTo>
                  <a:lnTo>
                    <a:pt x="24" y="58"/>
                  </a:lnTo>
                  <a:lnTo>
                    <a:pt x="26" y="60"/>
                  </a:lnTo>
                  <a:lnTo>
                    <a:pt x="29" y="60"/>
                  </a:lnTo>
                  <a:lnTo>
                    <a:pt x="33" y="60"/>
                  </a:lnTo>
                  <a:lnTo>
                    <a:pt x="39" y="5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65" name="Freeform 25"/>
            <p:cNvSpPr>
              <a:spLocks noEditPoints="1"/>
            </p:cNvSpPr>
            <p:nvPr/>
          </p:nvSpPr>
          <p:spPr bwMode="auto">
            <a:xfrm>
              <a:off x="1451" y="3276"/>
              <a:ext cx="74" cy="10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8" y="42"/>
                </a:cxn>
                <a:cxn ang="0">
                  <a:pos x="33" y="36"/>
                </a:cxn>
                <a:cxn ang="0">
                  <a:pos x="40" y="33"/>
                </a:cxn>
                <a:cxn ang="0">
                  <a:pos x="47" y="32"/>
                </a:cxn>
                <a:cxn ang="0">
                  <a:pos x="54" y="33"/>
                </a:cxn>
                <a:cxn ang="0">
                  <a:pos x="61" y="36"/>
                </a:cxn>
                <a:cxn ang="0">
                  <a:pos x="64" y="39"/>
                </a:cxn>
                <a:cxn ang="0">
                  <a:pos x="68" y="43"/>
                </a:cxn>
                <a:cxn ang="0">
                  <a:pos x="71" y="47"/>
                </a:cxn>
                <a:cxn ang="0">
                  <a:pos x="72" y="53"/>
                </a:cxn>
                <a:cxn ang="0">
                  <a:pos x="74" y="60"/>
                </a:cxn>
                <a:cxn ang="0">
                  <a:pos x="74" y="65"/>
                </a:cxn>
                <a:cxn ang="0">
                  <a:pos x="74" y="72"/>
                </a:cxn>
                <a:cxn ang="0">
                  <a:pos x="72" y="79"/>
                </a:cxn>
                <a:cxn ang="0">
                  <a:pos x="69" y="86"/>
                </a:cxn>
                <a:cxn ang="0">
                  <a:pos x="67" y="92"/>
                </a:cxn>
                <a:cxn ang="0">
                  <a:pos x="62" y="96"/>
                </a:cxn>
                <a:cxn ang="0">
                  <a:pos x="57" y="100"/>
                </a:cxn>
                <a:cxn ang="0">
                  <a:pos x="51" y="103"/>
                </a:cxn>
                <a:cxn ang="0">
                  <a:pos x="46" y="104"/>
                </a:cxn>
                <a:cxn ang="0">
                  <a:pos x="40" y="104"/>
                </a:cxn>
                <a:cxn ang="0">
                  <a:pos x="35" y="104"/>
                </a:cxn>
                <a:cxn ang="0">
                  <a:pos x="29" y="103"/>
                </a:cxn>
                <a:cxn ang="0">
                  <a:pos x="25" y="101"/>
                </a:cxn>
                <a:cxn ang="0">
                  <a:pos x="21" y="99"/>
                </a:cxn>
                <a:cxn ang="0">
                  <a:pos x="8" y="104"/>
                </a:cxn>
                <a:cxn ang="0">
                  <a:pos x="5" y="104"/>
                </a:cxn>
                <a:cxn ang="0">
                  <a:pos x="5" y="15"/>
                </a:cxn>
                <a:cxn ang="0">
                  <a:pos x="5" y="10"/>
                </a:cxn>
                <a:cxn ang="0">
                  <a:pos x="5" y="7"/>
                </a:cxn>
                <a:cxn ang="0">
                  <a:pos x="5" y="5"/>
                </a:cxn>
                <a:cxn ang="0">
                  <a:pos x="4" y="4"/>
                </a:cxn>
                <a:cxn ang="0">
                  <a:pos x="3" y="3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28" y="0"/>
                </a:cxn>
                <a:cxn ang="0">
                  <a:pos x="28" y="47"/>
                </a:cxn>
                <a:cxn ang="0">
                  <a:pos x="28" y="78"/>
                </a:cxn>
                <a:cxn ang="0">
                  <a:pos x="28" y="83"/>
                </a:cxn>
                <a:cxn ang="0">
                  <a:pos x="28" y="88"/>
                </a:cxn>
                <a:cxn ang="0">
                  <a:pos x="28" y="90"/>
                </a:cxn>
                <a:cxn ang="0">
                  <a:pos x="29" y="94"/>
                </a:cxn>
                <a:cxn ang="0">
                  <a:pos x="32" y="97"/>
                </a:cxn>
                <a:cxn ang="0">
                  <a:pos x="35" y="99"/>
                </a:cxn>
                <a:cxn ang="0">
                  <a:pos x="39" y="100"/>
                </a:cxn>
                <a:cxn ang="0">
                  <a:pos x="43" y="100"/>
                </a:cxn>
                <a:cxn ang="0">
                  <a:pos x="46" y="97"/>
                </a:cxn>
                <a:cxn ang="0">
                  <a:pos x="49" y="94"/>
                </a:cxn>
                <a:cxn ang="0">
                  <a:pos x="51" y="89"/>
                </a:cxn>
                <a:cxn ang="0">
                  <a:pos x="53" y="81"/>
                </a:cxn>
                <a:cxn ang="0">
                  <a:pos x="53" y="67"/>
                </a:cxn>
                <a:cxn ang="0">
                  <a:pos x="53" y="58"/>
                </a:cxn>
                <a:cxn ang="0">
                  <a:pos x="53" y="53"/>
                </a:cxn>
                <a:cxn ang="0">
                  <a:pos x="51" y="47"/>
                </a:cxn>
                <a:cxn ang="0">
                  <a:pos x="49" y="44"/>
                </a:cxn>
                <a:cxn ang="0">
                  <a:pos x="46" y="42"/>
                </a:cxn>
                <a:cxn ang="0">
                  <a:pos x="43" y="40"/>
                </a:cxn>
                <a:cxn ang="0">
                  <a:pos x="40" y="40"/>
                </a:cxn>
                <a:cxn ang="0">
                  <a:pos x="36" y="40"/>
                </a:cxn>
                <a:cxn ang="0">
                  <a:pos x="32" y="43"/>
                </a:cxn>
                <a:cxn ang="0">
                  <a:pos x="28" y="47"/>
                </a:cxn>
              </a:cxnLst>
              <a:rect l="0" t="0" r="r" b="b"/>
              <a:pathLst>
                <a:path w="74" h="104">
                  <a:moveTo>
                    <a:pt x="28" y="0"/>
                  </a:moveTo>
                  <a:lnTo>
                    <a:pt x="28" y="42"/>
                  </a:lnTo>
                  <a:lnTo>
                    <a:pt x="33" y="36"/>
                  </a:lnTo>
                  <a:lnTo>
                    <a:pt x="40" y="33"/>
                  </a:lnTo>
                  <a:lnTo>
                    <a:pt x="47" y="32"/>
                  </a:lnTo>
                  <a:lnTo>
                    <a:pt x="54" y="33"/>
                  </a:lnTo>
                  <a:lnTo>
                    <a:pt x="61" y="36"/>
                  </a:lnTo>
                  <a:lnTo>
                    <a:pt x="64" y="39"/>
                  </a:lnTo>
                  <a:lnTo>
                    <a:pt x="68" y="43"/>
                  </a:lnTo>
                  <a:lnTo>
                    <a:pt x="71" y="47"/>
                  </a:lnTo>
                  <a:lnTo>
                    <a:pt x="72" y="53"/>
                  </a:lnTo>
                  <a:lnTo>
                    <a:pt x="74" y="60"/>
                  </a:lnTo>
                  <a:lnTo>
                    <a:pt x="74" y="65"/>
                  </a:lnTo>
                  <a:lnTo>
                    <a:pt x="74" y="72"/>
                  </a:lnTo>
                  <a:lnTo>
                    <a:pt x="72" y="79"/>
                  </a:lnTo>
                  <a:lnTo>
                    <a:pt x="69" y="86"/>
                  </a:lnTo>
                  <a:lnTo>
                    <a:pt x="67" y="92"/>
                  </a:lnTo>
                  <a:lnTo>
                    <a:pt x="62" y="96"/>
                  </a:lnTo>
                  <a:lnTo>
                    <a:pt x="57" y="100"/>
                  </a:lnTo>
                  <a:lnTo>
                    <a:pt x="51" y="103"/>
                  </a:lnTo>
                  <a:lnTo>
                    <a:pt x="46" y="104"/>
                  </a:lnTo>
                  <a:lnTo>
                    <a:pt x="40" y="104"/>
                  </a:lnTo>
                  <a:lnTo>
                    <a:pt x="35" y="104"/>
                  </a:lnTo>
                  <a:lnTo>
                    <a:pt x="29" y="103"/>
                  </a:lnTo>
                  <a:lnTo>
                    <a:pt x="25" y="101"/>
                  </a:lnTo>
                  <a:lnTo>
                    <a:pt x="21" y="99"/>
                  </a:lnTo>
                  <a:lnTo>
                    <a:pt x="8" y="104"/>
                  </a:lnTo>
                  <a:lnTo>
                    <a:pt x="5" y="104"/>
                  </a:lnTo>
                  <a:lnTo>
                    <a:pt x="5" y="15"/>
                  </a:lnTo>
                  <a:lnTo>
                    <a:pt x="5" y="10"/>
                  </a:lnTo>
                  <a:lnTo>
                    <a:pt x="5" y="7"/>
                  </a:lnTo>
                  <a:lnTo>
                    <a:pt x="5" y="5"/>
                  </a:lnTo>
                  <a:lnTo>
                    <a:pt x="4" y="4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28" y="0"/>
                  </a:lnTo>
                  <a:close/>
                  <a:moveTo>
                    <a:pt x="28" y="47"/>
                  </a:moveTo>
                  <a:lnTo>
                    <a:pt x="28" y="78"/>
                  </a:lnTo>
                  <a:lnTo>
                    <a:pt x="28" y="83"/>
                  </a:lnTo>
                  <a:lnTo>
                    <a:pt x="28" y="88"/>
                  </a:lnTo>
                  <a:lnTo>
                    <a:pt x="28" y="90"/>
                  </a:lnTo>
                  <a:lnTo>
                    <a:pt x="29" y="94"/>
                  </a:lnTo>
                  <a:lnTo>
                    <a:pt x="32" y="97"/>
                  </a:lnTo>
                  <a:lnTo>
                    <a:pt x="35" y="99"/>
                  </a:lnTo>
                  <a:lnTo>
                    <a:pt x="39" y="100"/>
                  </a:lnTo>
                  <a:lnTo>
                    <a:pt x="43" y="100"/>
                  </a:lnTo>
                  <a:lnTo>
                    <a:pt x="46" y="97"/>
                  </a:lnTo>
                  <a:lnTo>
                    <a:pt x="49" y="94"/>
                  </a:lnTo>
                  <a:lnTo>
                    <a:pt x="51" y="89"/>
                  </a:lnTo>
                  <a:lnTo>
                    <a:pt x="53" y="81"/>
                  </a:lnTo>
                  <a:lnTo>
                    <a:pt x="53" y="67"/>
                  </a:lnTo>
                  <a:lnTo>
                    <a:pt x="53" y="58"/>
                  </a:lnTo>
                  <a:lnTo>
                    <a:pt x="53" y="53"/>
                  </a:lnTo>
                  <a:lnTo>
                    <a:pt x="51" y="47"/>
                  </a:lnTo>
                  <a:lnTo>
                    <a:pt x="49" y="44"/>
                  </a:lnTo>
                  <a:lnTo>
                    <a:pt x="46" y="42"/>
                  </a:lnTo>
                  <a:lnTo>
                    <a:pt x="43" y="40"/>
                  </a:lnTo>
                  <a:lnTo>
                    <a:pt x="40" y="40"/>
                  </a:lnTo>
                  <a:lnTo>
                    <a:pt x="36" y="40"/>
                  </a:lnTo>
                  <a:lnTo>
                    <a:pt x="32" y="43"/>
                  </a:lnTo>
                  <a:lnTo>
                    <a:pt x="28" y="4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66" name="Freeform 26"/>
            <p:cNvSpPr>
              <a:spLocks noEditPoints="1"/>
            </p:cNvSpPr>
            <p:nvPr/>
          </p:nvSpPr>
          <p:spPr bwMode="auto">
            <a:xfrm>
              <a:off x="1724" y="3308"/>
              <a:ext cx="69" cy="72"/>
            </a:xfrm>
            <a:custGeom>
              <a:avLst/>
              <a:gdLst/>
              <a:ahLst/>
              <a:cxnLst>
                <a:cxn ang="0">
                  <a:pos x="26" y="69"/>
                </a:cxn>
                <a:cxn ang="0">
                  <a:pos x="11" y="72"/>
                </a:cxn>
                <a:cxn ang="0">
                  <a:pos x="4" y="69"/>
                </a:cxn>
                <a:cxn ang="0">
                  <a:pos x="1" y="62"/>
                </a:cxn>
                <a:cxn ang="0">
                  <a:pos x="1" y="54"/>
                </a:cxn>
                <a:cxn ang="0">
                  <a:pos x="7" y="44"/>
                </a:cxn>
                <a:cxn ang="0">
                  <a:pos x="39" y="28"/>
                </a:cxn>
                <a:cxn ang="0">
                  <a:pos x="39" y="15"/>
                </a:cxn>
                <a:cxn ang="0">
                  <a:pos x="39" y="10"/>
                </a:cxn>
                <a:cxn ang="0">
                  <a:pos x="34" y="7"/>
                </a:cxn>
                <a:cxn ang="0">
                  <a:pos x="29" y="4"/>
                </a:cxn>
                <a:cxn ang="0">
                  <a:pos x="19" y="7"/>
                </a:cxn>
                <a:cxn ang="0">
                  <a:pos x="18" y="10"/>
                </a:cxn>
                <a:cxn ang="0">
                  <a:pos x="21" y="14"/>
                </a:cxn>
                <a:cxn ang="0">
                  <a:pos x="23" y="21"/>
                </a:cxn>
                <a:cxn ang="0">
                  <a:pos x="21" y="26"/>
                </a:cxn>
                <a:cxn ang="0">
                  <a:pos x="12" y="29"/>
                </a:cxn>
                <a:cxn ang="0">
                  <a:pos x="5" y="26"/>
                </a:cxn>
                <a:cxn ang="0">
                  <a:pos x="1" y="19"/>
                </a:cxn>
                <a:cxn ang="0">
                  <a:pos x="7" y="10"/>
                </a:cxn>
                <a:cxn ang="0">
                  <a:pos x="14" y="4"/>
                </a:cxn>
                <a:cxn ang="0">
                  <a:pos x="26" y="0"/>
                </a:cxn>
                <a:cxn ang="0">
                  <a:pos x="41" y="0"/>
                </a:cxn>
                <a:cxn ang="0">
                  <a:pos x="51" y="4"/>
                </a:cxn>
                <a:cxn ang="0">
                  <a:pos x="60" y="14"/>
                </a:cxn>
                <a:cxn ang="0">
                  <a:pos x="60" y="21"/>
                </a:cxn>
                <a:cxn ang="0">
                  <a:pos x="60" y="54"/>
                </a:cxn>
                <a:cxn ang="0">
                  <a:pos x="61" y="61"/>
                </a:cxn>
                <a:cxn ang="0">
                  <a:pos x="61" y="62"/>
                </a:cxn>
                <a:cxn ang="0">
                  <a:pos x="64" y="62"/>
                </a:cxn>
                <a:cxn ang="0">
                  <a:pos x="68" y="60"/>
                </a:cxn>
                <a:cxn ang="0">
                  <a:pos x="66" y="67"/>
                </a:cxn>
                <a:cxn ang="0">
                  <a:pos x="58" y="72"/>
                </a:cxn>
                <a:cxn ang="0">
                  <a:pos x="47" y="72"/>
                </a:cxn>
                <a:cxn ang="0">
                  <a:pos x="40" y="67"/>
                </a:cxn>
                <a:cxn ang="0">
                  <a:pos x="39" y="57"/>
                </a:cxn>
                <a:cxn ang="0">
                  <a:pos x="33" y="36"/>
                </a:cxn>
                <a:cxn ang="0">
                  <a:pos x="25" y="43"/>
                </a:cxn>
                <a:cxn ang="0">
                  <a:pos x="21" y="51"/>
                </a:cxn>
                <a:cxn ang="0">
                  <a:pos x="23" y="58"/>
                </a:cxn>
                <a:cxn ang="0">
                  <a:pos x="29" y="60"/>
                </a:cxn>
                <a:cxn ang="0">
                  <a:pos x="39" y="57"/>
                </a:cxn>
              </a:cxnLst>
              <a:rect l="0" t="0" r="r" b="b"/>
              <a:pathLst>
                <a:path w="69" h="72">
                  <a:moveTo>
                    <a:pt x="39" y="61"/>
                  </a:moveTo>
                  <a:lnTo>
                    <a:pt x="26" y="69"/>
                  </a:lnTo>
                  <a:lnTo>
                    <a:pt x="15" y="72"/>
                  </a:lnTo>
                  <a:lnTo>
                    <a:pt x="11" y="72"/>
                  </a:lnTo>
                  <a:lnTo>
                    <a:pt x="7" y="71"/>
                  </a:lnTo>
                  <a:lnTo>
                    <a:pt x="4" y="69"/>
                  </a:lnTo>
                  <a:lnTo>
                    <a:pt x="2" y="67"/>
                  </a:lnTo>
                  <a:lnTo>
                    <a:pt x="1" y="62"/>
                  </a:lnTo>
                  <a:lnTo>
                    <a:pt x="0" y="58"/>
                  </a:lnTo>
                  <a:lnTo>
                    <a:pt x="1" y="54"/>
                  </a:lnTo>
                  <a:lnTo>
                    <a:pt x="4" y="49"/>
                  </a:lnTo>
                  <a:lnTo>
                    <a:pt x="7" y="44"/>
                  </a:lnTo>
                  <a:lnTo>
                    <a:pt x="19" y="37"/>
                  </a:lnTo>
                  <a:lnTo>
                    <a:pt x="39" y="28"/>
                  </a:lnTo>
                  <a:lnTo>
                    <a:pt x="39" y="21"/>
                  </a:lnTo>
                  <a:lnTo>
                    <a:pt x="39" y="15"/>
                  </a:lnTo>
                  <a:lnTo>
                    <a:pt x="39" y="12"/>
                  </a:lnTo>
                  <a:lnTo>
                    <a:pt x="39" y="10"/>
                  </a:lnTo>
                  <a:lnTo>
                    <a:pt x="37" y="8"/>
                  </a:lnTo>
                  <a:lnTo>
                    <a:pt x="34" y="7"/>
                  </a:lnTo>
                  <a:lnTo>
                    <a:pt x="32" y="5"/>
                  </a:lnTo>
                  <a:lnTo>
                    <a:pt x="29" y="4"/>
                  </a:lnTo>
                  <a:lnTo>
                    <a:pt x="23" y="5"/>
                  </a:lnTo>
                  <a:lnTo>
                    <a:pt x="19" y="7"/>
                  </a:lnTo>
                  <a:lnTo>
                    <a:pt x="18" y="8"/>
                  </a:lnTo>
                  <a:lnTo>
                    <a:pt x="18" y="10"/>
                  </a:lnTo>
                  <a:lnTo>
                    <a:pt x="18" y="12"/>
                  </a:lnTo>
                  <a:lnTo>
                    <a:pt x="21" y="14"/>
                  </a:lnTo>
                  <a:lnTo>
                    <a:pt x="22" y="17"/>
                  </a:lnTo>
                  <a:lnTo>
                    <a:pt x="23" y="21"/>
                  </a:lnTo>
                  <a:lnTo>
                    <a:pt x="22" y="24"/>
                  </a:lnTo>
                  <a:lnTo>
                    <a:pt x="21" y="26"/>
                  </a:lnTo>
                  <a:lnTo>
                    <a:pt x="16" y="28"/>
                  </a:lnTo>
                  <a:lnTo>
                    <a:pt x="12" y="29"/>
                  </a:lnTo>
                  <a:lnTo>
                    <a:pt x="8" y="28"/>
                  </a:lnTo>
                  <a:lnTo>
                    <a:pt x="5" y="26"/>
                  </a:lnTo>
                  <a:lnTo>
                    <a:pt x="2" y="24"/>
                  </a:lnTo>
                  <a:lnTo>
                    <a:pt x="1" y="19"/>
                  </a:lnTo>
                  <a:lnTo>
                    <a:pt x="2" y="15"/>
                  </a:lnTo>
                  <a:lnTo>
                    <a:pt x="7" y="10"/>
                  </a:lnTo>
                  <a:lnTo>
                    <a:pt x="9" y="7"/>
                  </a:lnTo>
                  <a:lnTo>
                    <a:pt x="14" y="4"/>
                  </a:lnTo>
                  <a:lnTo>
                    <a:pt x="18" y="3"/>
                  </a:lnTo>
                  <a:lnTo>
                    <a:pt x="26" y="0"/>
                  </a:lnTo>
                  <a:lnTo>
                    <a:pt x="34" y="0"/>
                  </a:lnTo>
                  <a:lnTo>
                    <a:pt x="41" y="0"/>
                  </a:lnTo>
                  <a:lnTo>
                    <a:pt x="47" y="1"/>
                  </a:lnTo>
                  <a:lnTo>
                    <a:pt x="51" y="4"/>
                  </a:lnTo>
                  <a:lnTo>
                    <a:pt x="57" y="8"/>
                  </a:lnTo>
                  <a:lnTo>
                    <a:pt x="60" y="14"/>
                  </a:lnTo>
                  <a:lnTo>
                    <a:pt x="60" y="17"/>
                  </a:lnTo>
                  <a:lnTo>
                    <a:pt x="60" y="21"/>
                  </a:lnTo>
                  <a:lnTo>
                    <a:pt x="60" y="28"/>
                  </a:lnTo>
                  <a:lnTo>
                    <a:pt x="60" y="54"/>
                  </a:lnTo>
                  <a:lnTo>
                    <a:pt x="60" y="58"/>
                  </a:lnTo>
                  <a:lnTo>
                    <a:pt x="61" y="61"/>
                  </a:lnTo>
                  <a:lnTo>
                    <a:pt x="61" y="61"/>
                  </a:lnTo>
                  <a:lnTo>
                    <a:pt x="61" y="62"/>
                  </a:lnTo>
                  <a:lnTo>
                    <a:pt x="62" y="62"/>
                  </a:lnTo>
                  <a:lnTo>
                    <a:pt x="64" y="62"/>
                  </a:lnTo>
                  <a:lnTo>
                    <a:pt x="65" y="62"/>
                  </a:lnTo>
                  <a:lnTo>
                    <a:pt x="68" y="60"/>
                  </a:lnTo>
                  <a:lnTo>
                    <a:pt x="69" y="62"/>
                  </a:lnTo>
                  <a:lnTo>
                    <a:pt x="66" y="67"/>
                  </a:lnTo>
                  <a:lnTo>
                    <a:pt x="62" y="71"/>
                  </a:lnTo>
                  <a:lnTo>
                    <a:pt x="58" y="72"/>
                  </a:lnTo>
                  <a:lnTo>
                    <a:pt x="53" y="72"/>
                  </a:lnTo>
                  <a:lnTo>
                    <a:pt x="47" y="72"/>
                  </a:lnTo>
                  <a:lnTo>
                    <a:pt x="43" y="69"/>
                  </a:lnTo>
                  <a:lnTo>
                    <a:pt x="40" y="67"/>
                  </a:lnTo>
                  <a:lnTo>
                    <a:pt x="39" y="61"/>
                  </a:lnTo>
                  <a:close/>
                  <a:moveTo>
                    <a:pt x="39" y="57"/>
                  </a:moveTo>
                  <a:lnTo>
                    <a:pt x="39" y="32"/>
                  </a:lnTo>
                  <a:lnTo>
                    <a:pt x="33" y="36"/>
                  </a:lnTo>
                  <a:lnTo>
                    <a:pt x="27" y="39"/>
                  </a:lnTo>
                  <a:lnTo>
                    <a:pt x="25" y="43"/>
                  </a:lnTo>
                  <a:lnTo>
                    <a:pt x="22" y="47"/>
                  </a:lnTo>
                  <a:lnTo>
                    <a:pt x="21" y="51"/>
                  </a:lnTo>
                  <a:lnTo>
                    <a:pt x="22" y="56"/>
                  </a:lnTo>
                  <a:lnTo>
                    <a:pt x="23" y="58"/>
                  </a:lnTo>
                  <a:lnTo>
                    <a:pt x="26" y="60"/>
                  </a:lnTo>
                  <a:lnTo>
                    <a:pt x="29" y="60"/>
                  </a:lnTo>
                  <a:lnTo>
                    <a:pt x="34" y="60"/>
                  </a:lnTo>
                  <a:lnTo>
                    <a:pt x="39" y="5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67" name="Freeform 27"/>
            <p:cNvSpPr>
              <a:spLocks noEditPoints="1"/>
            </p:cNvSpPr>
            <p:nvPr/>
          </p:nvSpPr>
          <p:spPr bwMode="auto">
            <a:xfrm>
              <a:off x="1994" y="3273"/>
              <a:ext cx="25" cy="107"/>
            </a:xfrm>
            <a:custGeom>
              <a:avLst/>
              <a:gdLst/>
              <a:ahLst/>
              <a:cxnLst>
                <a:cxn ang="0">
                  <a:pos x="15" y="72"/>
                </a:cxn>
                <a:cxn ang="0">
                  <a:pos x="11" y="72"/>
                </a:cxn>
                <a:cxn ang="0">
                  <a:pos x="11" y="65"/>
                </a:cxn>
                <a:cxn ang="0">
                  <a:pos x="9" y="59"/>
                </a:cxn>
                <a:cxn ang="0">
                  <a:pos x="8" y="52"/>
                </a:cxn>
                <a:cxn ang="0">
                  <a:pos x="4" y="35"/>
                </a:cxn>
                <a:cxn ang="0">
                  <a:pos x="1" y="27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1" y="7"/>
                </a:cxn>
                <a:cxn ang="0">
                  <a:pos x="3" y="4"/>
                </a:cxn>
                <a:cxn ang="0">
                  <a:pos x="5" y="3"/>
                </a:cxn>
                <a:cxn ang="0">
                  <a:pos x="8" y="1"/>
                </a:cxn>
                <a:cxn ang="0">
                  <a:pos x="12" y="0"/>
                </a:cxn>
                <a:cxn ang="0">
                  <a:pos x="16" y="1"/>
                </a:cxn>
                <a:cxn ang="0">
                  <a:pos x="21" y="4"/>
                </a:cxn>
                <a:cxn ang="0">
                  <a:pos x="23" y="8"/>
                </a:cxn>
                <a:cxn ang="0">
                  <a:pos x="25" y="14"/>
                </a:cxn>
                <a:cxn ang="0">
                  <a:pos x="23" y="17"/>
                </a:cxn>
                <a:cxn ang="0">
                  <a:pos x="23" y="21"/>
                </a:cxn>
                <a:cxn ang="0">
                  <a:pos x="22" y="28"/>
                </a:cxn>
                <a:cxn ang="0">
                  <a:pos x="21" y="35"/>
                </a:cxn>
                <a:cxn ang="0">
                  <a:pos x="18" y="52"/>
                </a:cxn>
                <a:cxn ang="0">
                  <a:pos x="15" y="61"/>
                </a:cxn>
                <a:cxn ang="0">
                  <a:pos x="15" y="72"/>
                </a:cxn>
                <a:cxn ang="0">
                  <a:pos x="12" y="84"/>
                </a:cxn>
                <a:cxn ang="0">
                  <a:pos x="16" y="85"/>
                </a:cxn>
                <a:cxn ang="0">
                  <a:pos x="21" y="88"/>
                </a:cxn>
                <a:cxn ang="0">
                  <a:pos x="23" y="91"/>
                </a:cxn>
                <a:cxn ang="0">
                  <a:pos x="25" y="96"/>
                </a:cxn>
                <a:cxn ang="0">
                  <a:pos x="23" y="100"/>
                </a:cxn>
                <a:cxn ang="0">
                  <a:pos x="21" y="104"/>
                </a:cxn>
                <a:cxn ang="0">
                  <a:pos x="16" y="107"/>
                </a:cxn>
                <a:cxn ang="0">
                  <a:pos x="12" y="107"/>
                </a:cxn>
                <a:cxn ang="0">
                  <a:pos x="7" y="107"/>
                </a:cxn>
                <a:cxn ang="0">
                  <a:pos x="4" y="104"/>
                </a:cxn>
                <a:cxn ang="0">
                  <a:pos x="1" y="100"/>
                </a:cxn>
                <a:cxn ang="0">
                  <a:pos x="0" y="96"/>
                </a:cxn>
                <a:cxn ang="0">
                  <a:pos x="1" y="91"/>
                </a:cxn>
                <a:cxn ang="0">
                  <a:pos x="4" y="88"/>
                </a:cxn>
                <a:cxn ang="0">
                  <a:pos x="7" y="85"/>
                </a:cxn>
                <a:cxn ang="0">
                  <a:pos x="12" y="84"/>
                </a:cxn>
              </a:cxnLst>
              <a:rect l="0" t="0" r="r" b="b"/>
              <a:pathLst>
                <a:path w="25" h="107">
                  <a:moveTo>
                    <a:pt x="15" y="72"/>
                  </a:moveTo>
                  <a:lnTo>
                    <a:pt x="11" y="72"/>
                  </a:lnTo>
                  <a:lnTo>
                    <a:pt x="11" y="65"/>
                  </a:lnTo>
                  <a:lnTo>
                    <a:pt x="9" y="59"/>
                  </a:lnTo>
                  <a:lnTo>
                    <a:pt x="8" y="52"/>
                  </a:lnTo>
                  <a:lnTo>
                    <a:pt x="4" y="35"/>
                  </a:lnTo>
                  <a:lnTo>
                    <a:pt x="1" y="27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1" y="7"/>
                  </a:lnTo>
                  <a:lnTo>
                    <a:pt x="3" y="4"/>
                  </a:lnTo>
                  <a:lnTo>
                    <a:pt x="5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1" y="4"/>
                  </a:lnTo>
                  <a:lnTo>
                    <a:pt x="23" y="8"/>
                  </a:lnTo>
                  <a:lnTo>
                    <a:pt x="25" y="14"/>
                  </a:lnTo>
                  <a:lnTo>
                    <a:pt x="23" y="17"/>
                  </a:lnTo>
                  <a:lnTo>
                    <a:pt x="23" y="21"/>
                  </a:lnTo>
                  <a:lnTo>
                    <a:pt x="22" y="28"/>
                  </a:lnTo>
                  <a:lnTo>
                    <a:pt x="21" y="35"/>
                  </a:lnTo>
                  <a:lnTo>
                    <a:pt x="18" y="52"/>
                  </a:lnTo>
                  <a:lnTo>
                    <a:pt x="15" y="61"/>
                  </a:lnTo>
                  <a:lnTo>
                    <a:pt x="15" y="72"/>
                  </a:lnTo>
                  <a:close/>
                  <a:moveTo>
                    <a:pt x="12" y="84"/>
                  </a:moveTo>
                  <a:lnTo>
                    <a:pt x="16" y="85"/>
                  </a:lnTo>
                  <a:lnTo>
                    <a:pt x="21" y="88"/>
                  </a:lnTo>
                  <a:lnTo>
                    <a:pt x="23" y="91"/>
                  </a:lnTo>
                  <a:lnTo>
                    <a:pt x="25" y="96"/>
                  </a:lnTo>
                  <a:lnTo>
                    <a:pt x="23" y="100"/>
                  </a:lnTo>
                  <a:lnTo>
                    <a:pt x="21" y="104"/>
                  </a:lnTo>
                  <a:lnTo>
                    <a:pt x="16" y="107"/>
                  </a:lnTo>
                  <a:lnTo>
                    <a:pt x="12" y="107"/>
                  </a:lnTo>
                  <a:lnTo>
                    <a:pt x="7" y="107"/>
                  </a:lnTo>
                  <a:lnTo>
                    <a:pt x="4" y="104"/>
                  </a:lnTo>
                  <a:lnTo>
                    <a:pt x="1" y="100"/>
                  </a:lnTo>
                  <a:lnTo>
                    <a:pt x="0" y="96"/>
                  </a:lnTo>
                  <a:lnTo>
                    <a:pt x="1" y="91"/>
                  </a:lnTo>
                  <a:lnTo>
                    <a:pt x="4" y="88"/>
                  </a:lnTo>
                  <a:lnTo>
                    <a:pt x="7" y="85"/>
                  </a:lnTo>
                  <a:lnTo>
                    <a:pt x="12" y="8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68" name="Freeform 28"/>
            <p:cNvSpPr>
              <a:spLocks noEditPoints="1"/>
            </p:cNvSpPr>
            <p:nvPr/>
          </p:nvSpPr>
          <p:spPr bwMode="auto">
            <a:xfrm>
              <a:off x="2258" y="3276"/>
              <a:ext cx="74" cy="10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8" y="42"/>
                </a:cxn>
                <a:cxn ang="0">
                  <a:pos x="34" y="36"/>
                </a:cxn>
                <a:cxn ang="0">
                  <a:pos x="41" y="33"/>
                </a:cxn>
                <a:cxn ang="0">
                  <a:pos x="48" y="32"/>
                </a:cxn>
                <a:cxn ang="0">
                  <a:pos x="55" y="33"/>
                </a:cxn>
                <a:cxn ang="0">
                  <a:pos x="61" y="36"/>
                </a:cxn>
                <a:cxn ang="0">
                  <a:pos x="64" y="39"/>
                </a:cxn>
                <a:cxn ang="0">
                  <a:pos x="68" y="43"/>
                </a:cxn>
                <a:cxn ang="0">
                  <a:pos x="71" y="47"/>
                </a:cxn>
                <a:cxn ang="0">
                  <a:pos x="73" y="53"/>
                </a:cxn>
                <a:cxn ang="0">
                  <a:pos x="74" y="60"/>
                </a:cxn>
                <a:cxn ang="0">
                  <a:pos x="74" y="65"/>
                </a:cxn>
                <a:cxn ang="0">
                  <a:pos x="74" y="72"/>
                </a:cxn>
                <a:cxn ang="0">
                  <a:pos x="73" y="79"/>
                </a:cxn>
                <a:cxn ang="0">
                  <a:pos x="70" y="86"/>
                </a:cxn>
                <a:cxn ang="0">
                  <a:pos x="67" y="92"/>
                </a:cxn>
                <a:cxn ang="0">
                  <a:pos x="63" y="96"/>
                </a:cxn>
                <a:cxn ang="0">
                  <a:pos x="57" y="100"/>
                </a:cxn>
                <a:cxn ang="0">
                  <a:pos x="52" y="103"/>
                </a:cxn>
                <a:cxn ang="0">
                  <a:pos x="46" y="104"/>
                </a:cxn>
                <a:cxn ang="0">
                  <a:pos x="41" y="104"/>
                </a:cxn>
                <a:cxn ang="0">
                  <a:pos x="35" y="104"/>
                </a:cxn>
                <a:cxn ang="0">
                  <a:pos x="29" y="103"/>
                </a:cxn>
                <a:cxn ang="0">
                  <a:pos x="25" y="101"/>
                </a:cxn>
                <a:cxn ang="0">
                  <a:pos x="21" y="99"/>
                </a:cxn>
                <a:cxn ang="0">
                  <a:pos x="9" y="104"/>
                </a:cxn>
                <a:cxn ang="0">
                  <a:pos x="6" y="104"/>
                </a:cxn>
                <a:cxn ang="0">
                  <a:pos x="6" y="15"/>
                </a:cxn>
                <a:cxn ang="0">
                  <a:pos x="6" y="10"/>
                </a:cxn>
                <a:cxn ang="0">
                  <a:pos x="6" y="7"/>
                </a:cxn>
                <a:cxn ang="0">
                  <a:pos x="6" y="5"/>
                </a:cxn>
                <a:cxn ang="0">
                  <a:pos x="4" y="4"/>
                </a:cxn>
                <a:cxn ang="0">
                  <a:pos x="3" y="3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28" y="0"/>
                </a:cxn>
                <a:cxn ang="0">
                  <a:pos x="28" y="47"/>
                </a:cxn>
                <a:cxn ang="0">
                  <a:pos x="28" y="78"/>
                </a:cxn>
                <a:cxn ang="0">
                  <a:pos x="28" y="83"/>
                </a:cxn>
                <a:cxn ang="0">
                  <a:pos x="28" y="88"/>
                </a:cxn>
                <a:cxn ang="0">
                  <a:pos x="28" y="90"/>
                </a:cxn>
                <a:cxn ang="0">
                  <a:pos x="29" y="94"/>
                </a:cxn>
                <a:cxn ang="0">
                  <a:pos x="32" y="97"/>
                </a:cxn>
                <a:cxn ang="0">
                  <a:pos x="35" y="99"/>
                </a:cxn>
                <a:cxn ang="0">
                  <a:pos x="39" y="100"/>
                </a:cxn>
                <a:cxn ang="0">
                  <a:pos x="43" y="100"/>
                </a:cxn>
                <a:cxn ang="0">
                  <a:pos x="46" y="97"/>
                </a:cxn>
                <a:cxn ang="0">
                  <a:pos x="49" y="94"/>
                </a:cxn>
                <a:cxn ang="0">
                  <a:pos x="52" y="89"/>
                </a:cxn>
                <a:cxn ang="0">
                  <a:pos x="53" y="81"/>
                </a:cxn>
                <a:cxn ang="0">
                  <a:pos x="53" y="67"/>
                </a:cxn>
                <a:cxn ang="0">
                  <a:pos x="53" y="58"/>
                </a:cxn>
                <a:cxn ang="0">
                  <a:pos x="53" y="53"/>
                </a:cxn>
                <a:cxn ang="0">
                  <a:pos x="52" y="47"/>
                </a:cxn>
                <a:cxn ang="0">
                  <a:pos x="49" y="44"/>
                </a:cxn>
                <a:cxn ang="0">
                  <a:pos x="48" y="42"/>
                </a:cxn>
                <a:cxn ang="0">
                  <a:pos x="43" y="40"/>
                </a:cxn>
                <a:cxn ang="0">
                  <a:pos x="41" y="40"/>
                </a:cxn>
                <a:cxn ang="0">
                  <a:pos x="36" y="40"/>
                </a:cxn>
                <a:cxn ang="0">
                  <a:pos x="32" y="43"/>
                </a:cxn>
                <a:cxn ang="0">
                  <a:pos x="28" y="47"/>
                </a:cxn>
              </a:cxnLst>
              <a:rect l="0" t="0" r="r" b="b"/>
              <a:pathLst>
                <a:path w="74" h="104">
                  <a:moveTo>
                    <a:pt x="28" y="0"/>
                  </a:moveTo>
                  <a:lnTo>
                    <a:pt x="28" y="42"/>
                  </a:lnTo>
                  <a:lnTo>
                    <a:pt x="34" y="36"/>
                  </a:lnTo>
                  <a:lnTo>
                    <a:pt x="41" y="33"/>
                  </a:lnTo>
                  <a:lnTo>
                    <a:pt x="48" y="32"/>
                  </a:lnTo>
                  <a:lnTo>
                    <a:pt x="55" y="33"/>
                  </a:lnTo>
                  <a:lnTo>
                    <a:pt x="61" y="36"/>
                  </a:lnTo>
                  <a:lnTo>
                    <a:pt x="64" y="39"/>
                  </a:lnTo>
                  <a:lnTo>
                    <a:pt x="68" y="43"/>
                  </a:lnTo>
                  <a:lnTo>
                    <a:pt x="71" y="47"/>
                  </a:lnTo>
                  <a:lnTo>
                    <a:pt x="73" y="53"/>
                  </a:lnTo>
                  <a:lnTo>
                    <a:pt x="74" y="60"/>
                  </a:lnTo>
                  <a:lnTo>
                    <a:pt x="74" y="65"/>
                  </a:lnTo>
                  <a:lnTo>
                    <a:pt x="74" y="72"/>
                  </a:lnTo>
                  <a:lnTo>
                    <a:pt x="73" y="79"/>
                  </a:lnTo>
                  <a:lnTo>
                    <a:pt x="70" y="86"/>
                  </a:lnTo>
                  <a:lnTo>
                    <a:pt x="67" y="92"/>
                  </a:lnTo>
                  <a:lnTo>
                    <a:pt x="63" y="96"/>
                  </a:lnTo>
                  <a:lnTo>
                    <a:pt x="57" y="100"/>
                  </a:lnTo>
                  <a:lnTo>
                    <a:pt x="52" y="103"/>
                  </a:lnTo>
                  <a:lnTo>
                    <a:pt x="46" y="104"/>
                  </a:lnTo>
                  <a:lnTo>
                    <a:pt x="41" y="104"/>
                  </a:lnTo>
                  <a:lnTo>
                    <a:pt x="35" y="104"/>
                  </a:lnTo>
                  <a:lnTo>
                    <a:pt x="29" y="103"/>
                  </a:lnTo>
                  <a:lnTo>
                    <a:pt x="25" y="101"/>
                  </a:lnTo>
                  <a:lnTo>
                    <a:pt x="21" y="99"/>
                  </a:lnTo>
                  <a:lnTo>
                    <a:pt x="9" y="104"/>
                  </a:lnTo>
                  <a:lnTo>
                    <a:pt x="6" y="104"/>
                  </a:lnTo>
                  <a:lnTo>
                    <a:pt x="6" y="15"/>
                  </a:lnTo>
                  <a:lnTo>
                    <a:pt x="6" y="10"/>
                  </a:lnTo>
                  <a:lnTo>
                    <a:pt x="6" y="7"/>
                  </a:lnTo>
                  <a:lnTo>
                    <a:pt x="6" y="5"/>
                  </a:lnTo>
                  <a:lnTo>
                    <a:pt x="4" y="4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28" y="0"/>
                  </a:lnTo>
                  <a:close/>
                  <a:moveTo>
                    <a:pt x="28" y="47"/>
                  </a:moveTo>
                  <a:lnTo>
                    <a:pt x="28" y="78"/>
                  </a:lnTo>
                  <a:lnTo>
                    <a:pt x="28" y="83"/>
                  </a:lnTo>
                  <a:lnTo>
                    <a:pt x="28" y="88"/>
                  </a:lnTo>
                  <a:lnTo>
                    <a:pt x="28" y="90"/>
                  </a:lnTo>
                  <a:lnTo>
                    <a:pt x="29" y="94"/>
                  </a:lnTo>
                  <a:lnTo>
                    <a:pt x="32" y="97"/>
                  </a:lnTo>
                  <a:lnTo>
                    <a:pt x="35" y="99"/>
                  </a:lnTo>
                  <a:lnTo>
                    <a:pt x="39" y="100"/>
                  </a:lnTo>
                  <a:lnTo>
                    <a:pt x="43" y="100"/>
                  </a:lnTo>
                  <a:lnTo>
                    <a:pt x="46" y="97"/>
                  </a:lnTo>
                  <a:lnTo>
                    <a:pt x="49" y="94"/>
                  </a:lnTo>
                  <a:lnTo>
                    <a:pt x="52" y="89"/>
                  </a:lnTo>
                  <a:lnTo>
                    <a:pt x="53" y="81"/>
                  </a:lnTo>
                  <a:lnTo>
                    <a:pt x="53" y="67"/>
                  </a:lnTo>
                  <a:lnTo>
                    <a:pt x="53" y="58"/>
                  </a:lnTo>
                  <a:lnTo>
                    <a:pt x="53" y="53"/>
                  </a:lnTo>
                  <a:lnTo>
                    <a:pt x="52" y="47"/>
                  </a:lnTo>
                  <a:lnTo>
                    <a:pt x="49" y="44"/>
                  </a:lnTo>
                  <a:lnTo>
                    <a:pt x="48" y="42"/>
                  </a:lnTo>
                  <a:lnTo>
                    <a:pt x="43" y="40"/>
                  </a:lnTo>
                  <a:lnTo>
                    <a:pt x="41" y="40"/>
                  </a:lnTo>
                  <a:lnTo>
                    <a:pt x="36" y="40"/>
                  </a:lnTo>
                  <a:lnTo>
                    <a:pt x="32" y="43"/>
                  </a:lnTo>
                  <a:lnTo>
                    <a:pt x="28" y="4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Start in the start state</a:t>
            </a:r>
          </a:p>
          <a:p>
            <a:r>
              <a:rPr lang="en-US"/>
              <a:t>Examine the current input</a:t>
            </a:r>
          </a:p>
          <a:p>
            <a:r>
              <a:rPr lang="en-US"/>
              <a:t>Consult the table</a:t>
            </a:r>
          </a:p>
          <a:p>
            <a:r>
              <a:rPr lang="en-US"/>
              <a:t>Go to a new state and update the tape pointer.</a:t>
            </a:r>
          </a:p>
          <a:p>
            <a:r>
              <a:rPr lang="en-US"/>
              <a:t>Until you run out of tape.</a:t>
            </a:r>
          </a:p>
        </p:txBody>
      </p:sp>
      <p:sp>
        <p:nvSpPr>
          <p:cNvPr id="890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Recognition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Input Tape</a:t>
            </a:r>
          </a:p>
        </p:txBody>
      </p:sp>
      <p:grpSp>
        <p:nvGrpSpPr>
          <p:cNvPr id="91139" name="Group 3"/>
          <p:cNvGrpSpPr>
            <a:grpSpLocks/>
          </p:cNvGrpSpPr>
          <p:nvPr/>
        </p:nvGrpSpPr>
        <p:grpSpPr bwMode="auto">
          <a:xfrm>
            <a:off x="1443038" y="1897063"/>
            <a:ext cx="7515225" cy="2141537"/>
            <a:chOff x="669" y="912"/>
            <a:chExt cx="4734" cy="1349"/>
          </a:xfrm>
        </p:grpSpPr>
        <p:sp>
          <p:nvSpPr>
            <p:cNvPr id="91140" name="Line 4"/>
            <p:cNvSpPr>
              <a:spLocks noChangeShapeType="1"/>
            </p:cNvSpPr>
            <p:nvPr/>
          </p:nvSpPr>
          <p:spPr bwMode="auto">
            <a:xfrm>
              <a:off x="768" y="1776"/>
              <a:ext cx="45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41" name="Line 5"/>
            <p:cNvSpPr>
              <a:spLocks noChangeShapeType="1"/>
            </p:cNvSpPr>
            <p:nvPr/>
          </p:nvSpPr>
          <p:spPr bwMode="auto">
            <a:xfrm>
              <a:off x="768" y="2256"/>
              <a:ext cx="45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42" name="Line 6"/>
            <p:cNvSpPr>
              <a:spLocks noChangeShapeType="1"/>
            </p:cNvSpPr>
            <p:nvPr/>
          </p:nvSpPr>
          <p:spPr bwMode="auto">
            <a:xfrm>
              <a:off x="1296" y="1776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43" name="Line 7"/>
            <p:cNvSpPr>
              <a:spLocks noChangeShapeType="1"/>
            </p:cNvSpPr>
            <p:nvPr/>
          </p:nvSpPr>
          <p:spPr bwMode="auto">
            <a:xfrm>
              <a:off x="1824" y="1776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44" name="Line 8"/>
            <p:cNvSpPr>
              <a:spLocks noChangeShapeType="1"/>
            </p:cNvSpPr>
            <p:nvPr/>
          </p:nvSpPr>
          <p:spPr bwMode="auto">
            <a:xfrm>
              <a:off x="2352" y="1776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45" name="Line 9"/>
            <p:cNvSpPr>
              <a:spLocks noChangeShapeType="1"/>
            </p:cNvSpPr>
            <p:nvPr/>
          </p:nvSpPr>
          <p:spPr bwMode="auto">
            <a:xfrm>
              <a:off x="2880" y="1776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46" name="Line 10"/>
            <p:cNvSpPr>
              <a:spLocks noChangeShapeType="1"/>
            </p:cNvSpPr>
            <p:nvPr/>
          </p:nvSpPr>
          <p:spPr bwMode="auto">
            <a:xfrm>
              <a:off x="3408" y="1776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47" name="Line 11"/>
            <p:cNvSpPr>
              <a:spLocks noChangeShapeType="1"/>
            </p:cNvSpPr>
            <p:nvPr/>
          </p:nvSpPr>
          <p:spPr bwMode="auto">
            <a:xfrm>
              <a:off x="3936" y="1776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48" name="Line 12"/>
            <p:cNvSpPr>
              <a:spLocks noChangeShapeType="1"/>
            </p:cNvSpPr>
            <p:nvPr/>
          </p:nvSpPr>
          <p:spPr bwMode="auto">
            <a:xfrm>
              <a:off x="4464" y="1776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49" name="Line 13"/>
            <p:cNvSpPr>
              <a:spLocks noChangeShapeType="1"/>
            </p:cNvSpPr>
            <p:nvPr/>
          </p:nvSpPr>
          <p:spPr bwMode="auto">
            <a:xfrm>
              <a:off x="4992" y="1776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50" name="Freeform 14"/>
            <p:cNvSpPr>
              <a:spLocks/>
            </p:cNvSpPr>
            <p:nvPr/>
          </p:nvSpPr>
          <p:spPr bwMode="auto">
            <a:xfrm>
              <a:off x="669" y="1775"/>
              <a:ext cx="156" cy="486"/>
            </a:xfrm>
            <a:custGeom>
              <a:avLst/>
              <a:gdLst/>
              <a:ahLst/>
              <a:cxnLst>
                <a:cxn ang="0">
                  <a:pos x="100" y="0"/>
                </a:cxn>
                <a:cxn ang="0">
                  <a:pos x="49" y="52"/>
                </a:cxn>
                <a:cxn ang="0">
                  <a:pos x="118" y="91"/>
                </a:cxn>
                <a:cxn ang="0">
                  <a:pos x="122" y="108"/>
                </a:cxn>
                <a:cxn ang="0">
                  <a:pos x="96" y="125"/>
                </a:cxn>
                <a:cxn ang="0">
                  <a:pos x="14" y="164"/>
                </a:cxn>
                <a:cxn ang="0">
                  <a:pos x="2" y="172"/>
                </a:cxn>
                <a:cxn ang="0">
                  <a:pos x="6" y="185"/>
                </a:cxn>
                <a:cxn ang="0">
                  <a:pos x="49" y="237"/>
                </a:cxn>
                <a:cxn ang="0">
                  <a:pos x="139" y="275"/>
                </a:cxn>
                <a:cxn ang="0">
                  <a:pos x="152" y="284"/>
                </a:cxn>
                <a:cxn ang="0">
                  <a:pos x="126" y="288"/>
                </a:cxn>
                <a:cxn ang="0">
                  <a:pos x="40" y="314"/>
                </a:cxn>
                <a:cxn ang="0">
                  <a:pos x="27" y="323"/>
                </a:cxn>
                <a:cxn ang="0">
                  <a:pos x="53" y="340"/>
                </a:cxn>
                <a:cxn ang="0">
                  <a:pos x="122" y="366"/>
                </a:cxn>
                <a:cxn ang="0">
                  <a:pos x="148" y="374"/>
                </a:cxn>
                <a:cxn ang="0">
                  <a:pos x="66" y="447"/>
                </a:cxn>
                <a:cxn ang="0">
                  <a:pos x="109" y="486"/>
                </a:cxn>
              </a:cxnLst>
              <a:rect l="0" t="0" r="r" b="b"/>
              <a:pathLst>
                <a:path w="156" h="486">
                  <a:moveTo>
                    <a:pt x="100" y="0"/>
                  </a:moveTo>
                  <a:cubicBezTo>
                    <a:pt x="92" y="32"/>
                    <a:pt x="74" y="34"/>
                    <a:pt x="49" y="52"/>
                  </a:cubicBezTo>
                  <a:cubicBezTo>
                    <a:pt x="37" y="92"/>
                    <a:pt x="93" y="88"/>
                    <a:pt x="118" y="91"/>
                  </a:cubicBezTo>
                  <a:cubicBezTo>
                    <a:pt x="119" y="97"/>
                    <a:pt x="124" y="103"/>
                    <a:pt x="122" y="108"/>
                  </a:cubicBezTo>
                  <a:cubicBezTo>
                    <a:pt x="118" y="118"/>
                    <a:pt x="104" y="118"/>
                    <a:pt x="96" y="125"/>
                  </a:cubicBezTo>
                  <a:cubicBezTo>
                    <a:pt x="73" y="145"/>
                    <a:pt x="44" y="156"/>
                    <a:pt x="14" y="164"/>
                  </a:cubicBezTo>
                  <a:cubicBezTo>
                    <a:pt x="10" y="167"/>
                    <a:pt x="4" y="168"/>
                    <a:pt x="2" y="172"/>
                  </a:cubicBezTo>
                  <a:cubicBezTo>
                    <a:pt x="0" y="176"/>
                    <a:pt x="5" y="181"/>
                    <a:pt x="6" y="185"/>
                  </a:cubicBezTo>
                  <a:cubicBezTo>
                    <a:pt x="13" y="210"/>
                    <a:pt x="24" y="227"/>
                    <a:pt x="49" y="237"/>
                  </a:cubicBezTo>
                  <a:cubicBezTo>
                    <a:pt x="70" y="258"/>
                    <a:pt x="111" y="266"/>
                    <a:pt x="139" y="275"/>
                  </a:cubicBezTo>
                  <a:cubicBezTo>
                    <a:pt x="143" y="278"/>
                    <a:pt x="156" y="280"/>
                    <a:pt x="152" y="284"/>
                  </a:cubicBezTo>
                  <a:cubicBezTo>
                    <a:pt x="146" y="290"/>
                    <a:pt x="135" y="286"/>
                    <a:pt x="126" y="288"/>
                  </a:cubicBezTo>
                  <a:cubicBezTo>
                    <a:pt x="97" y="295"/>
                    <a:pt x="68" y="305"/>
                    <a:pt x="40" y="314"/>
                  </a:cubicBezTo>
                  <a:cubicBezTo>
                    <a:pt x="36" y="317"/>
                    <a:pt x="27" y="318"/>
                    <a:pt x="27" y="323"/>
                  </a:cubicBezTo>
                  <a:cubicBezTo>
                    <a:pt x="27" y="335"/>
                    <a:pt x="46" y="337"/>
                    <a:pt x="53" y="340"/>
                  </a:cubicBezTo>
                  <a:cubicBezTo>
                    <a:pt x="76" y="349"/>
                    <a:pt x="99" y="358"/>
                    <a:pt x="122" y="366"/>
                  </a:cubicBezTo>
                  <a:cubicBezTo>
                    <a:pt x="131" y="369"/>
                    <a:pt x="148" y="374"/>
                    <a:pt x="148" y="374"/>
                  </a:cubicBezTo>
                  <a:cubicBezTo>
                    <a:pt x="135" y="408"/>
                    <a:pt x="101" y="439"/>
                    <a:pt x="66" y="447"/>
                  </a:cubicBezTo>
                  <a:cubicBezTo>
                    <a:pt x="78" y="464"/>
                    <a:pt x="90" y="478"/>
                    <a:pt x="109" y="48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51" name="Freeform 15"/>
            <p:cNvSpPr>
              <a:spLocks/>
            </p:cNvSpPr>
            <p:nvPr/>
          </p:nvSpPr>
          <p:spPr bwMode="auto">
            <a:xfrm>
              <a:off x="5295" y="1775"/>
              <a:ext cx="108" cy="486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82" y="56"/>
                </a:cxn>
                <a:cxn ang="0">
                  <a:pos x="100" y="82"/>
                </a:cxn>
                <a:cxn ang="0">
                  <a:pos x="18" y="99"/>
                </a:cxn>
                <a:cxn ang="0">
                  <a:pos x="14" y="112"/>
                </a:cxn>
                <a:cxn ang="0">
                  <a:pos x="1" y="121"/>
                </a:cxn>
                <a:cxn ang="0">
                  <a:pos x="18" y="138"/>
                </a:cxn>
                <a:cxn ang="0">
                  <a:pos x="65" y="172"/>
                </a:cxn>
                <a:cxn ang="0">
                  <a:pos x="108" y="237"/>
                </a:cxn>
                <a:cxn ang="0">
                  <a:pos x="48" y="284"/>
                </a:cxn>
                <a:cxn ang="0">
                  <a:pos x="44" y="318"/>
                </a:cxn>
                <a:cxn ang="0">
                  <a:pos x="87" y="361"/>
                </a:cxn>
                <a:cxn ang="0">
                  <a:pos x="87" y="387"/>
                </a:cxn>
                <a:cxn ang="0">
                  <a:pos x="95" y="413"/>
                </a:cxn>
                <a:cxn ang="0">
                  <a:pos x="31" y="439"/>
                </a:cxn>
                <a:cxn ang="0">
                  <a:pos x="35" y="486"/>
                </a:cxn>
              </a:cxnLst>
              <a:rect l="0" t="0" r="r" b="b"/>
              <a:pathLst>
                <a:path w="108" h="486">
                  <a:moveTo>
                    <a:pt x="31" y="0"/>
                  </a:moveTo>
                  <a:cubicBezTo>
                    <a:pt x="47" y="20"/>
                    <a:pt x="67" y="36"/>
                    <a:pt x="82" y="56"/>
                  </a:cubicBezTo>
                  <a:cubicBezTo>
                    <a:pt x="88" y="64"/>
                    <a:pt x="100" y="82"/>
                    <a:pt x="100" y="82"/>
                  </a:cubicBezTo>
                  <a:cubicBezTo>
                    <a:pt x="58" y="85"/>
                    <a:pt x="48" y="81"/>
                    <a:pt x="18" y="99"/>
                  </a:cubicBezTo>
                  <a:cubicBezTo>
                    <a:pt x="17" y="103"/>
                    <a:pt x="17" y="108"/>
                    <a:pt x="14" y="112"/>
                  </a:cubicBezTo>
                  <a:cubicBezTo>
                    <a:pt x="11" y="116"/>
                    <a:pt x="0" y="116"/>
                    <a:pt x="1" y="121"/>
                  </a:cubicBezTo>
                  <a:cubicBezTo>
                    <a:pt x="2" y="129"/>
                    <a:pt x="12" y="133"/>
                    <a:pt x="18" y="138"/>
                  </a:cubicBezTo>
                  <a:cubicBezTo>
                    <a:pt x="43" y="159"/>
                    <a:pt x="45" y="159"/>
                    <a:pt x="65" y="172"/>
                  </a:cubicBezTo>
                  <a:cubicBezTo>
                    <a:pt x="80" y="194"/>
                    <a:pt x="89" y="218"/>
                    <a:pt x="108" y="237"/>
                  </a:cubicBezTo>
                  <a:cubicBezTo>
                    <a:pt x="95" y="259"/>
                    <a:pt x="69" y="270"/>
                    <a:pt x="48" y="284"/>
                  </a:cubicBezTo>
                  <a:cubicBezTo>
                    <a:pt x="37" y="305"/>
                    <a:pt x="36" y="296"/>
                    <a:pt x="44" y="318"/>
                  </a:cubicBezTo>
                  <a:cubicBezTo>
                    <a:pt x="58" y="359"/>
                    <a:pt x="51" y="353"/>
                    <a:pt x="87" y="361"/>
                  </a:cubicBezTo>
                  <a:cubicBezTo>
                    <a:pt x="80" y="380"/>
                    <a:pt x="81" y="368"/>
                    <a:pt x="87" y="387"/>
                  </a:cubicBezTo>
                  <a:cubicBezTo>
                    <a:pt x="90" y="396"/>
                    <a:pt x="95" y="413"/>
                    <a:pt x="95" y="413"/>
                  </a:cubicBezTo>
                  <a:cubicBezTo>
                    <a:pt x="75" y="427"/>
                    <a:pt x="53" y="430"/>
                    <a:pt x="31" y="439"/>
                  </a:cubicBezTo>
                  <a:cubicBezTo>
                    <a:pt x="36" y="475"/>
                    <a:pt x="35" y="459"/>
                    <a:pt x="35" y="48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52" name="Text Box 16"/>
            <p:cNvSpPr txBox="1">
              <a:spLocks noChangeArrowheads="1"/>
            </p:cNvSpPr>
            <p:nvPr/>
          </p:nvSpPr>
          <p:spPr bwMode="auto">
            <a:xfrm>
              <a:off x="1440" y="1872"/>
              <a:ext cx="1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91153" name="Text Box 17"/>
            <p:cNvSpPr txBox="1">
              <a:spLocks noChangeArrowheads="1"/>
            </p:cNvSpPr>
            <p:nvPr/>
          </p:nvSpPr>
          <p:spPr bwMode="auto">
            <a:xfrm>
              <a:off x="2016" y="1872"/>
              <a:ext cx="1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91154" name="Text Box 18"/>
            <p:cNvSpPr txBox="1">
              <a:spLocks noChangeArrowheads="1"/>
            </p:cNvSpPr>
            <p:nvPr/>
          </p:nvSpPr>
          <p:spPr bwMode="auto">
            <a:xfrm>
              <a:off x="2496" y="1872"/>
              <a:ext cx="1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91155" name="Text Box 19"/>
            <p:cNvSpPr txBox="1">
              <a:spLocks noChangeArrowheads="1"/>
            </p:cNvSpPr>
            <p:nvPr/>
          </p:nvSpPr>
          <p:spPr bwMode="auto">
            <a:xfrm>
              <a:off x="3024" y="1872"/>
              <a:ext cx="1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</a:rPr>
                <a:t>!</a:t>
              </a:r>
            </a:p>
          </p:txBody>
        </p:sp>
        <p:sp>
          <p:nvSpPr>
            <p:cNvPr id="91156" name="Text Box 20"/>
            <p:cNvSpPr txBox="1">
              <a:spLocks noChangeArrowheads="1"/>
            </p:cNvSpPr>
            <p:nvPr/>
          </p:nvSpPr>
          <p:spPr bwMode="auto">
            <a:xfrm>
              <a:off x="3552" y="1872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91157" name="Line 21"/>
            <p:cNvSpPr>
              <a:spLocks noChangeShapeType="1"/>
            </p:cNvSpPr>
            <p:nvPr/>
          </p:nvSpPr>
          <p:spPr bwMode="auto">
            <a:xfrm>
              <a:off x="1056" y="1392"/>
              <a:ext cx="24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91158" name="Group 22"/>
            <p:cNvGrpSpPr>
              <a:grpSpLocks/>
            </p:cNvGrpSpPr>
            <p:nvPr/>
          </p:nvGrpSpPr>
          <p:grpSpPr bwMode="auto">
            <a:xfrm>
              <a:off x="672" y="912"/>
              <a:ext cx="528" cy="528"/>
              <a:chOff x="672" y="912"/>
              <a:chExt cx="528" cy="528"/>
            </a:xfrm>
          </p:grpSpPr>
          <p:sp>
            <p:nvSpPr>
              <p:cNvPr id="91159" name="Oval 23"/>
              <p:cNvSpPr>
                <a:spLocks noChangeArrowheads="1"/>
              </p:cNvSpPr>
              <p:nvPr/>
            </p:nvSpPr>
            <p:spPr bwMode="auto">
              <a:xfrm>
                <a:off x="672" y="912"/>
                <a:ext cx="528" cy="52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160" name="Text Box 24"/>
              <p:cNvSpPr txBox="1">
                <a:spLocks noChangeArrowheads="1"/>
              </p:cNvSpPr>
              <p:nvPr/>
            </p:nvSpPr>
            <p:spPr bwMode="auto">
              <a:xfrm>
                <a:off x="808" y="1046"/>
                <a:ext cx="24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2000">
                    <a:latin typeface="Times New Roman" pitchFamily="18" charset="0"/>
                  </a:rPr>
                  <a:t>q</a:t>
                </a:r>
                <a:r>
                  <a:rPr lang="en-US" sz="2000" baseline="-25000">
                    <a:latin typeface="Times New Roman" pitchFamily="18" charset="0"/>
                  </a:rPr>
                  <a:t>0</a:t>
                </a:r>
              </a:p>
            </p:txBody>
          </p:sp>
        </p:grpSp>
      </p:grpSp>
      <p:grpSp>
        <p:nvGrpSpPr>
          <p:cNvPr id="91161" name="Group 25"/>
          <p:cNvGrpSpPr>
            <a:grpSpLocks/>
          </p:cNvGrpSpPr>
          <p:nvPr/>
        </p:nvGrpSpPr>
        <p:grpSpPr bwMode="auto">
          <a:xfrm>
            <a:off x="1981200" y="4419600"/>
            <a:ext cx="5657850" cy="1219200"/>
            <a:chOff x="1044" y="3360"/>
            <a:chExt cx="3564" cy="768"/>
          </a:xfrm>
        </p:grpSpPr>
        <p:sp>
          <p:nvSpPr>
            <p:cNvPr id="91162" name="Oval 26"/>
            <p:cNvSpPr>
              <a:spLocks noChangeArrowheads="1"/>
            </p:cNvSpPr>
            <p:nvPr/>
          </p:nvSpPr>
          <p:spPr bwMode="auto">
            <a:xfrm>
              <a:off x="1044" y="3430"/>
              <a:ext cx="240" cy="240"/>
            </a:xfrm>
            <a:prstGeom prst="ellipse">
              <a:avLst/>
            </a:prstGeom>
            <a:noFill/>
            <a:ln w="190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63" name="Oval 27"/>
            <p:cNvSpPr>
              <a:spLocks noChangeArrowheads="1"/>
            </p:cNvSpPr>
            <p:nvPr/>
          </p:nvSpPr>
          <p:spPr bwMode="auto">
            <a:xfrm>
              <a:off x="1296" y="3823"/>
              <a:ext cx="340" cy="29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64" name="Oval 28"/>
            <p:cNvSpPr>
              <a:spLocks noChangeArrowheads="1"/>
            </p:cNvSpPr>
            <p:nvPr/>
          </p:nvSpPr>
          <p:spPr bwMode="auto">
            <a:xfrm>
              <a:off x="2039" y="3823"/>
              <a:ext cx="340" cy="29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65" name="Oval 29"/>
            <p:cNvSpPr>
              <a:spLocks noChangeArrowheads="1"/>
            </p:cNvSpPr>
            <p:nvPr/>
          </p:nvSpPr>
          <p:spPr bwMode="auto">
            <a:xfrm>
              <a:off x="2782" y="3823"/>
              <a:ext cx="340" cy="29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66" name="Oval 30"/>
            <p:cNvSpPr>
              <a:spLocks noChangeArrowheads="1"/>
            </p:cNvSpPr>
            <p:nvPr/>
          </p:nvSpPr>
          <p:spPr bwMode="auto">
            <a:xfrm>
              <a:off x="3525" y="3823"/>
              <a:ext cx="340" cy="29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67" name="Oval 31"/>
            <p:cNvSpPr>
              <a:spLocks noChangeArrowheads="1"/>
            </p:cNvSpPr>
            <p:nvPr/>
          </p:nvSpPr>
          <p:spPr bwMode="auto">
            <a:xfrm>
              <a:off x="4268" y="3823"/>
              <a:ext cx="340" cy="29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68" name="Line 32"/>
            <p:cNvSpPr>
              <a:spLocks noChangeShapeType="1"/>
            </p:cNvSpPr>
            <p:nvPr/>
          </p:nvSpPr>
          <p:spPr bwMode="auto">
            <a:xfrm>
              <a:off x="1327" y="3524"/>
              <a:ext cx="93" cy="2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69" name="Oval 33"/>
            <p:cNvSpPr>
              <a:spLocks noChangeArrowheads="1"/>
            </p:cNvSpPr>
            <p:nvPr/>
          </p:nvSpPr>
          <p:spPr bwMode="auto">
            <a:xfrm>
              <a:off x="4298" y="3850"/>
              <a:ext cx="279" cy="24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70" name="Text Box 34"/>
            <p:cNvSpPr txBox="1">
              <a:spLocks noChangeArrowheads="1"/>
            </p:cNvSpPr>
            <p:nvPr/>
          </p:nvSpPr>
          <p:spPr bwMode="auto">
            <a:xfrm>
              <a:off x="1344" y="3840"/>
              <a:ext cx="2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91171" name="Text Box 35"/>
            <p:cNvSpPr txBox="1">
              <a:spLocks noChangeArrowheads="1"/>
            </p:cNvSpPr>
            <p:nvPr/>
          </p:nvSpPr>
          <p:spPr bwMode="auto">
            <a:xfrm>
              <a:off x="2105" y="3840"/>
              <a:ext cx="24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1172" name="Text Box 36"/>
            <p:cNvSpPr txBox="1">
              <a:spLocks noChangeArrowheads="1"/>
            </p:cNvSpPr>
            <p:nvPr/>
          </p:nvSpPr>
          <p:spPr bwMode="auto">
            <a:xfrm>
              <a:off x="2872" y="3840"/>
              <a:ext cx="2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1173" name="Text Box 37"/>
            <p:cNvSpPr txBox="1">
              <a:spLocks noChangeArrowheads="1"/>
            </p:cNvSpPr>
            <p:nvPr/>
          </p:nvSpPr>
          <p:spPr bwMode="auto">
            <a:xfrm>
              <a:off x="3600" y="3840"/>
              <a:ext cx="24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1174" name="Text Box 38"/>
            <p:cNvSpPr txBox="1">
              <a:spLocks noChangeArrowheads="1"/>
            </p:cNvSpPr>
            <p:nvPr/>
          </p:nvSpPr>
          <p:spPr bwMode="auto">
            <a:xfrm>
              <a:off x="4320" y="3840"/>
              <a:ext cx="2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1175" name="Text Box 39"/>
            <p:cNvSpPr txBox="1">
              <a:spLocks noChangeArrowheads="1"/>
            </p:cNvSpPr>
            <p:nvPr/>
          </p:nvSpPr>
          <p:spPr bwMode="auto">
            <a:xfrm>
              <a:off x="1770" y="3408"/>
              <a:ext cx="24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</a:t>
              </a:r>
              <a:endParaRPr lang="en-US" sz="2400">
                <a:latin typeface="Times New Roman" pitchFamily="18" charset="0"/>
              </a:endParaRPr>
            </a:p>
          </p:txBody>
        </p:sp>
        <p:cxnSp>
          <p:nvCxnSpPr>
            <p:cNvPr id="91176" name="AutoShape 40"/>
            <p:cNvCxnSpPr>
              <a:cxnSpLocks noChangeShapeType="1"/>
              <a:stCxn id="91163" idx="7"/>
              <a:endCxn id="91164" idx="1"/>
            </p:cNvCxnSpPr>
            <p:nvPr/>
          </p:nvCxnSpPr>
          <p:spPr bwMode="auto">
            <a:xfrm rot="5400000" flipV="1">
              <a:off x="1837" y="3613"/>
              <a:ext cx="1" cy="502"/>
            </a:xfrm>
            <a:prstGeom prst="curvedConnector3">
              <a:avLst>
                <a:gd name="adj1" fmla="val -215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1177" name="AutoShape 41"/>
            <p:cNvCxnSpPr>
              <a:cxnSpLocks noChangeShapeType="1"/>
            </p:cNvCxnSpPr>
            <p:nvPr/>
          </p:nvCxnSpPr>
          <p:spPr bwMode="auto">
            <a:xfrm rot="5400000" flipV="1">
              <a:off x="2567" y="3600"/>
              <a:ext cx="1" cy="502"/>
            </a:xfrm>
            <a:prstGeom prst="curvedConnector3">
              <a:avLst>
                <a:gd name="adj1" fmla="val -215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1178" name="AutoShape 42"/>
            <p:cNvCxnSpPr>
              <a:cxnSpLocks noChangeShapeType="1"/>
            </p:cNvCxnSpPr>
            <p:nvPr/>
          </p:nvCxnSpPr>
          <p:spPr bwMode="auto">
            <a:xfrm rot="5400000" flipV="1">
              <a:off x="3310" y="3600"/>
              <a:ext cx="1" cy="502"/>
            </a:xfrm>
            <a:prstGeom prst="curvedConnector3">
              <a:avLst>
                <a:gd name="adj1" fmla="val -215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1179" name="AutoShape 43"/>
            <p:cNvCxnSpPr>
              <a:cxnSpLocks noChangeShapeType="1"/>
            </p:cNvCxnSpPr>
            <p:nvPr/>
          </p:nvCxnSpPr>
          <p:spPr bwMode="auto">
            <a:xfrm rot="5400000" flipV="1">
              <a:off x="4053" y="3600"/>
              <a:ext cx="1" cy="502"/>
            </a:xfrm>
            <a:prstGeom prst="curvedConnector3">
              <a:avLst>
                <a:gd name="adj1" fmla="val -215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1180" name="AutoShape 44"/>
            <p:cNvCxnSpPr>
              <a:cxnSpLocks noChangeShapeType="1"/>
              <a:stCxn id="91166" idx="1"/>
              <a:endCxn id="91166" idx="7"/>
            </p:cNvCxnSpPr>
            <p:nvPr/>
          </p:nvCxnSpPr>
          <p:spPr bwMode="auto">
            <a:xfrm rot="5400000" flipV="1">
              <a:off x="3694" y="3743"/>
              <a:ext cx="1" cy="241"/>
            </a:xfrm>
            <a:prstGeom prst="curvedConnector3">
              <a:avLst>
                <a:gd name="adj1" fmla="val -4960000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91181" name="Text Box 45"/>
            <p:cNvSpPr txBox="1">
              <a:spLocks noChangeArrowheads="1"/>
            </p:cNvSpPr>
            <p:nvPr/>
          </p:nvSpPr>
          <p:spPr bwMode="auto">
            <a:xfrm>
              <a:off x="2488" y="3408"/>
              <a:ext cx="2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1182" name="Text Box 46"/>
            <p:cNvSpPr txBox="1">
              <a:spLocks noChangeArrowheads="1"/>
            </p:cNvSpPr>
            <p:nvPr/>
          </p:nvSpPr>
          <p:spPr bwMode="auto">
            <a:xfrm>
              <a:off x="3216" y="3408"/>
              <a:ext cx="24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1183" name="Text Box 47"/>
            <p:cNvSpPr txBox="1">
              <a:spLocks noChangeArrowheads="1"/>
            </p:cNvSpPr>
            <p:nvPr/>
          </p:nvSpPr>
          <p:spPr bwMode="auto">
            <a:xfrm>
              <a:off x="4128" y="3456"/>
              <a:ext cx="2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!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1184" name="Text Box 48"/>
            <p:cNvSpPr txBox="1">
              <a:spLocks noChangeArrowheads="1"/>
            </p:cNvSpPr>
            <p:nvPr/>
          </p:nvSpPr>
          <p:spPr bwMode="auto">
            <a:xfrm>
              <a:off x="3744" y="3360"/>
              <a:ext cx="24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91185" name="AutoShape 49"/>
          <p:cNvSpPr>
            <a:spLocks noChangeArrowheads="1"/>
          </p:cNvSpPr>
          <p:nvPr/>
        </p:nvSpPr>
        <p:spPr bwMode="auto">
          <a:xfrm>
            <a:off x="7162800" y="2819400"/>
            <a:ext cx="1828800" cy="14478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Times New Roman" pitchFamily="18" charset="0"/>
              </a:rPr>
              <a:t>REJECT</a:t>
            </a:r>
          </a:p>
        </p:txBody>
      </p:sp>
      <p:sp>
        <p:nvSpPr>
          <p:cNvPr id="91186" name="Rectangle 50"/>
          <p:cNvSpPr>
            <a:spLocks noChangeArrowheads="1"/>
          </p:cNvSpPr>
          <p:nvPr/>
        </p:nvSpPr>
        <p:spPr bwMode="auto">
          <a:xfrm>
            <a:off x="2895600" y="6521450"/>
            <a:ext cx="2012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Times New Roman" pitchFamily="18" charset="0"/>
                <a:ea typeface="ＭＳ Ｐゴシック" pitchFamily="16" charset="-128"/>
              </a:rPr>
              <a:t>Slide from Dorr/Monz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85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7772400" cy="4419600"/>
          </a:xfrm>
        </p:spPr>
        <p:txBody>
          <a:bodyPr/>
          <a:lstStyle/>
          <a:p>
            <a:r>
              <a:rPr lang="en-US" sz="2400"/>
              <a:t>Some simple problems:  </a:t>
            </a:r>
          </a:p>
          <a:p>
            <a:pPr lvl="1"/>
            <a:r>
              <a:rPr lang="en-US" sz="2000" i="1"/>
              <a:t>How much is Google worth?</a:t>
            </a:r>
          </a:p>
          <a:p>
            <a:pPr lvl="1"/>
            <a:r>
              <a:rPr lang="en-US" sz="2000" i="1"/>
              <a:t>How much is the Empire State Building worth?</a:t>
            </a:r>
          </a:p>
          <a:p>
            <a:pPr lvl="1"/>
            <a:r>
              <a:rPr lang="en-US" sz="2000" i="1"/>
              <a:t>How much is Columbia University worth?</a:t>
            </a:r>
          </a:p>
          <a:p>
            <a:pPr lvl="1"/>
            <a:r>
              <a:rPr lang="en-US" sz="2000" i="1"/>
              <a:t>How much is the United States worth?</a:t>
            </a:r>
          </a:p>
          <a:p>
            <a:pPr lvl="1"/>
            <a:r>
              <a:rPr lang="en-US" sz="2000" i="1"/>
              <a:t>How much is a college education worth?</a:t>
            </a:r>
            <a:endParaRPr lang="en-US" sz="2000"/>
          </a:p>
          <a:p>
            <a:r>
              <a:rPr lang="en-US" sz="2400"/>
              <a:t>How much knowledge of language do our algorithms need to do useful NLP?</a:t>
            </a:r>
          </a:p>
          <a:p>
            <a:pPr lvl="1"/>
            <a:r>
              <a:rPr lang="en-US" sz="2000"/>
              <a:t>80/20 Rule: </a:t>
            </a:r>
          </a:p>
          <a:p>
            <a:pPr lvl="2"/>
            <a:r>
              <a:rPr lang="en-US" sz="1800"/>
              <a:t>Claim:  80% of NLP can be done with simple methods</a:t>
            </a:r>
          </a:p>
          <a:p>
            <a:pPr lvl="2"/>
            <a:r>
              <a:rPr lang="en-US" sz="1800"/>
              <a:t>When should we worry about the other 20%?</a:t>
            </a:r>
          </a:p>
        </p:txBody>
      </p:sp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Shallow vs. Knowledge Rich Techniques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Input Tape</a:t>
            </a:r>
          </a:p>
        </p:txBody>
      </p:sp>
      <p:grpSp>
        <p:nvGrpSpPr>
          <p:cNvPr id="93187" name="Group 3"/>
          <p:cNvGrpSpPr>
            <a:grpSpLocks/>
          </p:cNvGrpSpPr>
          <p:nvPr/>
        </p:nvGrpSpPr>
        <p:grpSpPr bwMode="auto">
          <a:xfrm>
            <a:off x="1295400" y="1897063"/>
            <a:ext cx="7515225" cy="2141537"/>
            <a:chOff x="672" y="2443"/>
            <a:chExt cx="4734" cy="1349"/>
          </a:xfrm>
        </p:grpSpPr>
        <p:grpSp>
          <p:nvGrpSpPr>
            <p:cNvPr id="93188" name="Group 4"/>
            <p:cNvGrpSpPr>
              <a:grpSpLocks/>
            </p:cNvGrpSpPr>
            <p:nvPr/>
          </p:nvGrpSpPr>
          <p:grpSpPr bwMode="auto">
            <a:xfrm>
              <a:off x="672" y="2443"/>
              <a:ext cx="4734" cy="1349"/>
              <a:chOff x="672" y="2443"/>
              <a:chExt cx="4734" cy="1349"/>
            </a:xfrm>
          </p:grpSpPr>
          <p:sp>
            <p:nvSpPr>
              <p:cNvPr id="93189" name="Line 5"/>
              <p:cNvSpPr>
                <a:spLocks noChangeShapeType="1"/>
              </p:cNvSpPr>
              <p:nvPr/>
            </p:nvSpPr>
            <p:spPr bwMode="auto">
              <a:xfrm>
                <a:off x="771" y="3307"/>
                <a:ext cx="45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90" name="Line 6"/>
              <p:cNvSpPr>
                <a:spLocks noChangeShapeType="1"/>
              </p:cNvSpPr>
              <p:nvPr/>
            </p:nvSpPr>
            <p:spPr bwMode="auto">
              <a:xfrm>
                <a:off x="771" y="3787"/>
                <a:ext cx="45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91" name="Line 7"/>
              <p:cNvSpPr>
                <a:spLocks noChangeShapeType="1"/>
              </p:cNvSpPr>
              <p:nvPr/>
            </p:nvSpPr>
            <p:spPr bwMode="auto">
              <a:xfrm>
                <a:off x="1299" y="3307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92" name="Line 8"/>
              <p:cNvSpPr>
                <a:spLocks noChangeShapeType="1"/>
              </p:cNvSpPr>
              <p:nvPr/>
            </p:nvSpPr>
            <p:spPr bwMode="auto">
              <a:xfrm>
                <a:off x="1827" y="3307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93" name="Line 9"/>
              <p:cNvSpPr>
                <a:spLocks noChangeShapeType="1"/>
              </p:cNvSpPr>
              <p:nvPr/>
            </p:nvSpPr>
            <p:spPr bwMode="auto">
              <a:xfrm>
                <a:off x="2355" y="3307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94" name="Line 10"/>
              <p:cNvSpPr>
                <a:spLocks noChangeShapeType="1"/>
              </p:cNvSpPr>
              <p:nvPr/>
            </p:nvSpPr>
            <p:spPr bwMode="auto">
              <a:xfrm>
                <a:off x="2883" y="3307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95" name="Line 11"/>
              <p:cNvSpPr>
                <a:spLocks noChangeShapeType="1"/>
              </p:cNvSpPr>
              <p:nvPr/>
            </p:nvSpPr>
            <p:spPr bwMode="auto">
              <a:xfrm>
                <a:off x="3411" y="3307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96" name="Line 12"/>
              <p:cNvSpPr>
                <a:spLocks noChangeShapeType="1"/>
              </p:cNvSpPr>
              <p:nvPr/>
            </p:nvSpPr>
            <p:spPr bwMode="auto">
              <a:xfrm>
                <a:off x="3939" y="3307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97" name="Line 13"/>
              <p:cNvSpPr>
                <a:spLocks noChangeShapeType="1"/>
              </p:cNvSpPr>
              <p:nvPr/>
            </p:nvSpPr>
            <p:spPr bwMode="auto">
              <a:xfrm>
                <a:off x="4467" y="3307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98" name="Line 14"/>
              <p:cNvSpPr>
                <a:spLocks noChangeShapeType="1"/>
              </p:cNvSpPr>
              <p:nvPr/>
            </p:nvSpPr>
            <p:spPr bwMode="auto">
              <a:xfrm>
                <a:off x="4995" y="3307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99" name="Freeform 15"/>
              <p:cNvSpPr>
                <a:spLocks/>
              </p:cNvSpPr>
              <p:nvPr/>
            </p:nvSpPr>
            <p:spPr bwMode="auto">
              <a:xfrm>
                <a:off x="672" y="3306"/>
                <a:ext cx="156" cy="48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49" y="52"/>
                  </a:cxn>
                  <a:cxn ang="0">
                    <a:pos x="118" y="91"/>
                  </a:cxn>
                  <a:cxn ang="0">
                    <a:pos x="122" y="108"/>
                  </a:cxn>
                  <a:cxn ang="0">
                    <a:pos x="96" y="125"/>
                  </a:cxn>
                  <a:cxn ang="0">
                    <a:pos x="14" y="164"/>
                  </a:cxn>
                  <a:cxn ang="0">
                    <a:pos x="2" y="172"/>
                  </a:cxn>
                  <a:cxn ang="0">
                    <a:pos x="6" y="185"/>
                  </a:cxn>
                  <a:cxn ang="0">
                    <a:pos x="49" y="237"/>
                  </a:cxn>
                  <a:cxn ang="0">
                    <a:pos x="139" y="275"/>
                  </a:cxn>
                  <a:cxn ang="0">
                    <a:pos x="152" y="284"/>
                  </a:cxn>
                  <a:cxn ang="0">
                    <a:pos x="126" y="288"/>
                  </a:cxn>
                  <a:cxn ang="0">
                    <a:pos x="40" y="314"/>
                  </a:cxn>
                  <a:cxn ang="0">
                    <a:pos x="27" y="323"/>
                  </a:cxn>
                  <a:cxn ang="0">
                    <a:pos x="53" y="340"/>
                  </a:cxn>
                  <a:cxn ang="0">
                    <a:pos x="122" y="366"/>
                  </a:cxn>
                  <a:cxn ang="0">
                    <a:pos x="148" y="374"/>
                  </a:cxn>
                  <a:cxn ang="0">
                    <a:pos x="66" y="447"/>
                  </a:cxn>
                  <a:cxn ang="0">
                    <a:pos x="109" y="486"/>
                  </a:cxn>
                </a:cxnLst>
                <a:rect l="0" t="0" r="r" b="b"/>
                <a:pathLst>
                  <a:path w="156" h="486">
                    <a:moveTo>
                      <a:pt x="100" y="0"/>
                    </a:moveTo>
                    <a:cubicBezTo>
                      <a:pt x="92" y="32"/>
                      <a:pt x="74" y="34"/>
                      <a:pt x="49" y="52"/>
                    </a:cubicBezTo>
                    <a:cubicBezTo>
                      <a:pt x="37" y="92"/>
                      <a:pt x="93" y="88"/>
                      <a:pt x="118" y="91"/>
                    </a:cubicBezTo>
                    <a:cubicBezTo>
                      <a:pt x="119" y="97"/>
                      <a:pt x="124" y="103"/>
                      <a:pt x="122" y="108"/>
                    </a:cubicBezTo>
                    <a:cubicBezTo>
                      <a:pt x="118" y="118"/>
                      <a:pt x="104" y="118"/>
                      <a:pt x="96" y="125"/>
                    </a:cubicBezTo>
                    <a:cubicBezTo>
                      <a:pt x="73" y="145"/>
                      <a:pt x="44" y="156"/>
                      <a:pt x="14" y="164"/>
                    </a:cubicBezTo>
                    <a:cubicBezTo>
                      <a:pt x="10" y="167"/>
                      <a:pt x="4" y="168"/>
                      <a:pt x="2" y="172"/>
                    </a:cubicBezTo>
                    <a:cubicBezTo>
                      <a:pt x="0" y="176"/>
                      <a:pt x="5" y="181"/>
                      <a:pt x="6" y="185"/>
                    </a:cubicBezTo>
                    <a:cubicBezTo>
                      <a:pt x="13" y="210"/>
                      <a:pt x="24" y="227"/>
                      <a:pt x="49" y="237"/>
                    </a:cubicBezTo>
                    <a:cubicBezTo>
                      <a:pt x="70" y="258"/>
                      <a:pt x="111" y="266"/>
                      <a:pt x="139" y="275"/>
                    </a:cubicBezTo>
                    <a:cubicBezTo>
                      <a:pt x="143" y="278"/>
                      <a:pt x="156" y="280"/>
                      <a:pt x="152" y="284"/>
                    </a:cubicBezTo>
                    <a:cubicBezTo>
                      <a:pt x="146" y="290"/>
                      <a:pt x="135" y="286"/>
                      <a:pt x="126" y="288"/>
                    </a:cubicBezTo>
                    <a:cubicBezTo>
                      <a:pt x="97" y="295"/>
                      <a:pt x="68" y="305"/>
                      <a:pt x="40" y="314"/>
                    </a:cubicBezTo>
                    <a:cubicBezTo>
                      <a:pt x="36" y="317"/>
                      <a:pt x="27" y="318"/>
                      <a:pt x="27" y="323"/>
                    </a:cubicBezTo>
                    <a:cubicBezTo>
                      <a:pt x="27" y="335"/>
                      <a:pt x="46" y="337"/>
                      <a:pt x="53" y="340"/>
                    </a:cubicBezTo>
                    <a:cubicBezTo>
                      <a:pt x="76" y="349"/>
                      <a:pt x="99" y="358"/>
                      <a:pt x="122" y="366"/>
                    </a:cubicBezTo>
                    <a:cubicBezTo>
                      <a:pt x="131" y="369"/>
                      <a:pt x="148" y="374"/>
                      <a:pt x="148" y="374"/>
                    </a:cubicBezTo>
                    <a:cubicBezTo>
                      <a:pt x="135" y="408"/>
                      <a:pt x="101" y="439"/>
                      <a:pt x="66" y="447"/>
                    </a:cubicBezTo>
                    <a:cubicBezTo>
                      <a:pt x="78" y="464"/>
                      <a:pt x="90" y="478"/>
                      <a:pt x="109" y="486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00" name="Freeform 16"/>
              <p:cNvSpPr>
                <a:spLocks/>
              </p:cNvSpPr>
              <p:nvPr/>
            </p:nvSpPr>
            <p:spPr bwMode="auto">
              <a:xfrm>
                <a:off x="5298" y="3306"/>
                <a:ext cx="108" cy="486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82" y="56"/>
                  </a:cxn>
                  <a:cxn ang="0">
                    <a:pos x="100" y="82"/>
                  </a:cxn>
                  <a:cxn ang="0">
                    <a:pos x="18" y="99"/>
                  </a:cxn>
                  <a:cxn ang="0">
                    <a:pos x="14" y="112"/>
                  </a:cxn>
                  <a:cxn ang="0">
                    <a:pos x="1" y="121"/>
                  </a:cxn>
                  <a:cxn ang="0">
                    <a:pos x="18" y="138"/>
                  </a:cxn>
                  <a:cxn ang="0">
                    <a:pos x="65" y="172"/>
                  </a:cxn>
                  <a:cxn ang="0">
                    <a:pos x="108" y="237"/>
                  </a:cxn>
                  <a:cxn ang="0">
                    <a:pos x="48" y="284"/>
                  </a:cxn>
                  <a:cxn ang="0">
                    <a:pos x="44" y="318"/>
                  </a:cxn>
                  <a:cxn ang="0">
                    <a:pos x="87" y="361"/>
                  </a:cxn>
                  <a:cxn ang="0">
                    <a:pos x="87" y="387"/>
                  </a:cxn>
                  <a:cxn ang="0">
                    <a:pos x="95" y="413"/>
                  </a:cxn>
                  <a:cxn ang="0">
                    <a:pos x="31" y="439"/>
                  </a:cxn>
                  <a:cxn ang="0">
                    <a:pos x="35" y="486"/>
                  </a:cxn>
                </a:cxnLst>
                <a:rect l="0" t="0" r="r" b="b"/>
                <a:pathLst>
                  <a:path w="108" h="486">
                    <a:moveTo>
                      <a:pt x="31" y="0"/>
                    </a:moveTo>
                    <a:cubicBezTo>
                      <a:pt x="47" y="20"/>
                      <a:pt x="67" y="36"/>
                      <a:pt x="82" y="56"/>
                    </a:cubicBezTo>
                    <a:cubicBezTo>
                      <a:pt x="88" y="64"/>
                      <a:pt x="100" y="82"/>
                      <a:pt x="100" y="82"/>
                    </a:cubicBezTo>
                    <a:cubicBezTo>
                      <a:pt x="58" y="85"/>
                      <a:pt x="48" y="81"/>
                      <a:pt x="18" y="99"/>
                    </a:cubicBezTo>
                    <a:cubicBezTo>
                      <a:pt x="17" y="103"/>
                      <a:pt x="17" y="108"/>
                      <a:pt x="14" y="112"/>
                    </a:cubicBezTo>
                    <a:cubicBezTo>
                      <a:pt x="11" y="116"/>
                      <a:pt x="0" y="116"/>
                      <a:pt x="1" y="121"/>
                    </a:cubicBezTo>
                    <a:cubicBezTo>
                      <a:pt x="2" y="129"/>
                      <a:pt x="12" y="133"/>
                      <a:pt x="18" y="138"/>
                    </a:cubicBezTo>
                    <a:cubicBezTo>
                      <a:pt x="43" y="159"/>
                      <a:pt x="45" y="159"/>
                      <a:pt x="65" y="172"/>
                    </a:cubicBezTo>
                    <a:cubicBezTo>
                      <a:pt x="80" y="194"/>
                      <a:pt x="89" y="218"/>
                      <a:pt x="108" y="237"/>
                    </a:cubicBezTo>
                    <a:cubicBezTo>
                      <a:pt x="95" y="259"/>
                      <a:pt x="69" y="270"/>
                      <a:pt x="48" y="284"/>
                    </a:cubicBezTo>
                    <a:cubicBezTo>
                      <a:pt x="37" y="305"/>
                      <a:pt x="36" y="296"/>
                      <a:pt x="44" y="318"/>
                    </a:cubicBezTo>
                    <a:cubicBezTo>
                      <a:pt x="58" y="359"/>
                      <a:pt x="51" y="353"/>
                      <a:pt x="87" y="361"/>
                    </a:cubicBezTo>
                    <a:cubicBezTo>
                      <a:pt x="80" y="380"/>
                      <a:pt x="81" y="368"/>
                      <a:pt x="87" y="387"/>
                    </a:cubicBezTo>
                    <a:cubicBezTo>
                      <a:pt x="90" y="396"/>
                      <a:pt x="95" y="413"/>
                      <a:pt x="95" y="413"/>
                    </a:cubicBezTo>
                    <a:cubicBezTo>
                      <a:pt x="75" y="427"/>
                      <a:pt x="53" y="430"/>
                      <a:pt x="31" y="439"/>
                    </a:cubicBezTo>
                    <a:cubicBezTo>
                      <a:pt x="36" y="475"/>
                      <a:pt x="35" y="459"/>
                      <a:pt x="35" y="486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01" name="Text Box 17"/>
              <p:cNvSpPr txBox="1">
                <a:spLocks noChangeArrowheads="1"/>
              </p:cNvSpPr>
              <p:nvPr/>
            </p:nvSpPr>
            <p:spPr bwMode="auto">
              <a:xfrm>
                <a:off x="1443" y="3403"/>
                <a:ext cx="23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2400" b="1">
                    <a:latin typeface="Times New Roman" pitchFamily="18" charset="0"/>
                  </a:rPr>
                  <a:t>b</a:t>
                </a:r>
              </a:p>
            </p:txBody>
          </p:sp>
          <p:sp>
            <p:nvSpPr>
              <p:cNvPr id="93202" name="Text Box 18"/>
              <p:cNvSpPr txBox="1">
                <a:spLocks noChangeArrowheads="1"/>
              </p:cNvSpPr>
              <p:nvPr/>
            </p:nvSpPr>
            <p:spPr bwMode="auto">
              <a:xfrm>
                <a:off x="2019" y="3403"/>
                <a:ext cx="23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2400" b="1"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93203" name="Text Box 19"/>
              <p:cNvSpPr txBox="1">
                <a:spLocks noChangeArrowheads="1"/>
              </p:cNvSpPr>
              <p:nvPr/>
            </p:nvSpPr>
            <p:spPr bwMode="auto">
              <a:xfrm>
                <a:off x="2499" y="3403"/>
                <a:ext cx="19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2400" b="1"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93204" name="Text Box 20"/>
              <p:cNvSpPr txBox="1">
                <a:spLocks noChangeArrowheads="1"/>
              </p:cNvSpPr>
              <p:nvPr/>
            </p:nvSpPr>
            <p:spPr bwMode="auto">
              <a:xfrm>
                <a:off x="3027" y="3403"/>
                <a:ext cx="19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2400" b="1"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93205" name="Line 21"/>
              <p:cNvSpPr>
                <a:spLocks noChangeShapeType="1"/>
              </p:cNvSpPr>
              <p:nvPr/>
            </p:nvSpPr>
            <p:spPr bwMode="auto">
              <a:xfrm>
                <a:off x="1008" y="2976"/>
                <a:ext cx="291" cy="3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06" name="Line 22"/>
              <p:cNvSpPr>
                <a:spLocks noChangeShapeType="1"/>
              </p:cNvSpPr>
              <p:nvPr/>
            </p:nvSpPr>
            <p:spPr bwMode="auto">
              <a:xfrm>
                <a:off x="1536" y="2976"/>
                <a:ext cx="291" cy="3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3207" name="Group 23"/>
              <p:cNvGrpSpPr>
                <a:grpSpLocks/>
              </p:cNvGrpSpPr>
              <p:nvPr/>
            </p:nvGrpSpPr>
            <p:grpSpPr bwMode="auto">
              <a:xfrm>
                <a:off x="675" y="2443"/>
                <a:ext cx="528" cy="528"/>
                <a:chOff x="672" y="912"/>
                <a:chExt cx="528" cy="528"/>
              </a:xfrm>
            </p:grpSpPr>
            <p:sp>
              <p:nvSpPr>
                <p:cNvPr id="93208" name="Oval 24"/>
                <p:cNvSpPr>
                  <a:spLocks noChangeArrowheads="1"/>
                </p:cNvSpPr>
                <p:nvPr/>
              </p:nvSpPr>
              <p:spPr bwMode="auto">
                <a:xfrm>
                  <a:off x="672" y="912"/>
                  <a:ext cx="528" cy="52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209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808" y="1046"/>
                  <a:ext cx="248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sz="2000">
                      <a:latin typeface="Times New Roman" pitchFamily="18" charset="0"/>
                    </a:rPr>
                    <a:t>q</a:t>
                  </a:r>
                  <a:r>
                    <a:rPr lang="en-US" sz="2000" baseline="-25000">
                      <a:latin typeface="Times New Roman" pitchFamily="18" charset="0"/>
                    </a:rPr>
                    <a:t>0</a:t>
                  </a:r>
                </a:p>
              </p:txBody>
            </p:sp>
          </p:grpSp>
          <p:sp>
            <p:nvSpPr>
              <p:cNvPr id="93210" name="Line 26"/>
              <p:cNvSpPr>
                <a:spLocks noChangeShapeType="1"/>
              </p:cNvSpPr>
              <p:nvPr/>
            </p:nvSpPr>
            <p:spPr bwMode="auto">
              <a:xfrm>
                <a:off x="2112" y="2976"/>
                <a:ext cx="24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11" name="Line 27"/>
              <p:cNvSpPr>
                <a:spLocks noChangeShapeType="1"/>
              </p:cNvSpPr>
              <p:nvPr/>
            </p:nvSpPr>
            <p:spPr bwMode="auto">
              <a:xfrm>
                <a:off x="2640" y="2976"/>
                <a:ext cx="243" cy="3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12" name="Line 28"/>
              <p:cNvSpPr>
                <a:spLocks noChangeShapeType="1"/>
              </p:cNvSpPr>
              <p:nvPr/>
            </p:nvSpPr>
            <p:spPr bwMode="auto">
              <a:xfrm>
                <a:off x="3216" y="2976"/>
                <a:ext cx="195" cy="3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3213" name="Group 29"/>
              <p:cNvGrpSpPr>
                <a:grpSpLocks/>
              </p:cNvGrpSpPr>
              <p:nvPr/>
            </p:nvGrpSpPr>
            <p:grpSpPr bwMode="auto">
              <a:xfrm>
                <a:off x="1240" y="2448"/>
                <a:ext cx="528" cy="528"/>
                <a:chOff x="672" y="912"/>
                <a:chExt cx="528" cy="528"/>
              </a:xfrm>
            </p:grpSpPr>
            <p:sp>
              <p:nvSpPr>
                <p:cNvPr id="93214" name="Oval 30"/>
                <p:cNvSpPr>
                  <a:spLocks noChangeArrowheads="1"/>
                </p:cNvSpPr>
                <p:nvPr/>
              </p:nvSpPr>
              <p:spPr bwMode="auto">
                <a:xfrm>
                  <a:off x="672" y="912"/>
                  <a:ext cx="528" cy="52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215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808" y="1046"/>
                  <a:ext cx="248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sz="2000">
                      <a:latin typeface="Times New Roman" pitchFamily="18" charset="0"/>
                    </a:rPr>
                    <a:t>q</a:t>
                  </a:r>
                  <a:r>
                    <a:rPr lang="en-US" sz="2000" baseline="-25000">
                      <a:latin typeface="Times New Roman" pitchFamily="18" charset="0"/>
                    </a:rPr>
                    <a:t>1</a:t>
                  </a:r>
                </a:p>
              </p:txBody>
            </p:sp>
          </p:grpSp>
          <p:grpSp>
            <p:nvGrpSpPr>
              <p:cNvPr id="93216" name="Group 32"/>
              <p:cNvGrpSpPr>
                <a:grpSpLocks/>
              </p:cNvGrpSpPr>
              <p:nvPr/>
            </p:nvGrpSpPr>
            <p:grpSpPr bwMode="auto">
              <a:xfrm>
                <a:off x="1806" y="2448"/>
                <a:ext cx="528" cy="528"/>
                <a:chOff x="672" y="912"/>
                <a:chExt cx="528" cy="528"/>
              </a:xfrm>
            </p:grpSpPr>
            <p:sp>
              <p:nvSpPr>
                <p:cNvPr id="93217" name="Oval 33"/>
                <p:cNvSpPr>
                  <a:spLocks noChangeArrowheads="1"/>
                </p:cNvSpPr>
                <p:nvPr/>
              </p:nvSpPr>
              <p:spPr bwMode="auto">
                <a:xfrm>
                  <a:off x="672" y="912"/>
                  <a:ext cx="528" cy="52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218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808" y="1046"/>
                  <a:ext cx="248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sz="2000">
                      <a:latin typeface="Times New Roman" pitchFamily="18" charset="0"/>
                    </a:rPr>
                    <a:t>q</a:t>
                  </a:r>
                  <a:r>
                    <a:rPr lang="en-US" sz="2000" baseline="-25000">
                      <a:latin typeface="Times New Roman" pitchFamily="18" charset="0"/>
                    </a:rPr>
                    <a:t>2</a:t>
                  </a:r>
                </a:p>
              </p:txBody>
            </p:sp>
          </p:grpSp>
          <p:grpSp>
            <p:nvGrpSpPr>
              <p:cNvPr id="93219" name="Group 35"/>
              <p:cNvGrpSpPr>
                <a:grpSpLocks/>
              </p:cNvGrpSpPr>
              <p:nvPr/>
            </p:nvGrpSpPr>
            <p:grpSpPr bwMode="auto">
              <a:xfrm>
                <a:off x="2372" y="2448"/>
                <a:ext cx="528" cy="528"/>
                <a:chOff x="672" y="912"/>
                <a:chExt cx="528" cy="528"/>
              </a:xfrm>
            </p:grpSpPr>
            <p:sp>
              <p:nvSpPr>
                <p:cNvPr id="93220" name="Oval 36"/>
                <p:cNvSpPr>
                  <a:spLocks noChangeArrowheads="1"/>
                </p:cNvSpPr>
                <p:nvPr/>
              </p:nvSpPr>
              <p:spPr bwMode="auto">
                <a:xfrm>
                  <a:off x="672" y="912"/>
                  <a:ext cx="528" cy="52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221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808" y="1046"/>
                  <a:ext cx="248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sz="2000">
                      <a:latin typeface="Times New Roman" pitchFamily="18" charset="0"/>
                    </a:rPr>
                    <a:t>q</a:t>
                  </a:r>
                  <a:r>
                    <a:rPr lang="en-US" sz="2000" baseline="-25000">
                      <a:latin typeface="Times New Roman" pitchFamily="18" charset="0"/>
                    </a:rPr>
                    <a:t>3</a:t>
                  </a:r>
                </a:p>
              </p:txBody>
            </p:sp>
          </p:grpSp>
          <p:grpSp>
            <p:nvGrpSpPr>
              <p:cNvPr id="93222" name="Group 38"/>
              <p:cNvGrpSpPr>
                <a:grpSpLocks/>
              </p:cNvGrpSpPr>
              <p:nvPr/>
            </p:nvGrpSpPr>
            <p:grpSpPr bwMode="auto">
              <a:xfrm>
                <a:off x="2938" y="2448"/>
                <a:ext cx="528" cy="528"/>
                <a:chOff x="672" y="912"/>
                <a:chExt cx="528" cy="528"/>
              </a:xfrm>
            </p:grpSpPr>
            <p:sp>
              <p:nvSpPr>
                <p:cNvPr id="93223" name="Oval 39"/>
                <p:cNvSpPr>
                  <a:spLocks noChangeArrowheads="1"/>
                </p:cNvSpPr>
                <p:nvPr/>
              </p:nvSpPr>
              <p:spPr bwMode="auto">
                <a:xfrm>
                  <a:off x="672" y="912"/>
                  <a:ext cx="528" cy="52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224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808" y="1046"/>
                  <a:ext cx="248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sz="2000">
                      <a:latin typeface="Times New Roman" pitchFamily="18" charset="0"/>
                    </a:rPr>
                    <a:t>q</a:t>
                  </a:r>
                  <a:r>
                    <a:rPr lang="en-US" sz="2000" baseline="-25000">
                      <a:latin typeface="Times New Roman" pitchFamily="18" charset="0"/>
                    </a:rPr>
                    <a:t>3</a:t>
                  </a:r>
                </a:p>
              </p:txBody>
            </p:sp>
          </p:grpSp>
          <p:sp>
            <p:nvSpPr>
              <p:cNvPr id="93225" name="Line 41"/>
              <p:cNvSpPr>
                <a:spLocks noChangeShapeType="1"/>
              </p:cNvSpPr>
              <p:nvPr/>
            </p:nvSpPr>
            <p:spPr bwMode="auto">
              <a:xfrm>
                <a:off x="3744" y="2976"/>
                <a:ext cx="195" cy="3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3226" name="Group 42"/>
              <p:cNvGrpSpPr>
                <a:grpSpLocks/>
              </p:cNvGrpSpPr>
              <p:nvPr/>
            </p:nvGrpSpPr>
            <p:grpSpPr bwMode="auto">
              <a:xfrm>
                <a:off x="3504" y="2448"/>
                <a:ext cx="528" cy="528"/>
                <a:chOff x="672" y="912"/>
                <a:chExt cx="528" cy="528"/>
              </a:xfrm>
            </p:grpSpPr>
            <p:sp>
              <p:nvSpPr>
                <p:cNvPr id="93227" name="Oval 43"/>
                <p:cNvSpPr>
                  <a:spLocks noChangeArrowheads="1"/>
                </p:cNvSpPr>
                <p:nvPr/>
              </p:nvSpPr>
              <p:spPr bwMode="auto">
                <a:xfrm>
                  <a:off x="672" y="912"/>
                  <a:ext cx="528" cy="52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228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808" y="1046"/>
                  <a:ext cx="248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sz="2000">
                      <a:latin typeface="Times New Roman" pitchFamily="18" charset="0"/>
                    </a:rPr>
                    <a:t>q</a:t>
                  </a:r>
                  <a:r>
                    <a:rPr lang="en-US" sz="2000" baseline="-25000">
                      <a:latin typeface="Times New Roman" pitchFamily="18" charset="0"/>
                    </a:rPr>
                    <a:t>4</a:t>
                  </a:r>
                </a:p>
              </p:txBody>
            </p:sp>
          </p:grpSp>
          <p:sp>
            <p:nvSpPr>
              <p:cNvPr id="93229" name="Text Box 45"/>
              <p:cNvSpPr txBox="1">
                <a:spLocks noChangeArrowheads="1"/>
              </p:cNvSpPr>
              <p:nvPr/>
            </p:nvSpPr>
            <p:spPr bwMode="auto">
              <a:xfrm>
                <a:off x="3552" y="3408"/>
                <a:ext cx="19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2400" b="1">
                    <a:latin typeface="Times New Roman" pitchFamily="18" charset="0"/>
                  </a:rPr>
                  <a:t>!</a:t>
                </a:r>
              </a:p>
            </p:txBody>
          </p:sp>
        </p:grpSp>
        <p:sp>
          <p:nvSpPr>
            <p:cNvPr id="93230" name="Oval 46"/>
            <p:cNvSpPr>
              <a:spLocks noChangeArrowheads="1"/>
            </p:cNvSpPr>
            <p:nvPr/>
          </p:nvSpPr>
          <p:spPr bwMode="auto">
            <a:xfrm>
              <a:off x="3552" y="2496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3231" name="Group 47"/>
          <p:cNvGrpSpPr>
            <a:grpSpLocks/>
          </p:cNvGrpSpPr>
          <p:nvPr/>
        </p:nvGrpSpPr>
        <p:grpSpPr bwMode="auto">
          <a:xfrm>
            <a:off x="1828800" y="4419600"/>
            <a:ext cx="5657850" cy="1219200"/>
            <a:chOff x="1044" y="3360"/>
            <a:chExt cx="3564" cy="768"/>
          </a:xfrm>
        </p:grpSpPr>
        <p:sp>
          <p:nvSpPr>
            <p:cNvPr id="93232" name="Oval 48"/>
            <p:cNvSpPr>
              <a:spLocks noChangeArrowheads="1"/>
            </p:cNvSpPr>
            <p:nvPr/>
          </p:nvSpPr>
          <p:spPr bwMode="auto">
            <a:xfrm>
              <a:off x="1044" y="3430"/>
              <a:ext cx="240" cy="240"/>
            </a:xfrm>
            <a:prstGeom prst="ellipse">
              <a:avLst/>
            </a:prstGeom>
            <a:noFill/>
            <a:ln w="190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33" name="Oval 49"/>
            <p:cNvSpPr>
              <a:spLocks noChangeArrowheads="1"/>
            </p:cNvSpPr>
            <p:nvPr/>
          </p:nvSpPr>
          <p:spPr bwMode="auto">
            <a:xfrm>
              <a:off x="1296" y="3823"/>
              <a:ext cx="340" cy="29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34" name="Oval 50"/>
            <p:cNvSpPr>
              <a:spLocks noChangeArrowheads="1"/>
            </p:cNvSpPr>
            <p:nvPr/>
          </p:nvSpPr>
          <p:spPr bwMode="auto">
            <a:xfrm>
              <a:off x="2039" y="3823"/>
              <a:ext cx="340" cy="29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35" name="Oval 51"/>
            <p:cNvSpPr>
              <a:spLocks noChangeArrowheads="1"/>
            </p:cNvSpPr>
            <p:nvPr/>
          </p:nvSpPr>
          <p:spPr bwMode="auto">
            <a:xfrm>
              <a:off x="2782" y="3823"/>
              <a:ext cx="340" cy="29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36" name="Oval 52"/>
            <p:cNvSpPr>
              <a:spLocks noChangeArrowheads="1"/>
            </p:cNvSpPr>
            <p:nvPr/>
          </p:nvSpPr>
          <p:spPr bwMode="auto">
            <a:xfrm>
              <a:off x="3525" y="3823"/>
              <a:ext cx="340" cy="29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37" name="Oval 53"/>
            <p:cNvSpPr>
              <a:spLocks noChangeArrowheads="1"/>
            </p:cNvSpPr>
            <p:nvPr/>
          </p:nvSpPr>
          <p:spPr bwMode="auto">
            <a:xfrm>
              <a:off x="4268" y="3823"/>
              <a:ext cx="340" cy="29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38" name="Line 54"/>
            <p:cNvSpPr>
              <a:spLocks noChangeShapeType="1"/>
            </p:cNvSpPr>
            <p:nvPr/>
          </p:nvSpPr>
          <p:spPr bwMode="auto">
            <a:xfrm>
              <a:off x="1327" y="3524"/>
              <a:ext cx="93" cy="2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39" name="Oval 55"/>
            <p:cNvSpPr>
              <a:spLocks noChangeArrowheads="1"/>
            </p:cNvSpPr>
            <p:nvPr/>
          </p:nvSpPr>
          <p:spPr bwMode="auto">
            <a:xfrm>
              <a:off x="4298" y="3850"/>
              <a:ext cx="279" cy="24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40" name="Text Box 56"/>
            <p:cNvSpPr txBox="1">
              <a:spLocks noChangeArrowheads="1"/>
            </p:cNvSpPr>
            <p:nvPr/>
          </p:nvSpPr>
          <p:spPr bwMode="auto">
            <a:xfrm>
              <a:off x="1344" y="3840"/>
              <a:ext cx="2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93241" name="Text Box 57"/>
            <p:cNvSpPr txBox="1">
              <a:spLocks noChangeArrowheads="1"/>
            </p:cNvSpPr>
            <p:nvPr/>
          </p:nvSpPr>
          <p:spPr bwMode="auto">
            <a:xfrm>
              <a:off x="2105" y="3840"/>
              <a:ext cx="24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3242" name="Text Box 58"/>
            <p:cNvSpPr txBox="1">
              <a:spLocks noChangeArrowheads="1"/>
            </p:cNvSpPr>
            <p:nvPr/>
          </p:nvSpPr>
          <p:spPr bwMode="auto">
            <a:xfrm>
              <a:off x="2872" y="3840"/>
              <a:ext cx="2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3243" name="Text Box 59"/>
            <p:cNvSpPr txBox="1">
              <a:spLocks noChangeArrowheads="1"/>
            </p:cNvSpPr>
            <p:nvPr/>
          </p:nvSpPr>
          <p:spPr bwMode="auto">
            <a:xfrm>
              <a:off x="3600" y="3840"/>
              <a:ext cx="24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3244" name="Text Box 60"/>
            <p:cNvSpPr txBox="1">
              <a:spLocks noChangeArrowheads="1"/>
            </p:cNvSpPr>
            <p:nvPr/>
          </p:nvSpPr>
          <p:spPr bwMode="auto">
            <a:xfrm>
              <a:off x="4320" y="3840"/>
              <a:ext cx="2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3245" name="Text Box 61"/>
            <p:cNvSpPr txBox="1">
              <a:spLocks noChangeArrowheads="1"/>
            </p:cNvSpPr>
            <p:nvPr/>
          </p:nvSpPr>
          <p:spPr bwMode="auto">
            <a:xfrm>
              <a:off x="1770" y="3408"/>
              <a:ext cx="24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</a:t>
              </a:r>
              <a:endParaRPr lang="en-US" sz="2400">
                <a:latin typeface="Times New Roman" pitchFamily="18" charset="0"/>
              </a:endParaRPr>
            </a:p>
          </p:txBody>
        </p:sp>
        <p:cxnSp>
          <p:nvCxnSpPr>
            <p:cNvPr id="93246" name="AutoShape 62"/>
            <p:cNvCxnSpPr>
              <a:cxnSpLocks noChangeShapeType="1"/>
              <a:stCxn id="93233" idx="7"/>
              <a:endCxn id="93234" idx="1"/>
            </p:cNvCxnSpPr>
            <p:nvPr/>
          </p:nvCxnSpPr>
          <p:spPr bwMode="auto">
            <a:xfrm rot="5400000" flipV="1">
              <a:off x="1837" y="3613"/>
              <a:ext cx="1" cy="502"/>
            </a:xfrm>
            <a:prstGeom prst="curvedConnector3">
              <a:avLst>
                <a:gd name="adj1" fmla="val -215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3247" name="AutoShape 63"/>
            <p:cNvCxnSpPr>
              <a:cxnSpLocks noChangeShapeType="1"/>
            </p:cNvCxnSpPr>
            <p:nvPr/>
          </p:nvCxnSpPr>
          <p:spPr bwMode="auto">
            <a:xfrm rot="5400000" flipV="1">
              <a:off x="2567" y="3600"/>
              <a:ext cx="1" cy="502"/>
            </a:xfrm>
            <a:prstGeom prst="curvedConnector3">
              <a:avLst>
                <a:gd name="adj1" fmla="val -215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3248" name="AutoShape 64"/>
            <p:cNvCxnSpPr>
              <a:cxnSpLocks noChangeShapeType="1"/>
            </p:cNvCxnSpPr>
            <p:nvPr/>
          </p:nvCxnSpPr>
          <p:spPr bwMode="auto">
            <a:xfrm rot="5400000" flipV="1">
              <a:off x="3310" y="3600"/>
              <a:ext cx="1" cy="502"/>
            </a:xfrm>
            <a:prstGeom prst="curvedConnector3">
              <a:avLst>
                <a:gd name="adj1" fmla="val -215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3249" name="AutoShape 65"/>
            <p:cNvCxnSpPr>
              <a:cxnSpLocks noChangeShapeType="1"/>
            </p:cNvCxnSpPr>
            <p:nvPr/>
          </p:nvCxnSpPr>
          <p:spPr bwMode="auto">
            <a:xfrm rot="5400000" flipV="1">
              <a:off x="4053" y="3600"/>
              <a:ext cx="1" cy="502"/>
            </a:xfrm>
            <a:prstGeom prst="curvedConnector3">
              <a:avLst>
                <a:gd name="adj1" fmla="val -215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3250" name="AutoShape 66"/>
            <p:cNvCxnSpPr>
              <a:cxnSpLocks noChangeShapeType="1"/>
              <a:stCxn id="93236" idx="1"/>
              <a:endCxn id="93236" idx="7"/>
            </p:cNvCxnSpPr>
            <p:nvPr/>
          </p:nvCxnSpPr>
          <p:spPr bwMode="auto">
            <a:xfrm rot="5400000" flipV="1">
              <a:off x="3694" y="3743"/>
              <a:ext cx="1" cy="241"/>
            </a:xfrm>
            <a:prstGeom prst="curvedConnector3">
              <a:avLst>
                <a:gd name="adj1" fmla="val -4960000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93251" name="Text Box 67"/>
            <p:cNvSpPr txBox="1">
              <a:spLocks noChangeArrowheads="1"/>
            </p:cNvSpPr>
            <p:nvPr/>
          </p:nvSpPr>
          <p:spPr bwMode="auto">
            <a:xfrm>
              <a:off x="2488" y="3408"/>
              <a:ext cx="2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3252" name="Text Box 68"/>
            <p:cNvSpPr txBox="1">
              <a:spLocks noChangeArrowheads="1"/>
            </p:cNvSpPr>
            <p:nvPr/>
          </p:nvSpPr>
          <p:spPr bwMode="auto">
            <a:xfrm>
              <a:off x="3216" y="3408"/>
              <a:ext cx="24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3253" name="Text Box 69"/>
            <p:cNvSpPr txBox="1">
              <a:spLocks noChangeArrowheads="1"/>
            </p:cNvSpPr>
            <p:nvPr/>
          </p:nvSpPr>
          <p:spPr bwMode="auto">
            <a:xfrm>
              <a:off x="4128" y="3456"/>
              <a:ext cx="2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!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3254" name="Text Box 70"/>
            <p:cNvSpPr txBox="1">
              <a:spLocks noChangeArrowheads="1"/>
            </p:cNvSpPr>
            <p:nvPr/>
          </p:nvSpPr>
          <p:spPr bwMode="auto">
            <a:xfrm>
              <a:off x="3744" y="3360"/>
              <a:ext cx="24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93255" name="AutoShape 71"/>
          <p:cNvSpPr>
            <a:spLocks noChangeArrowheads="1"/>
          </p:cNvSpPr>
          <p:nvPr/>
        </p:nvSpPr>
        <p:spPr bwMode="auto">
          <a:xfrm>
            <a:off x="7010400" y="2819400"/>
            <a:ext cx="1828800" cy="14478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Times New Roman" pitchFamily="18" charset="0"/>
              </a:rPr>
              <a:t>ACCEPT</a:t>
            </a:r>
          </a:p>
        </p:txBody>
      </p:sp>
      <p:sp>
        <p:nvSpPr>
          <p:cNvPr id="93256" name="Rectangle 72"/>
          <p:cNvSpPr>
            <a:spLocks noChangeArrowheads="1"/>
          </p:cNvSpPr>
          <p:nvPr/>
        </p:nvSpPr>
        <p:spPr bwMode="auto">
          <a:xfrm>
            <a:off x="2133600" y="6521450"/>
            <a:ext cx="2012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Times New Roman" pitchFamily="18" charset="0"/>
                <a:ea typeface="ＭＳ Ｐゴシック" pitchFamily="16" charset="-128"/>
              </a:rPr>
              <a:t>Slide from Dorr/Monz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55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A50021"/>
                </a:solidFill>
              </a:rPr>
              <a:t>Deterministic means that at each point in processing there is always one unique thing to do (no choices).</a:t>
            </a:r>
          </a:p>
          <a:p>
            <a:r>
              <a:rPr lang="en-US">
                <a:solidFill>
                  <a:srgbClr val="009900"/>
                </a:solidFill>
              </a:rPr>
              <a:t>D-recognize is a simple table-driven interpreter</a:t>
            </a:r>
          </a:p>
          <a:p>
            <a:r>
              <a:rPr lang="en-US">
                <a:solidFill>
                  <a:srgbClr val="CC00CC"/>
                </a:solidFill>
              </a:rPr>
              <a:t>The algorithm is universal for all unambiguous languages.</a:t>
            </a:r>
          </a:p>
          <a:p>
            <a:pPr lvl="1"/>
            <a:r>
              <a:rPr lang="en-US">
                <a:solidFill>
                  <a:srgbClr val="FF9900"/>
                </a:solidFill>
              </a:rPr>
              <a:t>To change the machine, you change the table.</a:t>
            </a:r>
          </a:p>
        </p:txBody>
      </p:sp>
      <p:sp>
        <p:nvSpPr>
          <p:cNvPr id="952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Points</a:t>
            </a:r>
          </a:p>
        </p:txBody>
      </p:sp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2133600" y="6521450"/>
            <a:ext cx="17922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Times New Roman" pitchFamily="18" charset="0"/>
                <a:ea typeface="ＭＳ Ｐゴシック" pitchFamily="16" charset="-128"/>
              </a:rPr>
              <a:t>Slide from Jurafsky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Non-Deterministic FSAs for SheepTalk</a:t>
            </a:r>
          </a:p>
        </p:txBody>
      </p:sp>
      <p:grpSp>
        <p:nvGrpSpPr>
          <p:cNvPr id="33813" name="Group 21"/>
          <p:cNvGrpSpPr>
            <a:grpSpLocks/>
          </p:cNvGrpSpPr>
          <p:nvPr/>
        </p:nvGrpSpPr>
        <p:grpSpPr bwMode="auto">
          <a:xfrm>
            <a:off x="1333500" y="2513013"/>
            <a:ext cx="6248400" cy="1520825"/>
            <a:chOff x="1056" y="1659"/>
            <a:chExt cx="3936" cy="958"/>
          </a:xfrm>
        </p:grpSpPr>
        <p:cxnSp>
          <p:nvCxnSpPr>
            <p:cNvPr id="33796" name="AutoShape 4"/>
            <p:cNvCxnSpPr>
              <a:cxnSpLocks noChangeShapeType="1"/>
            </p:cNvCxnSpPr>
            <p:nvPr/>
          </p:nvCxnSpPr>
          <p:spPr bwMode="auto">
            <a:xfrm rot="5400000" flipV="1">
              <a:off x="2441" y="1845"/>
              <a:ext cx="1" cy="876"/>
            </a:xfrm>
            <a:prstGeom prst="curvedConnector3">
              <a:avLst>
                <a:gd name="adj1" fmla="val -144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33798" name="AutoShape 6"/>
            <p:cNvSpPr>
              <a:spLocks noChangeArrowheads="1"/>
            </p:cNvSpPr>
            <p:nvPr/>
          </p:nvSpPr>
          <p:spPr bwMode="auto">
            <a:xfrm>
              <a:off x="1056" y="2281"/>
              <a:ext cx="288" cy="288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latin typeface="Times New Roman" pitchFamily="18" charset="0"/>
                </a:rPr>
                <a:t>q0</a:t>
              </a:r>
            </a:p>
          </p:txBody>
        </p:sp>
        <p:sp>
          <p:nvSpPr>
            <p:cNvPr id="33799" name="AutoShape 7"/>
            <p:cNvSpPr>
              <a:spLocks noChangeArrowheads="1"/>
            </p:cNvSpPr>
            <p:nvPr/>
          </p:nvSpPr>
          <p:spPr bwMode="auto">
            <a:xfrm>
              <a:off x="4560" y="2281"/>
              <a:ext cx="432" cy="336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latin typeface="Times New Roman" pitchFamily="18" charset="0"/>
                </a:rPr>
                <a:t>q4</a:t>
              </a:r>
            </a:p>
          </p:txBody>
        </p:sp>
        <p:sp>
          <p:nvSpPr>
            <p:cNvPr id="33800" name="AutoShape 8"/>
            <p:cNvSpPr>
              <a:spLocks noChangeArrowheads="1"/>
            </p:cNvSpPr>
            <p:nvPr/>
          </p:nvSpPr>
          <p:spPr bwMode="auto">
            <a:xfrm>
              <a:off x="1932" y="2281"/>
              <a:ext cx="288" cy="288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latin typeface="Times New Roman" pitchFamily="18" charset="0"/>
                </a:rPr>
                <a:t>q1</a:t>
              </a:r>
            </a:p>
          </p:txBody>
        </p:sp>
        <p:sp>
          <p:nvSpPr>
            <p:cNvPr id="33801" name="AutoShape 9"/>
            <p:cNvSpPr>
              <a:spLocks noChangeArrowheads="1"/>
            </p:cNvSpPr>
            <p:nvPr/>
          </p:nvSpPr>
          <p:spPr bwMode="auto">
            <a:xfrm>
              <a:off x="2808" y="2281"/>
              <a:ext cx="288" cy="288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latin typeface="Times New Roman" pitchFamily="18" charset="0"/>
                </a:rPr>
                <a:t>q2</a:t>
              </a:r>
            </a:p>
          </p:txBody>
        </p:sp>
        <p:sp>
          <p:nvSpPr>
            <p:cNvPr id="33802" name="AutoShape 10"/>
            <p:cNvSpPr>
              <a:spLocks noChangeArrowheads="1"/>
            </p:cNvSpPr>
            <p:nvPr/>
          </p:nvSpPr>
          <p:spPr bwMode="auto">
            <a:xfrm>
              <a:off x="3684" y="2281"/>
              <a:ext cx="288" cy="288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latin typeface="Times New Roman" pitchFamily="18" charset="0"/>
                </a:rPr>
                <a:t>q3</a:t>
              </a:r>
            </a:p>
          </p:txBody>
        </p:sp>
        <p:cxnSp>
          <p:nvCxnSpPr>
            <p:cNvPr id="33803" name="AutoShape 11"/>
            <p:cNvCxnSpPr>
              <a:cxnSpLocks noChangeShapeType="1"/>
              <a:stCxn id="33798" idx="0"/>
              <a:endCxn id="33800" idx="0"/>
            </p:cNvCxnSpPr>
            <p:nvPr/>
          </p:nvCxnSpPr>
          <p:spPr bwMode="auto">
            <a:xfrm rot="5400000" flipV="1">
              <a:off x="1637" y="1844"/>
              <a:ext cx="1" cy="876"/>
            </a:xfrm>
            <a:prstGeom prst="curvedConnector3">
              <a:avLst>
                <a:gd name="adj1" fmla="val -144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33804" name="Text Box 12"/>
            <p:cNvSpPr txBox="1">
              <a:spLocks noChangeArrowheads="1"/>
            </p:cNvSpPr>
            <p:nvPr/>
          </p:nvSpPr>
          <p:spPr bwMode="auto">
            <a:xfrm>
              <a:off x="1488" y="1803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33805" name="Text Box 13"/>
            <p:cNvSpPr txBox="1">
              <a:spLocks noChangeArrowheads="1"/>
            </p:cNvSpPr>
            <p:nvPr/>
          </p:nvSpPr>
          <p:spPr bwMode="auto">
            <a:xfrm>
              <a:off x="2358" y="1803"/>
              <a:ext cx="3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33806" name="Text Box 14"/>
            <p:cNvSpPr txBox="1">
              <a:spLocks noChangeArrowheads="1"/>
            </p:cNvSpPr>
            <p:nvPr/>
          </p:nvSpPr>
          <p:spPr bwMode="auto">
            <a:xfrm>
              <a:off x="2808" y="1659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33807" name="Text Box 15"/>
            <p:cNvSpPr txBox="1">
              <a:spLocks noChangeArrowheads="1"/>
            </p:cNvSpPr>
            <p:nvPr/>
          </p:nvSpPr>
          <p:spPr bwMode="auto">
            <a:xfrm>
              <a:off x="3286" y="1803"/>
              <a:ext cx="3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33808" name="Text Box 16"/>
            <p:cNvSpPr txBox="1">
              <a:spLocks noChangeArrowheads="1"/>
            </p:cNvSpPr>
            <p:nvPr/>
          </p:nvSpPr>
          <p:spPr bwMode="auto">
            <a:xfrm>
              <a:off x="4214" y="1803"/>
              <a:ext cx="3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>
                  <a:latin typeface="Times New Roman" pitchFamily="18" charset="0"/>
                </a:rPr>
                <a:t>!</a:t>
              </a:r>
            </a:p>
          </p:txBody>
        </p:sp>
        <p:cxnSp>
          <p:nvCxnSpPr>
            <p:cNvPr id="33810" name="AutoShape 18"/>
            <p:cNvCxnSpPr>
              <a:cxnSpLocks noChangeShapeType="1"/>
              <a:stCxn id="33801" idx="0"/>
              <a:endCxn id="33802" idx="0"/>
            </p:cNvCxnSpPr>
            <p:nvPr/>
          </p:nvCxnSpPr>
          <p:spPr bwMode="auto">
            <a:xfrm rot="5400000" flipV="1">
              <a:off x="3389" y="1844"/>
              <a:ext cx="1" cy="876"/>
            </a:xfrm>
            <a:prstGeom prst="curvedConnector3">
              <a:avLst>
                <a:gd name="adj1" fmla="val -144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3811" name="AutoShape 19"/>
            <p:cNvCxnSpPr>
              <a:cxnSpLocks noChangeShapeType="1"/>
              <a:stCxn id="33802" idx="0"/>
              <a:endCxn id="33799" idx="0"/>
            </p:cNvCxnSpPr>
            <p:nvPr/>
          </p:nvCxnSpPr>
          <p:spPr bwMode="auto">
            <a:xfrm rot="5400000" flipV="1">
              <a:off x="4301" y="1808"/>
              <a:ext cx="1" cy="948"/>
            </a:xfrm>
            <a:prstGeom prst="curvedConnector3">
              <a:avLst>
                <a:gd name="adj1" fmla="val -144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33812" name="AutoShape 20"/>
            <p:cNvSpPr>
              <a:spLocks noChangeArrowheads="1"/>
            </p:cNvSpPr>
            <p:nvPr/>
          </p:nvSpPr>
          <p:spPr bwMode="auto">
            <a:xfrm>
              <a:off x="2808" y="1947"/>
              <a:ext cx="288" cy="288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3815" name="AutoShape 23"/>
          <p:cNvCxnSpPr>
            <a:cxnSpLocks noChangeShapeType="1"/>
          </p:cNvCxnSpPr>
          <p:nvPr/>
        </p:nvCxnSpPr>
        <p:spPr bwMode="auto">
          <a:xfrm rot="5400000" flipV="1">
            <a:off x="3418681" y="4180682"/>
            <a:ext cx="1587" cy="1390650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33816" name="AutoShape 24"/>
          <p:cNvSpPr>
            <a:spLocks noChangeArrowheads="1"/>
          </p:cNvSpPr>
          <p:nvPr/>
        </p:nvSpPr>
        <p:spPr bwMode="auto">
          <a:xfrm>
            <a:off x="1219200" y="4873625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</a:rPr>
              <a:t>q0</a:t>
            </a:r>
          </a:p>
        </p:txBody>
      </p:sp>
      <p:sp>
        <p:nvSpPr>
          <p:cNvPr id="33817" name="AutoShape 25"/>
          <p:cNvSpPr>
            <a:spLocks noChangeArrowheads="1"/>
          </p:cNvSpPr>
          <p:nvPr/>
        </p:nvSpPr>
        <p:spPr bwMode="auto">
          <a:xfrm>
            <a:off x="6781800" y="4873625"/>
            <a:ext cx="685800" cy="53340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</a:rPr>
              <a:t>q4</a:t>
            </a:r>
          </a:p>
        </p:txBody>
      </p:sp>
      <p:sp>
        <p:nvSpPr>
          <p:cNvPr id="33818" name="AutoShape 26"/>
          <p:cNvSpPr>
            <a:spLocks noChangeArrowheads="1"/>
          </p:cNvSpPr>
          <p:nvPr/>
        </p:nvSpPr>
        <p:spPr bwMode="auto">
          <a:xfrm>
            <a:off x="2609850" y="4873625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</a:rPr>
              <a:t>q1</a:t>
            </a:r>
          </a:p>
        </p:txBody>
      </p:sp>
      <p:sp>
        <p:nvSpPr>
          <p:cNvPr id="33819" name="AutoShape 27"/>
          <p:cNvSpPr>
            <a:spLocks noChangeArrowheads="1"/>
          </p:cNvSpPr>
          <p:nvPr/>
        </p:nvSpPr>
        <p:spPr bwMode="auto">
          <a:xfrm>
            <a:off x="4000500" y="4873625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</a:rPr>
              <a:t>q2</a:t>
            </a:r>
          </a:p>
        </p:txBody>
      </p:sp>
      <p:sp>
        <p:nvSpPr>
          <p:cNvPr id="33820" name="AutoShape 28"/>
          <p:cNvSpPr>
            <a:spLocks noChangeArrowheads="1"/>
          </p:cNvSpPr>
          <p:nvPr/>
        </p:nvSpPr>
        <p:spPr bwMode="auto">
          <a:xfrm>
            <a:off x="5391150" y="4873625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</a:rPr>
              <a:t>q3</a:t>
            </a:r>
          </a:p>
        </p:txBody>
      </p:sp>
      <p:cxnSp>
        <p:nvCxnSpPr>
          <p:cNvPr id="33821" name="AutoShape 29"/>
          <p:cNvCxnSpPr>
            <a:cxnSpLocks noChangeShapeType="1"/>
            <a:stCxn id="33816" idx="0"/>
            <a:endCxn id="33818" idx="0"/>
          </p:cNvCxnSpPr>
          <p:nvPr/>
        </p:nvCxnSpPr>
        <p:spPr bwMode="auto">
          <a:xfrm rot="5400000" flipV="1">
            <a:off x="2142331" y="4179094"/>
            <a:ext cx="1588" cy="1390650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1905000" y="4114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b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3286125" y="4114800"/>
            <a:ext cx="54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</a:rPr>
              <a:t>a</a:t>
            </a:r>
          </a:p>
        </p:txBody>
      </p:sp>
      <p:sp>
        <p:nvSpPr>
          <p:cNvPr id="33825" name="Text Box 33"/>
          <p:cNvSpPr txBox="1">
            <a:spLocks noChangeArrowheads="1"/>
          </p:cNvSpPr>
          <p:nvPr/>
        </p:nvSpPr>
        <p:spPr bwMode="auto">
          <a:xfrm>
            <a:off x="4759325" y="4114800"/>
            <a:ext cx="54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</a:rPr>
              <a:t>a</a:t>
            </a:r>
          </a:p>
        </p:txBody>
      </p:sp>
      <p:sp>
        <p:nvSpPr>
          <p:cNvPr id="33826" name="Text Box 34"/>
          <p:cNvSpPr txBox="1">
            <a:spLocks noChangeArrowheads="1"/>
          </p:cNvSpPr>
          <p:nvPr/>
        </p:nvSpPr>
        <p:spPr bwMode="auto">
          <a:xfrm>
            <a:off x="6232525" y="4114800"/>
            <a:ext cx="54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</a:rPr>
              <a:t>!</a:t>
            </a:r>
          </a:p>
        </p:txBody>
      </p:sp>
      <p:cxnSp>
        <p:nvCxnSpPr>
          <p:cNvPr id="33827" name="AutoShape 35"/>
          <p:cNvCxnSpPr>
            <a:cxnSpLocks noChangeShapeType="1"/>
            <a:stCxn id="33819" idx="0"/>
            <a:endCxn id="33820" idx="0"/>
          </p:cNvCxnSpPr>
          <p:nvPr/>
        </p:nvCxnSpPr>
        <p:spPr bwMode="auto">
          <a:xfrm rot="5400000" flipV="1">
            <a:off x="4923631" y="4179094"/>
            <a:ext cx="1588" cy="1390650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3828" name="AutoShape 36"/>
          <p:cNvCxnSpPr>
            <a:cxnSpLocks noChangeShapeType="1"/>
            <a:stCxn id="33820" idx="0"/>
            <a:endCxn id="33817" idx="0"/>
          </p:cNvCxnSpPr>
          <p:nvPr/>
        </p:nvCxnSpPr>
        <p:spPr bwMode="auto">
          <a:xfrm rot="5400000" flipV="1">
            <a:off x="6371431" y="4121944"/>
            <a:ext cx="1588" cy="1504950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3831" name="AutoShape 39"/>
          <p:cNvCxnSpPr>
            <a:cxnSpLocks noChangeShapeType="1"/>
            <a:stCxn id="33820" idx="4"/>
            <a:endCxn id="33819" idx="5"/>
          </p:cNvCxnSpPr>
          <p:nvPr/>
        </p:nvCxnSpPr>
        <p:spPr bwMode="auto">
          <a:xfrm rot="16200000" flipV="1">
            <a:off x="4972050" y="4683125"/>
            <a:ext cx="66675" cy="1228725"/>
          </a:xfrm>
          <a:prstGeom prst="curvedConnector3">
            <a:avLst>
              <a:gd name="adj1" fmla="val -34285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3832" name="Text Box 40"/>
          <p:cNvSpPr txBox="1">
            <a:spLocks noChangeArrowheads="1"/>
          </p:cNvSpPr>
          <p:nvPr/>
        </p:nvSpPr>
        <p:spPr bwMode="auto">
          <a:xfrm>
            <a:off x="4656138" y="5638800"/>
            <a:ext cx="434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33833" name="Text Box 41"/>
          <p:cNvSpPr txBox="1">
            <a:spLocks noChangeArrowheads="1"/>
          </p:cNvSpPr>
          <p:nvPr/>
        </p:nvSpPr>
        <p:spPr bwMode="auto">
          <a:xfrm>
            <a:off x="4876800" y="5562600"/>
            <a:ext cx="434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Symbol" pitchFamily="18" charset="2"/>
              </a:rPr>
              <a:t>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3838" name="Line 46"/>
          <p:cNvSpPr>
            <a:spLocks noChangeShapeType="1"/>
          </p:cNvSpPr>
          <p:nvPr/>
        </p:nvSpPr>
        <p:spPr bwMode="auto">
          <a:xfrm>
            <a:off x="800100" y="3500438"/>
            <a:ext cx="4191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40" name="Line 48"/>
          <p:cNvSpPr>
            <a:spLocks noChangeShapeType="1"/>
          </p:cNvSpPr>
          <p:nvPr/>
        </p:nvSpPr>
        <p:spPr bwMode="auto">
          <a:xfrm>
            <a:off x="762000" y="4572000"/>
            <a:ext cx="457200" cy="32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362200"/>
            <a:ext cx="8229600" cy="2362200"/>
          </a:xfrm>
        </p:spPr>
        <p:txBody>
          <a:bodyPr>
            <a:normAutofit fontScale="62500" lnSpcReduction="20000"/>
          </a:bodyPr>
          <a:lstStyle/>
          <a:p>
            <a:r>
              <a:rPr lang="en-US" sz="2400"/>
              <a:t>At any choice point, we may follow the wrong arc</a:t>
            </a:r>
          </a:p>
          <a:p>
            <a:r>
              <a:rPr lang="en-US" sz="2400"/>
              <a:t>Potential solutions:</a:t>
            </a:r>
          </a:p>
          <a:p>
            <a:pPr lvl="1"/>
            <a:r>
              <a:rPr lang="en-US"/>
              <a:t>Save </a:t>
            </a:r>
            <a:r>
              <a:rPr lang="en-US">
                <a:solidFill>
                  <a:schemeClr val="accent2"/>
                </a:solidFill>
              </a:rPr>
              <a:t>backup</a:t>
            </a:r>
            <a:r>
              <a:rPr lang="en-US"/>
              <a:t> states at each choice point</a:t>
            </a:r>
          </a:p>
          <a:p>
            <a:pPr lvl="1"/>
            <a:r>
              <a:rPr lang="en-US">
                <a:solidFill>
                  <a:schemeClr val="accent2"/>
                </a:solidFill>
              </a:rPr>
              <a:t>Look-ahead</a:t>
            </a:r>
            <a:r>
              <a:rPr lang="en-US">
                <a:solidFill>
                  <a:schemeClr val="hlink"/>
                </a:solidFill>
              </a:rPr>
              <a:t> </a:t>
            </a:r>
            <a:r>
              <a:rPr lang="en-US"/>
              <a:t>in the input before making choice</a:t>
            </a:r>
          </a:p>
          <a:p>
            <a:pPr lvl="1"/>
            <a:r>
              <a:rPr lang="en-US"/>
              <a:t>Pursue alternatives in </a:t>
            </a:r>
            <a:r>
              <a:rPr lang="en-US">
                <a:solidFill>
                  <a:schemeClr val="accent2"/>
                </a:solidFill>
              </a:rPr>
              <a:t>parallel</a:t>
            </a:r>
            <a:endParaRPr lang="en-US">
              <a:solidFill>
                <a:schemeClr val="hlink"/>
              </a:solidFill>
            </a:endParaRPr>
          </a:p>
          <a:p>
            <a:pPr lvl="1"/>
            <a:r>
              <a:rPr lang="en-US">
                <a:solidFill>
                  <a:schemeClr val="accent2"/>
                </a:solidFill>
              </a:rPr>
              <a:t>Determinize</a:t>
            </a:r>
            <a:r>
              <a:rPr lang="en-US">
                <a:solidFill>
                  <a:schemeClr val="hlink"/>
                </a:solidFill>
              </a:rPr>
              <a:t> </a:t>
            </a:r>
            <a:r>
              <a:rPr lang="en-US"/>
              <a:t>our NFSAs (and then</a:t>
            </a:r>
            <a:r>
              <a:rPr lang="en-US">
                <a:solidFill>
                  <a:schemeClr val="hlink"/>
                </a:solidFill>
              </a:rPr>
              <a:t> </a:t>
            </a:r>
            <a:r>
              <a:rPr lang="en-US">
                <a:solidFill>
                  <a:schemeClr val="accent2"/>
                </a:solidFill>
              </a:rPr>
              <a:t>minimize</a:t>
            </a:r>
            <a:r>
              <a:rPr lang="en-US"/>
              <a:t>)</a:t>
            </a:r>
          </a:p>
          <a:p>
            <a:r>
              <a:rPr lang="en-US" sz="2400"/>
              <a:t>FSAs can be useful tools for recognizing – and generating – subsets of natural language</a:t>
            </a:r>
            <a:r>
              <a:rPr lang="en-US"/>
              <a:t> </a:t>
            </a:r>
          </a:p>
          <a:p>
            <a:pPr lvl="1"/>
            <a:r>
              <a:rPr lang="en-US"/>
              <a:t>But they cannot represent all NL phenomena (e.g. </a:t>
            </a:r>
            <a:r>
              <a:rPr lang="en-US">
                <a:solidFill>
                  <a:schemeClr val="accent2"/>
                </a:solidFill>
              </a:rPr>
              <a:t>center embedding</a:t>
            </a:r>
            <a:r>
              <a:rPr lang="en-US"/>
              <a:t>: </a:t>
            </a:r>
            <a:r>
              <a:rPr lang="en-US">
                <a:solidFill>
                  <a:srgbClr val="FF0066"/>
                </a:solidFill>
              </a:rPr>
              <a:t>The mouse the cat chased died.</a:t>
            </a:r>
            <a:r>
              <a:rPr lang="en-US"/>
              <a:t>)</a:t>
            </a:r>
          </a:p>
        </p:txBody>
      </p:sp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/>
              <a:t>Problems of Non-Determinism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/>
              <a:t>Simple vs. linguistically rich representations….</a:t>
            </a:r>
          </a:p>
          <a:p>
            <a:pPr lvl="1"/>
            <a:r>
              <a:rPr lang="en-US"/>
              <a:t>How do we decide what we need?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FSAs as Grammars for Natural Language: Names</a:t>
            </a:r>
          </a:p>
        </p:txBody>
      </p:sp>
      <p:sp>
        <p:nvSpPr>
          <p:cNvPr id="31770" name="AutoShape 26"/>
          <p:cNvSpPr>
            <a:spLocks noChangeArrowheads="1"/>
          </p:cNvSpPr>
          <p:nvPr/>
        </p:nvSpPr>
        <p:spPr bwMode="auto">
          <a:xfrm>
            <a:off x="3213100" y="38100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</a:rPr>
              <a:t>q2</a:t>
            </a:r>
          </a:p>
        </p:txBody>
      </p:sp>
      <p:sp>
        <p:nvSpPr>
          <p:cNvPr id="31772" name="AutoShape 28"/>
          <p:cNvSpPr>
            <a:spLocks noChangeArrowheads="1"/>
          </p:cNvSpPr>
          <p:nvPr/>
        </p:nvSpPr>
        <p:spPr bwMode="auto">
          <a:xfrm>
            <a:off x="5435600" y="38100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</a:rPr>
              <a:t>q4</a:t>
            </a:r>
          </a:p>
        </p:txBody>
      </p:sp>
      <p:sp>
        <p:nvSpPr>
          <p:cNvPr id="31774" name="AutoShape 30"/>
          <p:cNvSpPr>
            <a:spLocks noChangeArrowheads="1"/>
          </p:cNvSpPr>
          <p:nvPr/>
        </p:nvSpPr>
        <p:spPr bwMode="auto">
          <a:xfrm>
            <a:off x="6546850" y="38100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</a:rPr>
              <a:t>q5</a:t>
            </a:r>
          </a:p>
        </p:txBody>
      </p:sp>
      <p:sp>
        <p:nvSpPr>
          <p:cNvPr id="31778" name="AutoShape 34"/>
          <p:cNvSpPr>
            <a:spLocks noChangeArrowheads="1"/>
          </p:cNvSpPr>
          <p:nvPr/>
        </p:nvSpPr>
        <p:spPr bwMode="auto">
          <a:xfrm>
            <a:off x="990600" y="38100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</a:rPr>
              <a:t>q0</a:t>
            </a:r>
          </a:p>
        </p:txBody>
      </p:sp>
      <p:sp>
        <p:nvSpPr>
          <p:cNvPr id="31780" name="AutoShape 36"/>
          <p:cNvSpPr>
            <a:spLocks noChangeArrowheads="1"/>
          </p:cNvSpPr>
          <p:nvPr/>
        </p:nvSpPr>
        <p:spPr bwMode="auto">
          <a:xfrm>
            <a:off x="4324350" y="38100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</a:rPr>
              <a:t>q3</a:t>
            </a:r>
          </a:p>
        </p:txBody>
      </p:sp>
      <p:sp>
        <p:nvSpPr>
          <p:cNvPr id="31781" name="AutoShape 37"/>
          <p:cNvSpPr>
            <a:spLocks noChangeArrowheads="1"/>
          </p:cNvSpPr>
          <p:nvPr/>
        </p:nvSpPr>
        <p:spPr bwMode="auto">
          <a:xfrm>
            <a:off x="2101850" y="38100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</a:rPr>
              <a:t>q1</a:t>
            </a:r>
          </a:p>
        </p:txBody>
      </p:sp>
      <p:sp>
        <p:nvSpPr>
          <p:cNvPr id="31782" name="AutoShape 38"/>
          <p:cNvSpPr>
            <a:spLocks noChangeArrowheads="1"/>
          </p:cNvSpPr>
          <p:nvPr/>
        </p:nvSpPr>
        <p:spPr bwMode="auto">
          <a:xfrm>
            <a:off x="7658100" y="3810000"/>
            <a:ext cx="533400" cy="45720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</a:rPr>
              <a:t>q6</a:t>
            </a:r>
          </a:p>
        </p:txBody>
      </p:sp>
      <p:cxnSp>
        <p:nvCxnSpPr>
          <p:cNvPr id="31783" name="AutoShape 39"/>
          <p:cNvCxnSpPr>
            <a:cxnSpLocks noChangeShapeType="1"/>
            <a:stCxn id="31778" idx="0"/>
            <a:endCxn id="31781" idx="0"/>
          </p:cNvCxnSpPr>
          <p:nvPr/>
        </p:nvCxnSpPr>
        <p:spPr bwMode="auto">
          <a:xfrm rot="5400000" flipV="1">
            <a:off x="1774031" y="3255169"/>
            <a:ext cx="1588" cy="1111250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84" name="AutoShape 40"/>
          <p:cNvCxnSpPr>
            <a:cxnSpLocks noChangeShapeType="1"/>
          </p:cNvCxnSpPr>
          <p:nvPr/>
        </p:nvCxnSpPr>
        <p:spPr bwMode="auto">
          <a:xfrm rot="5400000" flipV="1">
            <a:off x="2885281" y="3256757"/>
            <a:ext cx="1587" cy="1111250"/>
          </a:xfrm>
          <a:prstGeom prst="curvedConnector3">
            <a:avLst>
              <a:gd name="adj1" fmla="val -234000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85" name="AutoShape 41"/>
          <p:cNvCxnSpPr>
            <a:cxnSpLocks noChangeShapeType="1"/>
          </p:cNvCxnSpPr>
          <p:nvPr/>
        </p:nvCxnSpPr>
        <p:spPr bwMode="auto">
          <a:xfrm rot="5400000" flipV="1">
            <a:off x="3996531" y="3253582"/>
            <a:ext cx="1587" cy="1111250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86" name="AutoShape 42"/>
          <p:cNvCxnSpPr>
            <a:cxnSpLocks noChangeShapeType="1"/>
          </p:cNvCxnSpPr>
          <p:nvPr/>
        </p:nvCxnSpPr>
        <p:spPr bwMode="auto">
          <a:xfrm rot="5400000" flipV="1">
            <a:off x="5107781" y="3251994"/>
            <a:ext cx="1588" cy="1111250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87" name="AutoShape 43"/>
          <p:cNvCxnSpPr>
            <a:cxnSpLocks noChangeShapeType="1"/>
          </p:cNvCxnSpPr>
          <p:nvPr/>
        </p:nvCxnSpPr>
        <p:spPr bwMode="auto">
          <a:xfrm rot="5400000" flipV="1">
            <a:off x="6219031" y="3250407"/>
            <a:ext cx="1587" cy="1111250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88" name="AutoShape 44"/>
          <p:cNvCxnSpPr>
            <a:cxnSpLocks noChangeShapeType="1"/>
          </p:cNvCxnSpPr>
          <p:nvPr/>
        </p:nvCxnSpPr>
        <p:spPr bwMode="auto">
          <a:xfrm rot="5400000" flipV="1">
            <a:off x="7330281" y="3248819"/>
            <a:ext cx="1588" cy="1111250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89" name="AutoShape 45"/>
          <p:cNvCxnSpPr>
            <a:cxnSpLocks noChangeShapeType="1"/>
            <a:stCxn id="31781" idx="4"/>
            <a:endCxn id="31770" idx="4"/>
          </p:cNvCxnSpPr>
          <p:nvPr/>
        </p:nvCxnSpPr>
        <p:spPr bwMode="auto">
          <a:xfrm rot="16200000" flipH="1">
            <a:off x="2885281" y="3712369"/>
            <a:ext cx="1588" cy="1111250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90" name="AutoShape 46"/>
          <p:cNvCxnSpPr>
            <a:cxnSpLocks noChangeShapeType="1"/>
          </p:cNvCxnSpPr>
          <p:nvPr/>
        </p:nvCxnSpPr>
        <p:spPr bwMode="auto">
          <a:xfrm rot="16200000" flipH="1">
            <a:off x="3996531" y="3710782"/>
            <a:ext cx="1587" cy="1111250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91" name="AutoShape 47"/>
          <p:cNvCxnSpPr>
            <a:cxnSpLocks noChangeShapeType="1"/>
            <a:stCxn id="31778" idx="4"/>
            <a:endCxn id="31770" idx="4"/>
          </p:cNvCxnSpPr>
          <p:nvPr/>
        </p:nvCxnSpPr>
        <p:spPr bwMode="auto">
          <a:xfrm rot="16200000" flipH="1">
            <a:off x="2329656" y="3156744"/>
            <a:ext cx="1588" cy="2222500"/>
          </a:xfrm>
          <a:prstGeom prst="curvedConnector3">
            <a:avLst>
              <a:gd name="adj1" fmla="val 5029999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92" name="AutoShape 48"/>
          <p:cNvCxnSpPr>
            <a:cxnSpLocks noChangeShapeType="1"/>
            <a:stCxn id="31770" idx="0"/>
            <a:endCxn id="31780" idx="0"/>
          </p:cNvCxnSpPr>
          <p:nvPr/>
        </p:nvCxnSpPr>
        <p:spPr bwMode="auto">
          <a:xfrm rot="5400000" flipV="1">
            <a:off x="3996531" y="3255169"/>
            <a:ext cx="1588" cy="1111250"/>
          </a:xfrm>
          <a:prstGeom prst="curvedConnector3">
            <a:avLst>
              <a:gd name="adj1" fmla="val -528000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93" name="AutoShape 49"/>
          <p:cNvCxnSpPr>
            <a:cxnSpLocks noChangeShapeType="1"/>
            <a:stCxn id="31770" idx="4"/>
            <a:endCxn id="31780" idx="4"/>
          </p:cNvCxnSpPr>
          <p:nvPr/>
        </p:nvCxnSpPr>
        <p:spPr bwMode="auto">
          <a:xfrm rot="16200000" flipH="1">
            <a:off x="3996531" y="3712369"/>
            <a:ext cx="1588" cy="1111250"/>
          </a:xfrm>
          <a:prstGeom prst="curvedConnector3">
            <a:avLst>
              <a:gd name="adj1" fmla="val 5489999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94" name="AutoShape 50"/>
          <p:cNvCxnSpPr>
            <a:cxnSpLocks noChangeShapeType="1"/>
            <a:stCxn id="31780" idx="4"/>
            <a:endCxn id="31774" idx="4"/>
          </p:cNvCxnSpPr>
          <p:nvPr/>
        </p:nvCxnSpPr>
        <p:spPr bwMode="auto">
          <a:xfrm rot="16200000" flipH="1">
            <a:off x="5663406" y="3156744"/>
            <a:ext cx="1588" cy="2222500"/>
          </a:xfrm>
          <a:prstGeom prst="curvedConnector3">
            <a:avLst>
              <a:gd name="adj1" fmla="val 3679999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1795" name="Text Box 51"/>
          <p:cNvSpPr txBox="1">
            <a:spLocks noChangeArrowheads="1"/>
          </p:cNvSpPr>
          <p:nvPr/>
        </p:nvSpPr>
        <p:spPr bwMode="auto">
          <a:xfrm>
            <a:off x="1447800" y="3048000"/>
            <a:ext cx="654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the</a:t>
            </a:r>
          </a:p>
        </p:txBody>
      </p:sp>
      <p:sp>
        <p:nvSpPr>
          <p:cNvPr id="31798" name="Text Box 54"/>
          <p:cNvSpPr txBox="1">
            <a:spLocks noChangeArrowheads="1"/>
          </p:cNvSpPr>
          <p:nvPr/>
        </p:nvSpPr>
        <p:spPr bwMode="auto">
          <a:xfrm>
            <a:off x="2330450" y="2743200"/>
            <a:ext cx="882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31799" name="Text Box 55"/>
          <p:cNvSpPr txBox="1">
            <a:spLocks noChangeArrowheads="1"/>
          </p:cNvSpPr>
          <p:nvPr/>
        </p:nvSpPr>
        <p:spPr bwMode="auto">
          <a:xfrm>
            <a:off x="2559050" y="3048000"/>
            <a:ext cx="654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rev</a:t>
            </a:r>
          </a:p>
        </p:txBody>
      </p:sp>
      <p:sp>
        <p:nvSpPr>
          <p:cNvPr id="31802" name="Text Box 58"/>
          <p:cNvSpPr txBox="1">
            <a:spLocks noChangeArrowheads="1"/>
          </p:cNvSpPr>
          <p:nvPr/>
        </p:nvSpPr>
        <p:spPr bwMode="auto">
          <a:xfrm>
            <a:off x="3670300" y="3200400"/>
            <a:ext cx="654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mr</a:t>
            </a:r>
          </a:p>
        </p:txBody>
      </p:sp>
      <p:sp>
        <p:nvSpPr>
          <p:cNvPr id="31803" name="Text Box 59"/>
          <p:cNvSpPr txBox="1">
            <a:spLocks noChangeArrowheads="1"/>
          </p:cNvSpPr>
          <p:nvPr/>
        </p:nvSpPr>
        <p:spPr bwMode="auto">
          <a:xfrm>
            <a:off x="3670300" y="2659063"/>
            <a:ext cx="654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dr</a:t>
            </a:r>
          </a:p>
        </p:txBody>
      </p:sp>
      <p:sp>
        <p:nvSpPr>
          <p:cNvPr id="31804" name="Text Box 60"/>
          <p:cNvSpPr txBox="1">
            <a:spLocks noChangeArrowheads="1"/>
          </p:cNvSpPr>
          <p:nvPr/>
        </p:nvSpPr>
        <p:spPr bwMode="auto">
          <a:xfrm>
            <a:off x="2559050" y="4259263"/>
            <a:ext cx="654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hon</a:t>
            </a:r>
          </a:p>
        </p:txBody>
      </p:sp>
      <p:sp>
        <p:nvSpPr>
          <p:cNvPr id="31805" name="Text Box 61"/>
          <p:cNvSpPr txBox="1">
            <a:spLocks noChangeArrowheads="1"/>
          </p:cNvSpPr>
          <p:nvPr/>
        </p:nvSpPr>
        <p:spPr bwMode="auto">
          <a:xfrm>
            <a:off x="4781550" y="3200400"/>
            <a:ext cx="654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pat</a:t>
            </a:r>
          </a:p>
        </p:txBody>
      </p:sp>
      <p:sp>
        <p:nvSpPr>
          <p:cNvPr id="31806" name="Text Box 62"/>
          <p:cNvSpPr txBox="1">
            <a:spLocks noChangeArrowheads="1"/>
          </p:cNvSpPr>
          <p:nvPr/>
        </p:nvSpPr>
        <p:spPr bwMode="auto">
          <a:xfrm>
            <a:off x="5892800" y="3200400"/>
            <a:ext cx="654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l.</a:t>
            </a:r>
          </a:p>
        </p:txBody>
      </p:sp>
      <p:sp>
        <p:nvSpPr>
          <p:cNvPr id="31807" name="Text Box 63"/>
          <p:cNvSpPr txBox="1">
            <a:spLocks noChangeArrowheads="1"/>
          </p:cNvSpPr>
          <p:nvPr/>
        </p:nvSpPr>
        <p:spPr bwMode="auto">
          <a:xfrm>
            <a:off x="6775450" y="3200400"/>
            <a:ext cx="1416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robinson</a:t>
            </a:r>
          </a:p>
        </p:txBody>
      </p:sp>
      <p:sp>
        <p:nvSpPr>
          <p:cNvPr id="31808" name="Text Box 64"/>
          <p:cNvSpPr txBox="1">
            <a:spLocks noChangeArrowheads="1"/>
          </p:cNvSpPr>
          <p:nvPr/>
        </p:nvSpPr>
        <p:spPr bwMode="auto">
          <a:xfrm>
            <a:off x="3670300" y="4183063"/>
            <a:ext cx="654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ms</a:t>
            </a:r>
          </a:p>
        </p:txBody>
      </p:sp>
      <p:sp>
        <p:nvSpPr>
          <p:cNvPr id="31809" name="Text Box 65"/>
          <p:cNvSpPr txBox="1">
            <a:spLocks noChangeArrowheads="1"/>
          </p:cNvSpPr>
          <p:nvPr/>
        </p:nvSpPr>
        <p:spPr bwMode="auto">
          <a:xfrm>
            <a:off x="3670300" y="4953000"/>
            <a:ext cx="654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mrs</a:t>
            </a:r>
          </a:p>
        </p:txBody>
      </p:sp>
      <p:sp>
        <p:nvSpPr>
          <p:cNvPr id="31810" name="Text Box 66"/>
          <p:cNvSpPr txBox="1">
            <a:spLocks noChangeArrowheads="1"/>
          </p:cNvSpPr>
          <p:nvPr/>
        </p:nvSpPr>
        <p:spPr bwMode="auto">
          <a:xfrm>
            <a:off x="5435600" y="4953000"/>
            <a:ext cx="81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Symbol" pitchFamily="18" charset="2"/>
              </a:rPr>
              <a:t>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1811" name="Text Box 67"/>
          <p:cNvSpPr txBox="1">
            <a:spLocks noChangeArrowheads="1"/>
          </p:cNvSpPr>
          <p:nvPr/>
        </p:nvSpPr>
        <p:spPr bwMode="auto">
          <a:xfrm>
            <a:off x="1447800" y="4953000"/>
            <a:ext cx="1111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Symbol" pitchFamily="18" charset="2"/>
              </a:rPr>
              <a:t>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1812" name="Line 68"/>
          <p:cNvSpPr>
            <a:spLocks noChangeShapeType="1"/>
          </p:cNvSpPr>
          <p:nvPr/>
        </p:nvSpPr>
        <p:spPr bwMode="auto">
          <a:xfrm>
            <a:off x="762000" y="41830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If we want to extract all the proper names in the news, will this work?</a:t>
            </a:r>
          </a:p>
          <a:p>
            <a:pPr lvl="1"/>
            <a:r>
              <a:rPr lang="en-US"/>
              <a:t>What will it miss?</a:t>
            </a:r>
          </a:p>
          <a:p>
            <a:pPr lvl="1"/>
            <a:r>
              <a:rPr lang="en-US"/>
              <a:t>Will it accept something that is not a proper name?</a:t>
            </a:r>
          </a:p>
          <a:p>
            <a:pPr lvl="1"/>
            <a:r>
              <a:rPr lang="en-US"/>
              <a:t>How would you change it to accept all proper names without </a:t>
            </a:r>
            <a:r>
              <a:rPr lang="en-US">
                <a:solidFill>
                  <a:schemeClr val="accent2"/>
                </a:solidFill>
              </a:rPr>
              <a:t>false positives</a:t>
            </a:r>
            <a:r>
              <a:rPr lang="en-US"/>
              <a:t>?</a:t>
            </a:r>
          </a:p>
          <a:p>
            <a:pPr lvl="1"/>
            <a:r>
              <a:rPr lang="en-US">
                <a:solidFill>
                  <a:schemeClr val="accent2"/>
                </a:solidFill>
              </a:rPr>
              <a:t>Precision</a:t>
            </a:r>
            <a:r>
              <a:rPr lang="en-US"/>
              <a:t> vs. </a:t>
            </a:r>
            <a:r>
              <a:rPr lang="en-US">
                <a:solidFill>
                  <a:schemeClr val="accent2"/>
                </a:solidFill>
              </a:rPr>
              <a:t>recall</a:t>
            </a:r>
            <a:r>
              <a:rPr lang="en-US"/>
              <a:t>….</a:t>
            </a:r>
          </a:p>
        </p:txBody>
      </p:sp>
      <p:sp>
        <p:nvSpPr>
          <p:cNvPr id="430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Recognizing Person Names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2590800"/>
            <a:ext cx="7772400" cy="3962400"/>
          </a:xfrm>
        </p:spPr>
        <p:txBody>
          <a:bodyPr/>
          <a:lstStyle/>
          <a:p>
            <a:r>
              <a:rPr lang="en-US" sz="2400"/>
              <a:t>Regular expressions and FSAs can represent subsets of natural language as well as regular languages</a:t>
            </a:r>
          </a:p>
          <a:p>
            <a:pPr lvl="1"/>
            <a:r>
              <a:rPr lang="en-US" sz="2000"/>
              <a:t>Both representations may be difficult for humans to understand for any real subset of a language</a:t>
            </a:r>
          </a:p>
          <a:p>
            <a:pPr lvl="1"/>
            <a:r>
              <a:rPr lang="en-US" sz="2000"/>
              <a:t>Can be hard to scale up: e.g., when many choices at any point (e.g. surnames) </a:t>
            </a:r>
          </a:p>
          <a:p>
            <a:pPr lvl="1"/>
            <a:r>
              <a:rPr lang="en-US" sz="2000"/>
              <a:t>But quick, powerful and easy to use for small problems</a:t>
            </a:r>
          </a:p>
          <a:p>
            <a:r>
              <a:rPr lang="en-US" sz="2400"/>
              <a:t>Next class: </a:t>
            </a:r>
          </a:p>
          <a:p>
            <a:pPr lvl="1"/>
            <a:r>
              <a:rPr lang="en-US" sz="2000"/>
              <a:t>Read Ch 3.1</a:t>
            </a:r>
          </a:p>
        </p:txBody>
      </p:sp>
      <p:sp>
        <p:nvSpPr>
          <p:cNvPr id="35844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Summing 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Review some simple representations of language and see how far they will take us</a:t>
            </a:r>
          </a:p>
          <a:p>
            <a:pPr lvl="1"/>
            <a:r>
              <a:rPr lang="en-US"/>
              <a:t>Regular Expressions</a:t>
            </a:r>
          </a:p>
          <a:p>
            <a:pPr lvl="1"/>
            <a:r>
              <a:rPr lang="en-US"/>
              <a:t>Finite State Automata</a:t>
            </a:r>
          </a:p>
          <a:p>
            <a:r>
              <a:rPr lang="en-US"/>
              <a:t>Think about the limits of these simple approaches</a:t>
            </a:r>
          </a:p>
          <a:p>
            <a:pPr lvl="1"/>
            <a:r>
              <a:rPr lang="en-US">
                <a:solidFill>
                  <a:schemeClr val="hlink"/>
                </a:solidFill>
              </a:rPr>
              <a:t>When are simple methods good enough?</a:t>
            </a:r>
          </a:p>
          <a:p>
            <a:pPr lvl="1"/>
            <a:r>
              <a:rPr lang="en-US">
                <a:solidFill>
                  <a:schemeClr val="hlink"/>
                </a:solidFill>
              </a:rPr>
              <a:t>When do we need something more?</a:t>
            </a:r>
            <a:endParaRPr lang="en-US"/>
          </a:p>
          <a:p>
            <a:endParaRPr lang="en-US"/>
          </a:p>
        </p:txBody>
      </p:sp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362200"/>
            <a:ext cx="8458200" cy="4724400"/>
          </a:xfrm>
        </p:spPr>
        <p:txBody>
          <a:bodyPr/>
          <a:lstStyle/>
          <a:p>
            <a:r>
              <a:rPr lang="en-US" sz="2400"/>
              <a:t>Simple but powerful tools for </a:t>
            </a:r>
            <a:r>
              <a:rPr lang="en-US" sz="2400">
                <a:solidFill>
                  <a:schemeClr val="accent2"/>
                </a:solidFill>
              </a:rPr>
              <a:t>‘shallow’ processing</a:t>
            </a:r>
            <a:r>
              <a:rPr lang="en-US" sz="2400"/>
              <a:t>, e.g. of very large </a:t>
            </a:r>
            <a:r>
              <a:rPr lang="en-US" sz="2400">
                <a:solidFill>
                  <a:schemeClr val="accent2"/>
                </a:solidFill>
              </a:rPr>
              <a:t>corpora</a:t>
            </a:r>
          </a:p>
          <a:p>
            <a:pPr lvl="1"/>
            <a:r>
              <a:rPr lang="en-US" sz="2000"/>
              <a:t>What word is begins a sentence?</a:t>
            </a:r>
          </a:p>
          <a:p>
            <a:pPr lvl="1"/>
            <a:r>
              <a:rPr lang="en-US" sz="2000"/>
              <a:t>What word is most likely to begin a question?</a:t>
            </a:r>
          </a:p>
          <a:p>
            <a:pPr lvl="1"/>
            <a:r>
              <a:rPr lang="en-US" sz="2000"/>
              <a:t>How often do people end sentences with prepositions?</a:t>
            </a:r>
          </a:p>
          <a:p>
            <a:r>
              <a:rPr lang="en-US" sz="2400"/>
              <a:t>With other simple statistical tools, allow us to</a:t>
            </a:r>
          </a:p>
          <a:p>
            <a:pPr lvl="1"/>
            <a:r>
              <a:rPr lang="en-US" sz="2000"/>
              <a:t>Obtain </a:t>
            </a:r>
            <a:r>
              <a:rPr lang="en-US" sz="2000" b="1">
                <a:solidFill>
                  <a:schemeClr val="accent2"/>
                </a:solidFill>
              </a:rPr>
              <a:t>word frequency</a:t>
            </a:r>
            <a:r>
              <a:rPr lang="en-US" sz="2000"/>
              <a:t> and </a:t>
            </a:r>
            <a:r>
              <a:rPr lang="en-US" sz="2000" b="1">
                <a:solidFill>
                  <a:schemeClr val="accent2"/>
                </a:solidFill>
              </a:rPr>
              <a:t>co-occurrence</a:t>
            </a:r>
            <a:r>
              <a:rPr lang="en-US" sz="2000"/>
              <a:t> statistics</a:t>
            </a:r>
          </a:p>
          <a:p>
            <a:pPr lvl="2"/>
            <a:r>
              <a:rPr lang="en-US" sz="1800"/>
              <a:t>What is this document ‘about’?</a:t>
            </a:r>
          </a:p>
          <a:p>
            <a:pPr lvl="2"/>
            <a:r>
              <a:rPr lang="en-US" sz="1800"/>
              <a:t>What words typically </a:t>
            </a:r>
            <a:r>
              <a:rPr lang="en-US" sz="1800" i="1"/>
              <a:t>modify</a:t>
            </a:r>
            <a:r>
              <a:rPr lang="en-US" sz="1800"/>
              <a:t> other words?  </a:t>
            </a:r>
          </a:p>
          <a:p>
            <a:pPr lvl="1"/>
            <a:r>
              <a:rPr lang="en-US" sz="2000"/>
              <a:t>Build simple interactive applications (e.g. </a:t>
            </a:r>
            <a:r>
              <a:rPr lang="en-US" sz="2000">
                <a:hlinkClick r:id="rId3"/>
              </a:rPr>
              <a:t>Eliza</a:t>
            </a:r>
            <a:r>
              <a:rPr lang="en-US" sz="2000"/>
              <a:t>)</a:t>
            </a:r>
          </a:p>
          <a:p>
            <a:pPr lvl="1"/>
            <a:r>
              <a:rPr lang="en-US" sz="2000"/>
              <a:t>Recognize Named Entities (NE): people names, company names</a:t>
            </a:r>
          </a:p>
          <a:p>
            <a:pPr lvl="1"/>
            <a:r>
              <a:rPr lang="en-US" sz="2000"/>
              <a:t>Deception detection:  Statement Analysis</a:t>
            </a:r>
          </a:p>
        </p:txBody>
      </p:sp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/>
              <a:t>Regular Expression/Pattern Matching in NLP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r>
              <a:rPr lang="en-US"/>
              <a:t>Review</a:t>
            </a:r>
          </a:p>
        </p:txBody>
      </p:sp>
      <p:grpSp>
        <p:nvGrpSpPr>
          <p:cNvPr id="21576" name="Group 72"/>
          <p:cNvGrpSpPr>
            <a:grpSpLocks/>
          </p:cNvGrpSpPr>
          <p:nvPr/>
        </p:nvGrpSpPr>
        <p:grpSpPr bwMode="auto">
          <a:xfrm>
            <a:off x="1066800" y="1525588"/>
            <a:ext cx="7392988" cy="4741862"/>
            <a:chOff x="672" y="960"/>
            <a:chExt cx="4657" cy="2987"/>
          </a:xfrm>
        </p:grpSpPr>
        <p:sp>
          <p:nvSpPr>
            <p:cNvPr id="21572" name="Rectangle 68"/>
            <p:cNvSpPr>
              <a:spLocks noChangeArrowheads="1"/>
            </p:cNvSpPr>
            <p:nvPr/>
          </p:nvSpPr>
          <p:spPr bwMode="auto">
            <a:xfrm>
              <a:off x="3776" y="1387"/>
              <a:ext cx="1552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A non-blank line</a:t>
              </a:r>
            </a:p>
          </p:txBody>
        </p:sp>
        <p:sp>
          <p:nvSpPr>
            <p:cNvPr id="21570" name="Rectangle 66"/>
            <p:cNvSpPr>
              <a:spLocks noChangeArrowheads="1"/>
            </p:cNvSpPr>
            <p:nvPr/>
          </p:nvSpPr>
          <p:spPr bwMode="auto">
            <a:xfrm>
              <a:off x="1894" y="1387"/>
              <a:ext cx="1882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Any character</a:t>
              </a:r>
            </a:p>
          </p:txBody>
        </p:sp>
        <p:sp>
          <p:nvSpPr>
            <p:cNvPr id="21568" name="Rectangle 64"/>
            <p:cNvSpPr>
              <a:spLocks noChangeArrowheads="1"/>
            </p:cNvSpPr>
            <p:nvPr/>
          </p:nvSpPr>
          <p:spPr bwMode="auto">
            <a:xfrm>
              <a:off x="672" y="1387"/>
              <a:ext cx="1222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/./</a:t>
              </a:r>
            </a:p>
          </p:txBody>
        </p:sp>
        <p:sp>
          <p:nvSpPr>
            <p:cNvPr id="21526" name="Rectangle 22"/>
            <p:cNvSpPr>
              <a:spLocks noChangeArrowheads="1"/>
            </p:cNvSpPr>
            <p:nvPr/>
          </p:nvSpPr>
          <p:spPr bwMode="auto">
            <a:xfrm>
              <a:off x="3776" y="3519"/>
              <a:ext cx="1552" cy="4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Not an NE</a:t>
              </a:r>
            </a:p>
          </p:txBody>
        </p:sp>
        <p:sp>
          <p:nvSpPr>
            <p:cNvPr id="21525" name="Rectangle 21"/>
            <p:cNvSpPr>
              <a:spLocks noChangeArrowheads="1"/>
            </p:cNvSpPr>
            <p:nvPr/>
          </p:nvSpPr>
          <p:spPr bwMode="auto">
            <a:xfrm>
              <a:off x="1894" y="3519"/>
              <a:ext cx="1882" cy="4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Lower case letter</a:t>
              </a:r>
            </a:p>
          </p:txBody>
        </p:sp>
        <p:sp>
          <p:nvSpPr>
            <p:cNvPr id="21524" name="Rectangle 20"/>
            <p:cNvSpPr>
              <a:spLocks noChangeArrowheads="1"/>
            </p:cNvSpPr>
            <p:nvPr/>
          </p:nvSpPr>
          <p:spPr bwMode="auto">
            <a:xfrm>
              <a:off x="672" y="3519"/>
              <a:ext cx="1222" cy="4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/ [^A-Z]/</a:t>
              </a:r>
            </a:p>
          </p:txBody>
        </p:sp>
        <p:sp>
          <p:nvSpPr>
            <p:cNvPr id="21523" name="Rectangle 19"/>
            <p:cNvSpPr>
              <a:spLocks noChangeArrowheads="1"/>
            </p:cNvSpPr>
            <p:nvPr/>
          </p:nvSpPr>
          <p:spPr bwMode="auto">
            <a:xfrm>
              <a:off x="3776" y="3093"/>
              <a:ext cx="1552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Possible NE</a:t>
              </a:r>
            </a:p>
          </p:txBody>
        </p:sp>
        <p:sp>
          <p:nvSpPr>
            <p:cNvPr id="21522" name="Rectangle 18"/>
            <p:cNvSpPr>
              <a:spLocks noChangeArrowheads="1"/>
            </p:cNvSpPr>
            <p:nvPr/>
          </p:nvSpPr>
          <p:spPr bwMode="auto">
            <a:xfrm>
              <a:off x="1894" y="3093"/>
              <a:ext cx="1882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Capitalized letter</a:t>
              </a:r>
            </a:p>
          </p:txBody>
        </p:sp>
        <p:sp>
          <p:nvSpPr>
            <p:cNvPr id="21521" name="Rectangle 17"/>
            <p:cNvSpPr>
              <a:spLocks noChangeArrowheads="1"/>
            </p:cNvSpPr>
            <p:nvPr/>
          </p:nvSpPr>
          <p:spPr bwMode="auto">
            <a:xfrm>
              <a:off x="672" y="3093"/>
              <a:ext cx="1222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/ [A-Z]/</a:t>
              </a:r>
            </a:p>
          </p:txBody>
        </p:sp>
        <p:sp>
          <p:nvSpPr>
            <p:cNvPr id="21520" name="Rectangle 16"/>
            <p:cNvSpPr>
              <a:spLocks noChangeArrowheads="1"/>
            </p:cNvSpPr>
            <p:nvPr/>
          </p:nvSpPr>
          <p:spPr bwMode="auto">
            <a:xfrm>
              <a:off x="3776" y="2666"/>
              <a:ext cx="1552" cy="4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endParaRPr lang="en-US" sz="2400"/>
            </a:p>
          </p:txBody>
        </p:sp>
        <p:sp>
          <p:nvSpPr>
            <p:cNvPr id="21519" name="Rectangle 15"/>
            <p:cNvSpPr>
              <a:spLocks noChangeArrowheads="1"/>
            </p:cNvSpPr>
            <p:nvPr/>
          </p:nvSpPr>
          <p:spPr bwMode="auto">
            <a:xfrm>
              <a:off x="1894" y="2666"/>
              <a:ext cx="1882" cy="4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Any l.c. letter</a:t>
              </a:r>
            </a:p>
          </p:txBody>
        </p:sp>
        <p:sp>
          <p:nvSpPr>
            <p:cNvPr id="21518" name="Rectangle 14"/>
            <p:cNvSpPr>
              <a:spLocks noChangeArrowheads="1"/>
            </p:cNvSpPr>
            <p:nvPr/>
          </p:nvSpPr>
          <p:spPr bwMode="auto">
            <a:xfrm>
              <a:off x="672" y="2666"/>
              <a:ext cx="1222" cy="4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/[a-z]/</a:t>
              </a:r>
            </a:p>
          </p:txBody>
        </p:sp>
        <p:sp>
          <p:nvSpPr>
            <p:cNvPr id="21517" name="Rectangle 13"/>
            <p:cNvSpPr>
              <a:spLocks noChangeArrowheads="1"/>
            </p:cNvSpPr>
            <p:nvPr/>
          </p:nvSpPr>
          <p:spPr bwMode="auto">
            <a:xfrm>
              <a:off x="3776" y="2239"/>
              <a:ext cx="1552" cy="4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Rhyme:/[bckmrs]ite/</a:t>
              </a:r>
            </a:p>
          </p:txBody>
        </p:sp>
        <p:sp>
          <p:nvSpPr>
            <p:cNvPr id="21516" name="Rectangle 12"/>
            <p:cNvSpPr>
              <a:spLocks noChangeArrowheads="1"/>
            </p:cNvSpPr>
            <p:nvPr/>
          </p:nvSpPr>
          <p:spPr bwMode="auto">
            <a:xfrm>
              <a:off x="1894" y="2239"/>
              <a:ext cx="1882" cy="4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Any char in set</a:t>
              </a:r>
            </a:p>
          </p:txBody>
        </p:sp>
        <p:sp>
          <p:nvSpPr>
            <p:cNvPr id="21515" name="Rectangle 11"/>
            <p:cNvSpPr>
              <a:spLocks noChangeArrowheads="1"/>
            </p:cNvSpPr>
            <p:nvPr/>
          </p:nvSpPr>
          <p:spPr bwMode="auto">
            <a:xfrm>
              <a:off x="672" y="2239"/>
              <a:ext cx="1222" cy="4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/[bckmsr]/</a:t>
              </a:r>
            </a:p>
          </p:txBody>
        </p:sp>
        <p:sp>
          <p:nvSpPr>
            <p:cNvPr id="21514" name="Rectangle 10"/>
            <p:cNvSpPr>
              <a:spLocks noChangeArrowheads="1"/>
            </p:cNvSpPr>
            <p:nvPr/>
          </p:nvSpPr>
          <p:spPr bwMode="auto">
            <a:xfrm>
              <a:off x="3776" y="1813"/>
              <a:ext cx="1552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endParaRPr lang="en-US" sz="2400"/>
            </a:p>
          </p:txBody>
        </p:sp>
        <p:sp>
          <p:nvSpPr>
            <p:cNvPr id="21513" name="Rectangle 9"/>
            <p:cNvSpPr>
              <a:spLocks noChangeArrowheads="1"/>
            </p:cNvSpPr>
            <p:nvPr/>
          </p:nvSpPr>
          <p:spPr bwMode="auto">
            <a:xfrm>
              <a:off x="1894" y="1813"/>
              <a:ext cx="1882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A ‘.’, a ‘?’</a:t>
              </a:r>
            </a:p>
          </p:txBody>
        </p:sp>
        <p:sp>
          <p:nvSpPr>
            <p:cNvPr id="21512" name="Rectangle 8"/>
            <p:cNvSpPr>
              <a:spLocks noChangeArrowheads="1"/>
            </p:cNvSpPr>
            <p:nvPr/>
          </p:nvSpPr>
          <p:spPr bwMode="auto">
            <a:xfrm>
              <a:off x="672" y="1813"/>
              <a:ext cx="1222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/\./, /\?/</a:t>
              </a:r>
            </a:p>
          </p:txBody>
        </p:sp>
        <p:sp>
          <p:nvSpPr>
            <p:cNvPr id="21511" name="Rectangle 7"/>
            <p:cNvSpPr>
              <a:spLocks noChangeArrowheads="1"/>
            </p:cNvSpPr>
            <p:nvPr/>
          </p:nvSpPr>
          <p:spPr bwMode="auto">
            <a:xfrm>
              <a:off x="3776" y="960"/>
              <a:ext cx="1552" cy="4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Uses</a:t>
              </a:r>
            </a:p>
          </p:txBody>
        </p:sp>
        <p:sp>
          <p:nvSpPr>
            <p:cNvPr id="21510" name="Rectangle 6"/>
            <p:cNvSpPr>
              <a:spLocks noChangeArrowheads="1"/>
            </p:cNvSpPr>
            <p:nvPr/>
          </p:nvSpPr>
          <p:spPr bwMode="auto">
            <a:xfrm>
              <a:off x="1894" y="960"/>
              <a:ext cx="1882" cy="4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Matches</a:t>
              </a:r>
            </a:p>
          </p:txBody>
        </p:sp>
        <p:sp>
          <p:nvSpPr>
            <p:cNvPr id="21509" name="Rectangle 5"/>
            <p:cNvSpPr>
              <a:spLocks noChangeArrowheads="1"/>
            </p:cNvSpPr>
            <p:nvPr/>
          </p:nvSpPr>
          <p:spPr bwMode="auto">
            <a:xfrm>
              <a:off x="672" y="960"/>
              <a:ext cx="1222" cy="4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RE</a:t>
              </a:r>
            </a:p>
          </p:txBody>
        </p:sp>
        <p:sp>
          <p:nvSpPr>
            <p:cNvPr id="21527" name="Line 23"/>
            <p:cNvSpPr>
              <a:spLocks noChangeShapeType="1"/>
            </p:cNvSpPr>
            <p:nvPr/>
          </p:nvSpPr>
          <p:spPr bwMode="auto">
            <a:xfrm>
              <a:off x="672" y="960"/>
              <a:ext cx="4656" cy="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28" name="Line 24"/>
            <p:cNvSpPr>
              <a:spLocks noChangeShapeType="1"/>
            </p:cNvSpPr>
            <p:nvPr/>
          </p:nvSpPr>
          <p:spPr bwMode="auto">
            <a:xfrm>
              <a:off x="672" y="1387"/>
              <a:ext cx="4656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29" name="Line 25"/>
            <p:cNvSpPr>
              <a:spLocks noChangeShapeType="1"/>
            </p:cNvSpPr>
            <p:nvPr/>
          </p:nvSpPr>
          <p:spPr bwMode="auto">
            <a:xfrm>
              <a:off x="672" y="2239"/>
              <a:ext cx="4656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30" name="Line 26"/>
            <p:cNvSpPr>
              <a:spLocks noChangeShapeType="1"/>
            </p:cNvSpPr>
            <p:nvPr/>
          </p:nvSpPr>
          <p:spPr bwMode="auto">
            <a:xfrm>
              <a:off x="672" y="2666"/>
              <a:ext cx="4656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31" name="Line 27"/>
            <p:cNvSpPr>
              <a:spLocks noChangeShapeType="1"/>
            </p:cNvSpPr>
            <p:nvPr/>
          </p:nvSpPr>
          <p:spPr bwMode="auto">
            <a:xfrm>
              <a:off x="672" y="3093"/>
              <a:ext cx="4656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32" name="Line 28"/>
            <p:cNvSpPr>
              <a:spLocks noChangeShapeType="1"/>
            </p:cNvSpPr>
            <p:nvPr/>
          </p:nvSpPr>
          <p:spPr bwMode="auto">
            <a:xfrm>
              <a:off x="672" y="3519"/>
              <a:ext cx="4656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33" name="Line 29"/>
            <p:cNvSpPr>
              <a:spLocks noChangeShapeType="1"/>
            </p:cNvSpPr>
            <p:nvPr/>
          </p:nvSpPr>
          <p:spPr bwMode="auto">
            <a:xfrm>
              <a:off x="672" y="3946"/>
              <a:ext cx="4656" cy="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34" name="Line 30"/>
            <p:cNvSpPr>
              <a:spLocks noChangeShapeType="1"/>
            </p:cNvSpPr>
            <p:nvPr/>
          </p:nvSpPr>
          <p:spPr bwMode="auto">
            <a:xfrm>
              <a:off x="672" y="960"/>
              <a:ext cx="1" cy="298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35" name="Line 31"/>
            <p:cNvSpPr>
              <a:spLocks noChangeShapeType="1"/>
            </p:cNvSpPr>
            <p:nvPr/>
          </p:nvSpPr>
          <p:spPr bwMode="auto">
            <a:xfrm>
              <a:off x="1894" y="960"/>
              <a:ext cx="1" cy="29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36" name="Line 32"/>
            <p:cNvSpPr>
              <a:spLocks noChangeShapeType="1"/>
            </p:cNvSpPr>
            <p:nvPr/>
          </p:nvSpPr>
          <p:spPr bwMode="auto">
            <a:xfrm>
              <a:off x="3776" y="960"/>
              <a:ext cx="1" cy="29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37" name="Line 33"/>
            <p:cNvSpPr>
              <a:spLocks noChangeShapeType="1"/>
            </p:cNvSpPr>
            <p:nvPr/>
          </p:nvSpPr>
          <p:spPr bwMode="auto">
            <a:xfrm>
              <a:off x="5328" y="960"/>
              <a:ext cx="1" cy="298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69" name="Line 65"/>
            <p:cNvSpPr>
              <a:spLocks noChangeShapeType="1"/>
            </p:cNvSpPr>
            <p:nvPr/>
          </p:nvSpPr>
          <p:spPr bwMode="auto">
            <a:xfrm>
              <a:off x="672" y="1813"/>
              <a:ext cx="4656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77" name="Text Box 73"/>
          <p:cNvSpPr txBox="1">
            <a:spLocks noChangeArrowheads="1"/>
          </p:cNvSpPr>
          <p:nvPr/>
        </p:nvSpPr>
        <p:spPr bwMode="auto">
          <a:xfrm>
            <a:off x="6172200" y="423545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Rhyme: /[a-z]ite/</a:t>
            </a:r>
          </a:p>
        </p:txBody>
      </p:sp>
      <p:sp>
        <p:nvSpPr>
          <p:cNvPr id="21581" name="Text Box 77"/>
          <p:cNvSpPr txBox="1">
            <a:spLocks noChangeArrowheads="1"/>
          </p:cNvSpPr>
          <p:nvPr/>
        </p:nvSpPr>
        <p:spPr bwMode="auto">
          <a:xfrm>
            <a:off x="5995988" y="2881313"/>
            <a:ext cx="22336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A statement, a question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650" name="Group 122"/>
          <p:cNvGraphicFramePr>
            <a:graphicFrameLocks noGrp="1"/>
          </p:cNvGraphicFramePr>
          <p:nvPr/>
        </p:nvGraphicFramePr>
        <p:xfrm>
          <a:off x="838200" y="609600"/>
          <a:ext cx="7620000" cy="5544504"/>
        </p:xfrm>
        <a:graphic>
          <a:graphicData uri="http://schemas.openxmlformats.org/drawingml/2006/table">
            <a:tbl>
              <a:tblPr/>
              <a:tblGrid>
                <a:gridCol w="2000250"/>
                <a:gridCol w="3079750"/>
                <a:gridCol w="2540000"/>
              </a:tblGrid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Description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Uses?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/a*/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Zero or more a’s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/(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very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 ])*/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/a+/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One or more a’s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/(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very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 ])+/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/a?/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Optional single 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/(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very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 ])?/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/cat|dog/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‘cat’ or ‘dog’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/[A-Z,a-z]* (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cat|dog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/^[Nn]o$/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line with only ‘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No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 or ‘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no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 in 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/\bun\B/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Prefixes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Words prefixed by ‘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un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 (nb.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union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14" name="Rectangle 38"/>
          <p:cNvSpPr>
            <a:spLocks noChangeArrowheads="1"/>
          </p:cNvSpPr>
          <p:nvPr/>
        </p:nvSpPr>
        <p:spPr bwMode="auto">
          <a:xfrm>
            <a:off x="3276600" y="2447925"/>
            <a:ext cx="4953000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n-US" sz="2400"/>
              <a:t>Patterns: </a:t>
            </a:r>
            <a:r>
              <a:rPr lang="en-US" sz="2400">
                <a:solidFill>
                  <a:srgbClr val="FF0066"/>
                </a:solidFill>
              </a:rPr>
              <a:t>happier and happier</a:t>
            </a:r>
            <a:r>
              <a:rPr lang="en-US" sz="2400"/>
              <a:t>, </a:t>
            </a:r>
            <a:r>
              <a:rPr lang="en-US" sz="2400">
                <a:solidFill>
                  <a:srgbClr val="FF0066"/>
                </a:solidFill>
              </a:rPr>
              <a:t>fuzzier and fuzzier</a:t>
            </a:r>
            <a:r>
              <a:rPr lang="en-US" sz="2400"/>
              <a:t>, </a:t>
            </a:r>
            <a:r>
              <a:rPr lang="en-US" sz="2400" i="1"/>
              <a:t>classifier and classifier</a:t>
            </a:r>
            <a:endParaRPr lang="en-US" sz="2400"/>
          </a:p>
        </p:txBody>
      </p:sp>
      <p:sp>
        <p:nvSpPr>
          <p:cNvPr id="24610" name="Rectangle 34"/>
          <p:cNvSpPr>
            <a:spLocks noChangeArrowheads="1"/>
          </p:cNvSpPr>
          <p:nvPr/>
        </p:nvSpPr>
        <p:spPr bwMode="auto">
          <a:xfrm>
            <a:off x="838200" y="2447925"/>
            <a:ext cx="2438400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n-US" sz="2400"/>
              <a:t>/ (.+ier) and \1 /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276600" y="1592263"/>
            <a:ext cx="4953000" cy="85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n-US" sz="2400"/>
              <a:t>Morphological variants of ‘</a:t>
            </a:r>
            <a:r>
              <a:rPr lang="en-US" sz="2400">
                <a:solidFill>
                  <a:srgbClr val="FF0066"/>
                </a:solidFill>
              </a:rPr>
              <a:t>kitty</a:t>
            </a:r>
            <a:r>
              <a:rPr lang="en-US" sz="2400"/>
              <a:t>’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838200" y="1592263"/>
            <a:ext cx="2438400" cy="85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n-US" sz="2400"/>
              <a:t>/kitt(y|ies|en|ens)/</a:t>
            </a:r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3276600" y="914400"/>
            <a:ext cx="49530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n-US" sz="2400"/>
              <a:t>E.G.</a:t>
            </a:r>
          </a:p>
        </p:txBody>
      </p:sp>
      <p:sp>
        <p:nvSpPr>
          <p:cNvPr id="24596" name="Rectangle 20"/>
          <p:cNvSpPr>
            <a:spLocks noChangeArrowheads="1"/>
          </p:cNvSpPr>
          <p:nvPr/>
        </p:nvSpPr>
        <p:spPr bwMode="auto">
          <a:xfrm>
            <a:off x="838200" y="914400"/>
            <a:ext cx="24384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n-US" sz="2400"/>
              <a:t>RE plus</a:t>
            </a:r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838200" y="914400"/>
            <a:ext cx="73914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>
            <a:off x="838200" y="1592263"/>
            <a:ext cx="7391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>
            <a:off x="838200" y="415925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04" name="Line 28"/>
          <p:cNvSpPr>
            <a:spLocks noChangeShapeType="1"/>
          </p:cNvSpPr>
          <p:nvPr/>
        </p:nvSpPr>
        <p:spPr bwMode="auto">
          <a:xfrm>
            <a:off x="838200" y="914400"/>
            <a:ext cx="0" cy="32448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05" name="Line 29"/>
          <p:cNvSpPr>
            <a:spLocks noChangeShapeType="1"/>
          </p:cNvSpPr>
          <p:nvPr/>
        </p:nvSpPr>
        <p:spPr bwMode="auto">
          <a:xfrm>
            <a:off x="3276600" y="914400"/>
            <a:ext cx="0" cy="3244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07" name="Line 31"/>
          <p:cNvSpPr>
            <a:spLocks noChangeShapeType="1"/>
          </p:cNvSpPr>
          <p:nvPr/>
        </p:nvSpPr>
        <p:spPr bwMode="auto">
          <a:xfrm>
            <a:off x="8229600" y="914400"/>
            <a:ext cx="0" cy="32448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08" name="Line 32"/>
          <p:cNvSpPr>
            <a:spLocks noChangeShapeType="1"/>
          </p:cNvSpPr>
          <p:nvPr/>
        </p:nvSpPr>
        <p:spPr bwMode="auto">
          <a:xfrm>
            <a:off x="3276600" y="4159250"/>
            <a:ext cx="4953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11" name="Line 35"/>
          <p:cNvSpPr>
            <a:spLocks noChangeShapeType="1"/>
          </p:cNvSpPr>
          <p:nvPr/>
        </p:nvSpPr>
        <p:spPr bwMode="auto">
          <a:xfrm>
            <a:off x="838200" y="2447925"/>
            <a:ext cx="7391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27" name="Line 51"/>
          <p:cNvSpPr>
            <a:spLocks noChangeShapeType="1"/>
          </p:cNvSpPr>
          <p:nvPr/>
        </p:nvSpPr>
        <p:spPr bwMode="auto">
          <a:xfrm>
            <a:off x="838200" y="3303588"/>
            <a:ext cx="7391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7772400" cy="5791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Men are all alike. </a:t>
            </a:r>
          </a:p>
          <a:p>
            <a:pPr>
              <a:lnSpc>
                <a:spcPct val="80000"/>
              </a:lnSpc>
            </a:pPr>
            <a:r>
              <a:rPr lang="en-US" sz="1800"/>
              <a:t>IN WHAT WAY? </a:t>
            </a:r>
          </a:p>
          <a:p>
            <a:pPr>
              <a:lnSpc>
                <a:spcPct val="80000"/>
              </a:lnSpc>
            </a:pPr>
            <a:r>
              <a:rPr lang="en-US" sz="1800"/>
              <a:t>They're always bugging us about something or other. </a:t>
            </a:r>
          </a:p>
          <a:p>
            <a:pPr>
              <a:lnSpc>
                <a:spcPct val="80000"/>
              </a:lnSpc>
            </a:pPr>
            <a:r>
              <a:rPr lang="en-US" sz="1800"/>
              <a:t>CAN YOU THINK OF A SPECIFIC EXAMPLE? </a:t>
            </a:r>
          </a:p>
          <a:p>
            <a:pPr>
              <a:lnSpc>
                <a:spcPct val="80000"/>
              </a:lnSpc>
            </a:pPr>
            <a:r>
              <a:rPr lang="en-US" sz="1800"/>
              <a:t>Well, my boyfriend made me come here. </a:t>
            </a:r>
          </a:p>
          <a:p>
            <a:pPr>
              <a:lnSpc>
                <a:spcPct val="80000"/>
              </a:lnSpc>
            </a:pPr>
            <a:r>
              <a:rPr lang="en-US" sz="1800"/>
              <a:t>YOUR BOYFRIEND MADE YOU COME HERE </a:t>
            </a:r>
          </a:p>
          <a:p>
            <a:pPr>
              <a:lnSpc>
                <a:spcPct val="80000"/>
              </a:lnSpc>
            </a:pPr>
            <a:r>
              <a:rPr lang="en-US" sz="1800"/>
              <a:t>He says I'm depressed much of the time. </a:t>
            </a:r>
          </a:p>
          <a:p>
            <a:pPr>
              <a:lnSpc>
                <a:spcPct val="80000"/>
              </a:lnSpc>
            </a:pPr>
            <a:r>
              <a:rPr lang="en-US" sz="1800"/>
              <a:t>I AM SORRY TO HEAR YOU ARE DEPRESSED </a:t>
            </a:r>
          </a:p>
          <a:p>
            <a:pPr>
              <a:lnSpc>
                <a:spcPct val="80000"/>
              </a:lnSpc>
            </a:pPr>
            <a:r>
              <a:rPr lang="en-US" sz="1800"/>
              <a:t>It's true. I am unhappy </a:t>
            </a:r>
          </a:p>
          <a:p>
            <a:pPr>
              <a:lnSpc>
                <a:spcPct val="80000"/>
              </a:lnSpc>
            </a:pPr>
            <a:r>
              <a:rPr lang="en-US" sz="1800"/>
              <a:t>DO YOU THINK COMING HERE WILL HELP YOU NOT TO BE UNHAPPY </a:t>
            </a:r>
          </a:p>
          <a:p>
            <a:pPr>
              <a:lnSpc>
                <a:spcPct val="80000"/>
              </a:lnSpc>
            </a:pPr>
            <a:r>
              <a:rPr lang="en-US" sz="1800"/>
              <a:t>I need some help, that much seems certain. </a:t>
            </a:r>
          </a:p>
          <a:p>
            <a:pPr>
              <a:lnSpc>
                <a:spcPct val="80000"/>
              </a:lnSpc>
            </a:pPr>
            <a:r>
              <a:rPr lang="en-US" sz="1800"/>
              <a:t>WHAT WOULD IT MEAN TO YOU IF YOU GOT SOME HELP </a:t>
            </a:r>
          </a:p>
          <a:p>
            <a:pPr>
              <a:lnSpc>
                <a:spcPct val="80000"/>
              </a:lnSpc>
            </a:pPr>
            <a:r>
              <a:rPr lang="en-US" sz="1800"/>
              <a:t>Perhaps I could learn to get along with my mother. </a:t>
            </a:r>
          </a:p>
          <a:p>
            <a:pPr>
              <a:lnSpc>
                <a:spcPct val="80000"/>
              </a:lnSpc>
            </a:pPr>
            <a:r>
              <a:rPr lang="en-US" sz="1800"/>
              <a:t>TELL ME MORE ABOUT YOUR FAMILY </a:t>
            </a:r>
          </a:p>
          <a:p>
            <a:pPr>
              <a:lnSpc>
                <a:spcPct val="80000"/>
              </a:lnSpc>
            </a:pPr>
            <a:r>
              <a:rPr lang="en-US" sz="1800"/>
              <a:t>My mother takes care of me. </a:t>
            </a:r>
          </a:p>
          <a:p>
            <a:pPr>
              <a:lnSpc>
                <a:spcPct val="80000"/>
              </a:lnSpc>
            </a:pPr>
            <a:r>
              <a:rPr lang="en-US" sz="1800"/>
              <a:t>WHO ELSE IN YOUR FAMILY TAKES CARE OF YOU </a:t>
            </a:r>
          </a:p>
          <a:p>
            <a:pPr>
              <a:lnSpc>
                <a:spcPct val="80000"/>
              </a:lnSpc>
            </a:pPr>
            <a:r>
              <a:rPr lang="en-US" sz="1800"/>
              <a:t>My father. </a:t>
            </a:r>
          </a:p>
          <a:p>
            <a:pPr>
              <a:lnSpc>
                <a:spcPct val="80000"/>
              </a:lnSpc>
            </a:pPr>
            <a:r>
              <a:rPr lang="en-US" sz="1800"/>
              <a:t>YOUR FATHER </a:t>
            </a:r>
          </a:p>
          <a:p>
            <a:pPr>
              <a:lnSpc>
                <a:spcPct val="80000"/>
              </a:lnSpc>
            </a:pPr>
            <a:r>
              <a:rPr lang="en-US" sz="1800"/>
              <a:t>You are like my father in some ways. </a:t>
            </a:r>
          </a:p>
        </p:txBody>
      </p:sp>
      <p:sp>
        <p:nvSpPr>
          <p:cNvPr id="68610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772400" cy="914400"/>
          </a:xfrm>
        </p:spPr>
        <p:txBody>
          <a:bodyPr/>
          <a:lstStyle/>
          <a:p>
            <a:r>
              <a:rPr lang="en-US"/>
              <a:t>Eliza (Weizenbaum)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4692650"/>
            <a:ext cx="8077200" cy="13716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600" b="1">
                <a:latin typeface="Courier New" pitchFamily="16" charset="0"/>
              </a:rPr>
              <a:t>s/</a:t>
            </a:r>
            <a:r>
              <a:rPr lang="en-US" sz="1600" b="1">
                <a:solidFill>
                  <a:srgbClr val="FF0000"/>
                </a:solidFill>
                <a:latin typeface="Courier New" pitchFamily="16" charset="0"/>
              </a:rPr>
              <a:t>.*</a:t>
            </a:r>
            <a:r>
              <a:rPr lang="en-US" sz="1600" b="1">
                <a:latin typeface="Courier New" pitchFamily="16" charset="0"/>
              </a:rPr>
              <a:t> YOU ARE (depressed|sad) </a:t>
            </a:r>
            <a:r>
              <a:rPr lang="en-US" sz="1600" b="1">
                <a:solidFill>
                  <a:srgbClr val="FF0000"/>
                </a:solidFill>
                <a:latin typeface="Courier New" pitchFamily="16" charset="0"/>
              </a:rPr>
              <a:t>.*</a:t>
            </a:r>
            <a:r>
              <a:rPr lang="en-US" sz="1600" b="1">
                <a:latin typeface="Courier New" pitchFamily="16" charset="0"/>
              </a:rPr>
              <a:t>/I AM SORRY TO HEAR YOU ARE \1/</a:t>
            </a:r>
          </a:p>
          <a:p>
            <a:pPr>
              <a:buFont typeface="Wingdings" pitchFamily="2" charset="2"/>
              <a:buNone/>
            </a:pPr>
            <a:r>
              <a:rPr lang="en-US" sz="1600" b="1">
                <a:latin typeface="Courier New" pitchFamily="16" charset="0"/>
              </a:rPr>
              <a:t>s/.* YOU ARE (depressed|sad) .*/WHY DO YOU THINK YOU ARE \1/</a:t>
            </a:r>
          </a:p>
          <a:p>
            <a:pPr>
              <a:buFont typeface="Wingdings" pitchFamily="2" charset="2"/>
              <a:buNone/>
            </a:pPr>
            <a:r>
              <a:rPr lang="en-US" sz="1600" b="1">
                <a:latin typeface="Courier New" pitchFamily="16" charset="0"/>
              </a:rPr>
              <a:t>s/.* all .*/IN WHAT WAY/</a:t>
            </a:r>
          </a:p>
          <a:p>
            <a:pPr>
              <a:buFont typeface="Wingdings" pitchFamily="2" charset="2"/>
              <a:buNone/>
            </a:pPr>
            <a:r>
              <a:rPr lang="en-US" sz="1600" b="1">
                <a:latin typeface="Courier New" pitchFamily="16" charset="0"/>
              </a:rPr>
              <a:t>s/.* always .*/CAN YOU THINK OF A SPECIFIC EXAMPLE/</a:t>
            </a:r>
          </a:p>
        </p:txBody>
      </p:sp>
      <p:sp>
        <p:nvSpPr>
          <p:cNvPr id="74754" name="AutoShape 2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7924800" cy="1143000"/>
          </a:xfrm>
        </p:spPr>
        <p:txBody>
          <a:bodyPr>
            <a:normAutofit fontScale="90000"/>
          </a:bodyPr>
          <a:lstStyle/>
          <a:p>
            <a:r>
              <a:rPr lang="en-US"/>
              <a:t>Eliza-style regular expressions</a:t>
            </a: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609600" y="2286000"/>
            <a:ext cx="8531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Step 1: replace first person with second person references</a:t>
            </a:r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1219200" y="2743200"/>
            <a:ext cx="70866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2000" b="1">
                <a:latin typeface="Courier New" pitchFamily="16" charset="0"/>
              </a:rPr>
              <a:t>s/</a:t>
            </a:r>
            <a:r>
              <a:rPr lang="en-US" sz="2000" b="1">
                <a:solidFill>
                  <a:srgbClr val="0066FF"/>
                </a:solidFill>
                <a:latin typeface="Courier New" pitchFamily="16" charset="0"/>
              </a:rPr>
              <a:t>\b</a:t>
            </a:r>
            <a:r>
              <a:rPr lang="en-US" sz="2000" b="1">
                <a:latin typeface="Courier New" pitchFamily="16" charset="0"/>
              </a:rPr>
              <a:t>I(’m| am)</a:t>
            </a:r>
            <a:r>
              <a:rPr lang="en-US" sz="2000" b="1">
                <a:solidFill>
                  <a:srgbClr val="0066FF"/>
                </a:solidFill>
                <a:latin typeface="Courier New" pitchFamily="16" charset="0"/>
              </a:rPr>
              <a:t>\b</a:t>
            </a:r>
            <a:r>
              <a:rPr lang="en-US" sz="2000" b="1">
                <a:solidFill>
                  <a:schemeClr val="accent2"/>
                </a:solidFill>
                <a:latin typeface="Courier New" pitchFamily="16" charset="0"/>
              </a:rPr>
              <a:t> </a:t>
            </a:r>
            <a:r>
              <a:rPr lang="en-US" sz="2000" b="1">
                <a:latin typeface="Courier New" pitchFamily="16" charset="0"/>
              </a:rPr>
              <a:t>/YOU ARE/g</a:t>
            </a:r>
          </a:p>
          <a:p>
            <a:pPr marL="342900" indent="-342900" eaLnBrk="1" hangingPunct="1">
              <a:spcBef>
                <a:spcPct val="20000"/>
              </a:spcBef>
            </a:pPr>
            <a:r>
              <a:rPr lang="en-US" sz="2000" b="1">
                <a:latin typeface="Courier New" pitchFamily="16" charset="0"/>
              </a:rPr>
              <a:t>s/</a:t>
            </a:r>
            <a:r>
              <a:rPr lang="en-US" sz="2000" b="1">
                <a:solidFill>
                  <a:srgbClr val="0066FF"/>
                </a:solidFill>
                <a:latin typeface="Courier New" pitchFamily="16" charset="0"/>
              </a:rPr>
              <a:t>\b</a:t>
            </a:r>
            <a:r>
              <a:rPr lang="en-US" sz="2000" b="1">
                <a:latin typeface="Courier New" pitchFamily="16" charset="0"/>
              </a:rPr>
              <a:t>my</a:t>
            </a:r>
            <a:r>
              <a:rPr lang="en-US" sz="2000" b="1">
                <a:solidFill>
                  <a:srgbClr val="0066FF"/>
                </a:solidFill>
                <a:latin typeface="Courier New" pitchFamily="16" charset="0"/>
              </a:rPr>
              <a:t>\b</a:t>
            </a:r>
            <a:r>
              <a:rPr lang="en-US" sz="2000" b="1">
                <a:solidFill>
                  <a:schemeClr val="accent2"/>
                </a:solidFill>
                <a:latin typeface="Courier New" pitchFamily="16" charset="0"/>
              </a:rPr>
              <a:t> </a:t>
            </a:r>
            <a:r>
              <a:rPr lang="en-US" sz="2000" b="1">
                <a:latin typeface="Courier New" pitchFamily="16" charset="0"/>
              </a:rPr>
              <a:t>/YOUR/g</a:t>
            </a:r>
          </a:p>
          <a:p>
            <a:pPr marL="342900" indent="-342900" eaLnBrk="1" hangingPunct="1">
              <a:spcBef>
                <a:spcPct val="20000"/>
              </a:spcBef>
            </a:pPr>
            <a:r>
              <a:rPr lang="en-US" sz="2000" b="1">
                <a:latin typeface="Courier New" pitchFamily="16" charset="0"/>
              </a:rPr>
              <a:t>S/</a:t>
            </a:r>
            <a:r>
              <a:rPr lang="en-US" sz="2000" b="1">
                <a:solidFill>
                  <a:srgbClr val="0066FF"/>
                </a:solidFill>
                <a:latin typeface="Courier New" pitchFamily="16" charset="0"/>
              </a:rPr>
              <a:t>\b</a:t>
            </a:r>
            <a:r>
              <a:rPr lang="en-US" sz="2000" b="1">
                <a:latin typeface="Courier New" pitchFamily="16" charset="0"/>
              </a:rPr>
              <a:t>mine</a:t>
            </a:r>
            <a:r>
              <a:rPr lang="en-US" sz="2000" b="1">
                <a:solidFill>
                  <a:srgbClr val="0066FF"/>
                </a:solidFill>
                <a:latin typeface="Courier New" pitchFamily="16" charset="0"/>
              </a:rPr>
              <a:t>\b</a:t>
            </a:r>
            <a:r>
              <a:rPr lang="en-US" sz="2000" b="1">
                <a:solidFill>
                  <a:schemeClr val="accent2"/>
                </a:solidFill>
                <a:latin typeface="Courier New" pitchFamily="16" charset="0"/>
              </a:rPr>
              <a:t> </a:t>
            </a:r>
            <a:r>
              <a:rPr lang="en-US" sz="2000" b="1">
                <a:latin typeface="Courier New" pitchFamily="16" charset="0"/>
              </a:rPr>
              <a:t>/YOURS/g</a:t>
            </a:r>
          </a:p>
          <a:p>
            <a:pPr marL="342900" indent="-342900" eaLnBrk="1" hangingPunct="1">
              <a:spcBef>
                <a:spcPct val="20000"/>
              </a:spcBef>
            </a:pPr>
            <a:endParaRPr lang="en-US" sz="2000" b="1">
              <a:latin typeface="Courier New" pitchFamily="16" charset="0"/>
            </a:endParaRPr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762000" y="41148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Step 2: use additional regular expressions to generate replies</a:t>
            </a:r>
          </a:p>
        </p:txBody>
      </p:sp>
      <p:sp>
        <p:nvSpPr>
          <p:cNvPr id="74759" name="Rectangle 7"/>
          <p:cNvSpPr>
            <a:spLocks noChangeArrowheads="1"/>
          </p:cNvSpPr>
          <p:nvPr/>
        </p:nvSpPr>
        <p:spPr bwMode="auto">
          <a:xfrm>
            <a:off x="609600" y="6064250"/>
            <a:ext cx="6351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Step 3: use scores to rank possible transformations</a:t>
            </a:r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3276600" y="6521450"/>
            <a:ext cx="2012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Times New Roman" pitchFamily="18" charset="0"/>
                <a:ea typeface="ＭＳ Ｐゴシック" pitchFamily="16" charset="-128"/>
              </a:rPr>
              <a:t>Slide from Dorr/Monz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3209</TotalTime>
  <Words>1466</Words>
  <Application>Microsoft PowerPoint</Application>
  <PresentationFormat>On-screen Show (4:3)</PresentationFormat>
  <Paragraphs>329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Times New Roman</vt:lpstr>
      <vt:lpstr>Arial</vt:lpstr>
      <vt:lpstr>Wingdings</vt:lpstr>
      <vt:lpstr>ＭＳ Ｐゴシック</vt:lpstr>
      <vt:lpstr>Courier New</vt:lpstr>
      <vt:lpstr>Comic Sans MS</vt:lpstr>
      <vt:lpstr>Symbol</vt:lpstr>
      <vt:lpstr>Concourse</vt:lpstr>
      <vt:lpstr>Regular Expressions and Automata in Natural Language Analysis</vt:lpstr>
      <vt:lpstr>Shallow vs. Knowledge Rich Techniques</vt:lpstr>
      <vt:lpstr>Today</vt:lpstr>
      <vt:lpstr>Regular Expression/Pattern Matching in NLP</vt:lpstr>
      <vt:lpstr>Review</vt:lpstr>
      <vt:lpstr>Slide 6</vt:lpstr>
      <vt:lpstr>Slide 7</vt:lpstr>
      <vt:lpstr>Eliza (Weizenbaum) </vt:lpstr>
      <vt:lpstr>Eliza-style regular expressions</vt:lpstr>
      <vt:lpstr>Substitutions (Transductions) and Their Uses</vt:lpstr>
      <vt:lpstr>Applications</vt:lpstr>
      <vt:lpstr>Three Views</vt:lpstr>
      <vt:lpstr>Finite-state Automata (Machines)</vt:lpstr>
      <vt:lpstr>Formally</vt:lpstr>
      <vt:lpstr>Yet Another View</vt:lpstr>
      <vt:lpstr>Recognition</vt:lpstr>
      <vt:lpstr>Recognition</vt:lpstr>
      <vt:lpstr>Recognition</vt:lpstr>
      <vt:lpstr>Input Tape</vt:lpstr>
      <vt:lpstr>Input Tape</vt:lpstr>
      <vt:lpstr>Key Points</vt:lpstr>
      <vt:lpstr>Non-Deterministic FSAs for SheepTalk</vt:lpstr>
      <vt:lpstr>Problems of Non-Determinism</vt:lpstr>
      <vt:lpstr>Slide 24</vt:lpstr>
      <vt:lpstr>FSAs as Grammars for Natural Language: Names</vt:lpstr>
      <vt:lpstr>Recognizing Person Names</vt:lpstr>
      <vt:lpstr>Summing Up</vt:lpstr>
    </vt:vector>
  </TitlesOfParts>
  <Company>AT&amp;T Labs-Research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</dc:title>
  <dc:creator>julia hirschberg</dc:creator>
  <cp:lastModifiedBy>kathy</cp:lastModifiedBy>
  <cp:revision>247</cp:revision>
  <dcterms:created xsi:type="dcterms:W3CDTF">2002-08-07T15:01:55Z</dcterms:created>
  <dcterms:modified xsi:type="dcterms:W3CDTF">2009-09-02T19:17:03Z</dcterms:modified>
</cp:coreProperties>
</file>