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3" r:id="rId3"/>
    <p:sldId id="259" r:id="rId4"/>
    <p:sldId id="296" r:id="rId5"/>
    <p:sldId id="297" r:id="rId6"/>
    <p:sldId id="298" r:id="rId7"/>
    <p:sldId id="260" r:id="rId8"/>
    <p:sldId id="264" r:id="rId9"/>
    <p:sldId id="265" r:id="rId10"/>
    <p:sldId id="266" r:id="rId11"/>
    <p:sldId id="268" r:id="rId12"/>
    <p:sldId id="299" r:id="rId13"/>
    <p:sldId id="285" r:id="rId14"/>
    <p:sldId id="286" r:id="rId15"/>
    <p:sldId id="322" r:id="rId16"/>
    <p:sldId id="288" r:id="rId17"/>
    <p:sldId id="287" r:id="rId18"/>
    <p:sldId id="273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77" r:id="rId27"/>
    <p:sldId id="278" r:id="rId28"/>
    <p:sldId id="275" r:id="rId29"/>
    <p:sldId id="282" r:id="rId30"/>
    <p:sldId id="306" r:id="rId31"/>
    <p:sldId id="307" r:id="rId32"/>
    <p:sldId id="308" r:id="rId33"/>
    <p:sldId id="309" r:id="rId34"/>
    <p:sldId id="300" r:id="rId35"/>
    <p:sldId id="301" r:id="rId36"/>
    <p:sldId id="302" r:id="rId37"/>
    <p:sldId id="303" r:id="rId38"/>
    <p:sldId id="304" r:id="rId39"/>
    <p:sldId id="305" r:id="rId40"/>
    <p:sldId id="310" r:id="rId41"/>
    <p:sldId id="311" r:id="rId42"/>
    <p:sldId id="312" r:id="rId43"/>
    <p:sldId id="317" r:id="rId44"/>
    <p:sldId id="313" r:id="rId45"/>
    <p:sldId id="314" r:id="rId46"/>
    <p:sldId id="315" r:id="rId47"/>
    <p:sldId id="316" r:id="rId48"/>
    <p:sldId id="318" r:id="rId49"/>
    <p:sldId id="319" r:id="rId50"/>
    <p:sldId id="320" r:id="rId51"/>
    <p:sldId id="321" r:id="rId52"/>
    <p:sldId id="279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91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965E-97AA-4674-8D0B-606E64D9F76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4EA02-51CD-4DE3-B001-0FB01C4B6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D31704F-4679-4FF2-89C5-AA4D4EBC0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3F2B6-BC54-43F7-9C74-109E243EACD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08C0C-4619-474D-8569-98D7F472E89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AECED-EF47-4548-AFF6-0A799F3417B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1704F-4679-4FF2-89C5-AA4D4EBC0E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A0EDB-C4A1-4B62-9877-692CA252234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5334000"/>
            <a:ext cx="4495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I</a:t>
            </a:r>
            <a:r>
              <a:rPr lang="en-US" sz="2000" b="1" dirty="0">
                <a:latin typeface="Courier New" pitchFamily="16" charset="0"/>
              </a:rPr>
              <a:t>(’m| am)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 ARE/g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my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/YOUR/g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mine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/YOURS/g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b="1" dirty="0">
              <a:latin typeface="Courier New" pitchFamily="1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6705600"/>
            <a:ext cx="68580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s/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.*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 YOU ARE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depressed|sad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.*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/I AM SORRY TO HEAR YOU ARE \1/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s/.* YOU ARE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depressed|sad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) .*/WHY DO YOU THINK YOU ARE \1/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s/.* all .*/IN WHAT WAY/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6" charset="0"/>
                <a:ea typeface="+mn-ea"/>
                <a:cs typeface="+mn-cs"/>
              </a:rPr>
              <a:t>s/.* always .*/CAN YOU THINK OF A SPECIFIC EXAMPLE/</a:t>
            </a:r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DAB79-EFAF-4731-94B4-CD2088927DD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1704F-4679-4FF2-89C5-AA4D4EBC0E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BFB8-71B7-4D0A-AAAB-0F144B729D5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35C01-6102-4E4D-940E-C321975F24A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B867D-A833-4350-A95A-08F7F48DD05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E9570-36F5-4251-998D-061CE30CE3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1704F-4679-4FF2-89C5-AA4D4EBC0E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48C9F-C3FE-4EE6-A493-4FD8F6F324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EFE73-CF83-4865-9FE7-757A49AE14A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78012-0AFB-4C28-B5BE-4B4F022CA6C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20E6E-DD8D-43D6-AF15-230D0BB177F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973AE-B773-4367-9EE8-69F7431630E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DC67C-94A6-4C5C-8E7C-8A277A109C0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F8552-C86E-4EE2-B78E-DEA729820C6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F22A-BB60-421A-B4F6-3A9004D9C90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6F43D-AD0E-44F8-954B-4EE5136A9BC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E61A3-CDB0-43C7-90D7-E54931575A4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A05D2-8E93-4E41-9EA8-DBDA9EA709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9366C-0EB1-4D61-B6C5-C71BB22587FB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A968-7DE3-4892-BE37-59619BBCD49B}" type="slidenum">
              <a:rPr lang="en-US"/>
              <a:pPr/>
              <a:t>31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6A698-78E4-4075-ADC4-B943CBB4C7B0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CE1A0-10E6-48F8-8EDB-74962EDCD701}" type="slidenum">
              <a:rPr lang="en-US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Gesagt: past tense of said in German (pres: sagen)</a:t>
            </a:r>
          </a:p>
          <a:p>
            <a:r>
              <a:rPr lang="en-US"/>
              <a:t>Arabic: v: to worship, to build, to enslave</a:t>
            </a:r>
          </a:p>
          <a:p>
            <a:r>
              <a:rPr lang="en-US"/>
              <a:t>	n: religious service, worship, bondage, slavery, servant, slave, worshipper,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E4557-8489-493B-9485-F2AFB6463159}" type="slidenum">
              <a:rPr lang="en-US"/>
              <a:pPr/>
              <a:t>34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8663B-FA6F-4156-A992-508BB289BC06}" type="slidenum">
              <a:rPr lang="en-US"/>
              <a:pPr/>
              <a:t>35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B5942-5EE6-4127-B9BF-CF1ADF5738AF}" type="slidenum">
              <a:rPr lang="en-US"/>
              <a:pPr/>
              <a:t>36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B4401-E701-4869-9433-DDDDC5C6B566}" type="slidenum">
              <a:rPr lang="en-US"/>
              <a:pPr/>
              <a:t>37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AD0CF-883E-47B6-A4AB-97242966FAC6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F1297-878F-40F3-974B-9451A80FCE90}" type="slidenum">
              <a:rPr lang="en-US"/>
              <a:pPr/>
              <a:t>39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What will happen if we use only the FSA defined by the purple nodes?</a:t>
            </a:r>
          </a:p>
          <a:p>
            <a:pPr lvl="1"/>
            <a:r>
              <a:rPr lang="en-US"/>
              <a:t>Will allow unbig, unred,…</a:t>
            </a:r>
          </a:p>
          <a:p>
            <a:endParaRPr lang="en-US"/>
          </a:p>
          <a:p>
            <a:r>
              <a:rPr lang="en-US"/>
              <a:t>Solution: define classes of adjective stems</a:t>
            </a:r>
          </a:p>
          <a:p>
            <a:endParaRPr lang="en-US"/>
          </a:p>
          <a:p>
            <a:r>
              <a:rPr lang="en-US"/>
              <a:t>NFSA: easier and more intuitive to define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E3659-0823-43C7-B2E0-619A62361A3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43DF0-8FA0-4C8A-B3BE-DD94545478E3}" type="slidenum">
              <a:rPr lang="en-US"/>
              <a:pPr/>
              <a:t>40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03706-7E59-457D-BFA4-C537B1E4CB5F}" type="slidenum">
              <a:rPr lang="en-US"/>
              <a:pPr/>
              <a:t>41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58090-0B79-495C-A749-A2574D00B494}" type="slidenum">
              <a:rPr lang="en-US"/>
              <a:pPr/>
              <a:t>42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0F50-7178-4B9B-B30E-9D3405DA4264}" type="slidenum">
              <a:rPr lang="en-US"/>
              <a:pPr/>
              <a:t>43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272EC-42CC-4B8A-9AB1-8193C71BF6EC}" type="slidenum">
              <a:rPr lang="en-US"/>
              <a:pPr/>
              <a:t>44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B996-B6FF-41C3-9240-6C68B54F115A}" type="slidenum">
              <a:rPr lang="en-US"/>
              <a:pPr/>
              <a:t>45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FA6B4-56EE-4D6A-AE61-30CD8348E0EE}" type="slidenum">
              <a:rPr lang="en-US"/>
              <a:pPr/>
              <a:t>46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C4F02-85D4-45F7-A244-C229F7D0DC4F}" type="slidenum">
              <a:rPr lang="en-US"/>
              <a:pPr/>
              <a:t>47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CB740-D9E7-482C-B252-6E7C03ACC0FB}" type="slidenum">
              <a:rPr lang="en-US"/>
              <a:pPr/>
              <a:t>48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80A5C-4E96-45AB-9E4F-2C8FDE64BE5C}" type="slidenum">
              <a:rPr lang="en-US"/>
              <a:pPr/>
              <a:t>49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135CE-25CE-4E3B-9BAE-03A6C1B82CC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41273-F8D1-49D9-8EEC-284634B96100}" type="slidenum">
              <a:rPr lang="en-US"/>
              <a:pPr/>
              <a:t>50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92FFB-1793-4608-B548-0DB53148E533}" type="slidenum">
              <a:rPr lang="en-US"/>
              <a:pPr/>
              <a:t>51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7B861-3E98-48A7-8E07-72D4C8637F0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41C3D-0BE8-4F48-9988-2B4A20C108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EA6F9-E619-4C96-B3A4-B41FA3CDCA6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F81F0-6093-485D-9841-BB7054803EB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0381A-0534-4C5D-960A-23DC98920C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2DD159-9C75-4222-8355-89F97FEC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3180-B033-477E-9742-0D2A39D29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8AB3-1FEA-45F0-9F71-4F34DC486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A74C-6767-44C9-9A1E-BC789D71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BE8A-5127-4460-B544-D9FDCEFA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3556E5F-FF24-4F75-BA70-0011DFA2F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431EC2A-95D6-4445-8A28-AB2601121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826B-3606-48F1-9A01-2F6F9EF9A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787AC-58F4-430C-AA7D-601169F2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DF80-41E5-4104-95EA-2313A2543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60420F-023B-47BF-8301-103FD761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2532-4D07-4D43-BE45-5E59E234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8C83-D889-44CC-9235-5380994F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64F02-F330-4C29-A54F-C9404147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7BB277-5A9C-4575-B582-32728C082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CDC765-3A16-43CF-915A-20A17E4C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12" r:id="rId3"/>
    <p:sldLayoutId id="2147483706" r:id="rId4"/>
    <p:sldLayoutId id="2147483713" r:id="rId5"/>
    <p:sldLayoutId id="2147483707" r:id="rId6"/>
    <p:sldLayoutId id="2147483708" r:id="rId7"/>
    <p:sldLayoutId id="2147483714" r:id="rId8"/>
    <p:sldLayoutId id="2147483715" r:id="rId9"/>
    <p:sldLayoutId id="2147483709" r:id="rId10"/>
    <p:sldLayoutId id="2147483710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ifestation.com/neurotoys/eliza.php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143000" y="1333500"/>
            <a:ext cx="7772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i="1" dirty="0"/>
              <a:t>Regular Expressions and Automata in Natural Language Analysis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2590800"/>
          </a:xfrm>
        </p:spPr>
        <p:txBody>
          <a:bodyPr/>
          <a:lstStyle/>
          <a:p>
            <a:pPr marR="0" eaLnBrk="1" hangingPunct="1"/>
            <a:r>
              <a:rPr lang="en-US" sz="3200" smtClean="0"/>
              <a:t>CS 4705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101975" y="6184900"/>
            <a:ext cx="5230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Some slides adapted from Hirschberg, Dorr/Monz, Jurafsky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50" name="Group 122"/>
          <p:cNvGraphicFramePr>
            <a:graphicFrameLocks noGrp="1"/>
          </p:cNvGraphicFramePr>
          <p:nvPr/>
        </p:nvGraphicFramePr>
        <p:xfrm>
          <a:off x="838200" y="609600"/>
          <a:ext cx="7620000" cy="5544504"/>
        </p:xfrm>
        <a:graphic>
          <a:graphicData uri="http://schemas.openxmlformats.org/drawingml/2006/table">
            <a:tbl>
              <a:tblPr/>
              <a:tblGrid>
                <a:gridCol w="2000250"/>
                <a:gridCol w="3079750"/>
                <a:gridCol w="2540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Uses?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/a*/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Zero or more a’s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very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 ])*/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/a+/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or more a’s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very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 ])+/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/a?/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 single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very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 ])?/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/cat|dog/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‘cat’ or ‘dog’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/[A-Z,a-z]*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cat|dog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/^[Nn]o$/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line with only 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 or 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 in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/\bun\B/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Prefixes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Words prefixed by 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 (nb.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8"/>
          <p:cNvSpPr>
            <a:spLocks noChangeArrowheads="1"/>
          </p:cNvSpPr>
          <p:nvPr/>
        </p:nvSpPr>
        <p:spPr bwMode="auto">
          <a:xfrm>
            <a:off x="3276600" y="2447925"/>
            <a:ext cx="4953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Patterns: </a:t>
            </a:r>
            <a:r>
              <a:rPr lang="en-US" sz="2400">
                <a:solidFill>
                  <a:srgbClr val="FF0066"/>
                </a:solidFill>
              </a:rPr>
              <a:t>happier and happier</a:t>
            </a:r>
            <a:r>
              <a:rPr lang="en-US" sz="2400"/>
              <a:t>, </a:t>
            </a:r>
            <a:r>
              <a:rPr lang="en-US" sz="2400">
                <a:solidFill>
                  <a:srgbClr val="FF0066"/>
                </a:solidFill>
              </a:rPr>
              <a:t>fuzzier and fuzzier</a:t>
            </a:r>
            <a:r>
              <a:rPr lang="en-US" sz="2400"/>
              <a:t>, </a:t>
            </a:r>
            <a:r>
              <a:rPr lang="en-US" sz="2400" i="1"/>
              <a:t>classifier and classifier</a:t>
            </a:r>
            <a:endParaRPr lang="en-US" sz="2400"/>
          </a:p>
        </p:txBody>
      </p:sp>
      <p:sp>
        <p:nvSpPr>
          <p:cNvPr id="18435" name="Rectangle 34"/>
          <p:cNvSpPr>
            <a:spLocks noChangeArrowheads="1"/>
          </p:cNvSpPr>
          <p:nvPr/>
        </p:nvSpPr>
        <p:spPr bwMode="auto">
          <a:xfrm>
            <a:off x="838200" y="2447925"/>
            <a:ext cx="243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/ (.+ier) and \1 /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276600" y="1592263"/>
            <a:ext cx="4953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Morphological variants of ‘</a:t>
            </a:r>
            <a:r>
              <a:rPr lang="en-US" sz="2400">
                <a:solidFill>
                  <a:srgbClr val="FF0066"/>
                </a:solidFill>
              </a:rPr>
              <a:t>kitty</a:t>
            </a:r>
            <a:r>
              <a:rPr lang="en-US" sz="2400"/>
              <a:t>’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38200" y="1592263"/>
            <a:ext cx="24384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/kitt(y|ies|en|ens)/</a:t>
            </a:r>
          </a:p>
        </p:txBody>
      </p:sp>
      <p:sp>
        <p:nvSpPr>
          <p:cNvPr id="18438" name="Rectangle 18"/>
          <p:cNvSpPr>
            <a:spLocks noChangeArrowheads="1"/>
          </p:cNvSpPr>
          <p:nvPr/>
        </p:nvSpPr>
        <p:spPr bwMode="auto">
          <a:xfrm>
            <a:off x="3276600" y="914400"/>
            <a:ext cx="4953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E.G.</a:t>
            </a:r>
          </a:p>
        </p:txBody>
      </p:sp>
      <p:sp>
        <p:nvSpPr>
          <p:cNvPr id="18439" name="Rectangle 20"/>
          <p:cNvSpPr>
            <a:spLocks noChangeArrowheads="1"/>
          </p:cNvSpPr>
          <p:nvPr/>
        </p:nvSpPr>
        <p:spPr bwMode="auto">
          <a:xfrm>
            <a:off x="838200" y="914400"/>
            <a:ext cx="2438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/>
              <a:t>RE plus</a:t>
            </a:r>
          </a:p>
        </p:txBody>
      </p:sp>
      <p:sp>
        <p:nvSpPr>
          <p:cNvPr id="18440" name="Line 21"/>
          <p:cNvSpPr>
            <a:spLocks noChangeShapeType="1"/>
          </p:cNvSpPr>
          <p:nvPr/>
        </p:nvSpPr>
        <p:spPr bwMode="auto">
          <a:xfrm>
            <a:off x="838200" y="9144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22"/>
          <p:cNvSpPr>
            <a:spLocks noChangeShapeType="1"/>
          </p:cNvSpPr>
          <p:nvPr/>
        </p:nvSpPr>
        <p:spPr bwMode="auto">
          <a:xfrm>
            <a:off x="838200" y="1592263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27"/>
          <p:cNvSpPr>
            <a:spLocks noChangeShapeType="1"/>
          </p:cNvSpPr>
          <p:nvPr/>
        </p:nvSpPr>
        <p:spPr bwMode="auto">
          <a:xfrm>
            <a:off x="838200" y="415925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28"/>
          <p:cNvSpPr>
            <a:spLocks noChangeShapeType="1"/>
          </p:cNvSpPr>
          <p:nvPr/>
        </p:nvSpPr>
        <p:spPr bwMode="auto">
          <a:xfrm>
            <a:off x="838200" y="914400"/>
            <a:ext cx="0" cy="32448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29"/>
          <p:cNvSpPr>
            <a:spLocks noChangeShapeType="1"/>
          </p:cNvSpPr>
          <p:nvPr/>
        </p:nvSpPr>
        <p:spPr bwMode="auto">
          <a:xfrm>
            <a:off x="3276600" y="914400"/>
            <a:ext cx="0" cy="324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31"/>
          <p:cNvSpPr>
            <a:spLocks noChangeShapeType="1"/>
          </p:cNvSpPr>
          <p:nvPr/>
        </p:nvSpPr>
        <p:spPr bwMode="auto">
          <a:xfrm>
            <a:off x="8229600" y="914400"/>
            <a:ext cx="0" cy="32448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32"/>
          <p:cNvSpPr>
            <a:spLocks noChangeShapeType="1"/>
          </p:cNvSpPr>
          <p:nvPr/>
        </p:nvSpPr>
        <p:spPr bwMode="auto">
          <a:xfrm>
            <a:off x="3276600" y="4159250"/>
            <a:ext cx="495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35"/>
          <p:cNvSpPr>
            <a:spLocks noChangeShapeType="1"/>
          </p:cNvSpPr>
          <p:nvPr/>
        </p:nvSpPr>
        <p:spPr bwMode="auto">
          <a:xfrm>
            <a:off x="838200" y="2447925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51"/>
          <p:cNvSpPr>
            <a:spLocks noChangeShapeType="1"/>
          </p:cNvSpPr>
          <p:nvPr/>
        </p:nvSpPr>
        <p:spPr bwMode="auto">
          <a:xfrm>
            <a:off x="838200" y="3303588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Men are all alike.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IN WHAT WAY?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They're always bugging us about something or other.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CAN YOU THINK OF A SPECIFIC EXAMPLE?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Well, my boyfriend made me come here.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YOUR BOYFRIEND MADE YOU COME HERE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He says I'm depressed much of the time.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 AM SORRY TO HEAR YOU ARE DEPRESSED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It's true. I am unhappy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DO YOU THINK COMING HERE WILL HELP YOU NOT TO BE UNHAPPY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 need some help, that much seems certain.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WHAT WOULD IT MEAN TO YOU IF YOU GOT SOME HELP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Perhaps I could learn to get along with my mother.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TELL ME MORE ABOUT YOUR FAMILY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My mother takes care of me.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WHO ELSE IN YOUR FAMILY TAKES CARE OF YOU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My father.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YOUR FATHER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You are like my father in some ways. </a:t>
            </a:r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Eliza (Weizenbaum)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810000"/>
            <a:ext cx="80772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16" charset="0"/>
              </a:rPr>
              <a:t>s/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16" charset="0"/>
              </a:rPr>
              <a:t>.*</a:t>
            </a:r>
            <a:r>
              <a:rPr lang="en-US" sz="1600" b="1" dirty="0" smtClean="0">
                <a:latin typeface="Courier New" pitchFamily="16" charset="0"/>
              </a:rPr>
              <a:t> YOU ARE (</a:t>
            </a:r>
            <a:r>
              <a:rPr lang="en-US" sz="1600" b="1" dirty="0" err="1" smtClean="0">
                <a:latin typeface="Courier New" pitchFamily="16" charset="0"/>
              </a:rPr>
              <a:t>depressed|sad</a:t>
            </a:r>
            <a:r>
              <a:rPr lang="en-US" sz="1600" b="1" dirty="0" smtClean="0">
                <a:latin typeface="Courier New" pitchFamily="16" charset="0"/>
              </a:rPr>
              <a:t>)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16" charset="0"/>
              </a:rPr>
              <a:t>.*</a:t>
            </a:r>
            <a:r>
              <a:rPr lang="en-US" sz="1600" b="1" dirty="0" smtClean="0">
                <a:latin typeface="Courier New" pitchFamily="16" charset="0"/>
              </a:rPr>
              <a:t>/I AM SORRY TO HEAR YOU ARE \1/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16" charset="0"/>
              </a:rPr>
              <a:t>s/.* YOU ARE (</a:t>
            </a:r>
            <a:r>
              <a:rPr lang="en-US" sz="1600" b="1" dirty="0" err="1" smtClean="0">
                <a:latin typeface="Courier New" pitchFamily="16" charset="0"/>
              </a:rPr>
              <a:t>depressed|sad</a:t>
            </a:r>
            <a:r>
              <a:rPr lang="en-US" sz="1600" b="1" dirty="0" smtClean="0">
                <a:latin typeface="Courier New" pitchFamily="16" charset="0"/>
              </a:rPr>
              <a:t>) .*/WHY DO YOU THINK YOU ARE \1/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16" charset="0"/>
              </a:rPr>
              <a:t>s/.* all .*/IN WHAT WAY/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16" charset="0"/>
              </a:rPr>
              <a:t>s/.* always .*/CAN YOU THINK OF A SPECIFIC EXAMPLE/</a:t>
            </a:r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924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Eliza-style regular expressions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2775" y="13335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Step 1: replace first person with second person references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1981200"/>
            <a:ext cx="7086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I</a:t>
            </a:r>
            <a:r>
              <a:rPr lang="en-US" sz="2000" b="1" dirty="0">
                <a:latin typeface="Courier New" pitchFamily="16" charset="0"/>
              </a:rPr>
              <a:t>(’m| am)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 ARE/g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my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/YOUR/g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>
                <a:latin typeface="Courier New" pitchFamily="16" charset="0"/>
              </a:rPr>
              <a:t>S/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</a:t>
            </a:r>
            <a:r>
              <a:rPr lang="en-US" sz="2000" b="1" dirty="0" err="1">
                <a:solidFill>
                  <a:srgbClr val="0066FF"/>
                </a:solidFill>
                <a:latin typeface="Courier New" pitchFamily="16" charset="0"/>
              </a:rPr>
              <a:t>b</a:t>
            </a:r>
            <a:r>
              <a:rPr lang="en-US" sz="2000" b="1" dirty="0" err="1">
                <a:latin typeface="Courier New" pitchFamily="16" charset="0"/>
              </a:rPr>
              <a:t>mine</a:t>
            </a:r>
            <a:r>
              <a:rPr lang="en-US" sz="2000" b="1" dirty="0">
                <a:solidFill>
                  <a:srgbClr val="0066FF"/>
                </a:solidFill>
                <a:latin typeface="Courier New" pitchFamily="16" charset="0"/>
              </a:rPr>
              <a:t>\b</a:t>
            </a:r>
            <a:r>
              <a:rPr lang="en-US" sz="2000" b="1" dirty="0">
                <a:solidFill>
                  <a:schemeClr val="accent2"/>
                </a:solidFill>
                <a:latin typeface="Courier New" pitchFamily="16" charset="0"/>
              </a:rPr>
              <a:t> </a:t>
            </a:r>
            <a:r>
              <a:rPr lang="en-US" sz="2000" b="1" dirty="0">
                <a:latin typeface="Courier New" pitchFamily="16" charset="0"/>
              </a:rPr>
              <a:t>/YOURS/g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b="1" dirty="0">
              <a:latin typeface="Courier New" pitchFamily="16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12775" y="3200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Step 2: use additional regular expressions to generate replies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62000" y="5410200"/>
            <a:ext cx="635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Step 3: use scores to rank possible transformations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276600" y="6521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Slide from Dorr/Monz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far does this allow you to go? How much of a question answering system?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Advantages?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Disadvatages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equivalent formal ways to look at what we’re up to</a:t>
            </a:r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Three Views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197225" y="3505200"/>
            <a:ext cx="2286000" cy="1828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97250" y="3108325"/>
            <a:ext cx="208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Comic Sans MS" pitchFamily="66" charset="0"/>
              </a:rPr>
              <a:t>Regular Expressions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4419600"/>
            <a:ext cx="1141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Comic Sans MS" pitchFamily="66" charset="0"/>
              </a:rPr>
              <a:t>Regular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Languages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12925" y="5399088"/>
            <a:ext cx="232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Comic Sans MS" pitchFamily="66" charset="0"/>
              </a:rPr>
              <a:t>Finite State Automata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05400" y="5410200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Comic Sans MS" pitchFamily="66" charset="0"/>
              </a:rPr>
              <a:t>Regular Grammars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Finite-state Automata (Machines)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49800" y="2924175"/>
            <a:ext cx="2649538" cy="485775"/>
            <a:chOff x="2704" y="1536"/>
            <a:chExt cx="1669" cy="306"/>
          </a:xfrm>
        </p:grpSpPr>
        <p:sp>
          <p:nvSpPr>
            <p:cNvPr id="24617" name="AutoShape 4"/>
            <p:cNvSpPr>
              <a:spLocks noChangeArrowheads="1"/>
            </p:cNvSpPr>
            <p:nvPr/>
          </p:nvSpPr>
          <p:spPr bwMode="auto">
            <a:xfrm>
              <a:off x="2704" y="153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5"/>
            <p:cNvSpPr>
              <a:spLocks noChangeArrowheads="1"/>
            </p:cNvSpPr>
            <p:nvPr/>
          </p:nvSpPr>
          <p:spPr bwMode="auto">
            <a:xfrm>
              <a:off x="3520" y="1536"/>
              <a:ext cx="853" cy="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>
                  <a:latin typeface="Times New Roman" pitchFamily="18" charset="0"/>
                </a:rPr>
                <a:t>/^baa+!$/</a:t>
              </a:r>
            </a:p>
          </p:txBody>
        </p:sp>
      </p:grp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1295400" y="3505200"/>
            <a:ext cx="7810500" cy="2882900"/>
            <a:chOff x="336" y="2112"/>
            <a:chExt cx="5400" cy="1912"/>
          </a:xfrm>
        </p:grpSpPr>
        <p:grpSp>
          <p:nvGrpSpPr>
            <p:cNvPr id="24585" name="Group 7"/>
            <p:cNvGrpSpPr>
              <a:grpSpLocks/>
            </p:cNvGrpSpPr>
            <p:nvPr/>
          </p:nvGrpSpPr>
          <p:grpSpPr bwMode="auto">
            <a:xfrm>
              <a:off x="336" y="2112"/>
              <a:ext cx="5136" cy="1200"/>
              <a:chOff x="336" y="2112"/>
              <a:chExt cx="5136" cy="1200"/>
            </a:xfrm>
          </p:grpSpPr>
          <p:sp>
            <p:nvSpPr>
              <p:cNvPr id="24595" name="Oval 8"/>
              <p:cNvSpPr>
                <a:spLocks noChangeArrowheads="1"/>
              </p:cNvSpPr>
              <p:nvPr/>
            </p:nvSpPr>
            <p:spPr bwMode="auto">
              <a:xfrm>
                <a:off x="336" y="2784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9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0"/>
              <p:cNvSpPr>
                <a:spLocks noChangeArrowheads="1"/>
              </p:cNvSpPr>
              <p:nvPr/>
            </p:nvSpPr>
            <p:spPr bwMode="auto">
              <a:xfrm>
                <a:off x="2640" y="2784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1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2"/>
              <p:cNvSpPr>
                <a:spLocks noChangeArrowheads="1"/>
              </p:cNvSpPr>
              <p:nvPr/>
            </p:nvSpPr>
            <p:spPr bwMode="auto">
              <a:xfrm>
                <a:off x="4944" y="2784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Line 13"/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4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1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432" cy="43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Text Box 15"/>
              <p:cNvSpPr txBox="1">
                <a:spLocks noChangeArrowheads="1"/>
              </p:cNvSpPr>
              <p:nvPr/>
            </p:nvSpPr>
            <p:spPr bwMode="auto">
              <a:xfrm>
                <a:off x="480" y="288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q</a:t>
                </a:r>
                <a:r>
                  <a:rPr lang="en-US" baseline="-25000">
                    <a:latin typeface="Times New Roman" pitchFamily="18" charset="0"/>
                  </a:rPr>
                  <a:t>0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632" y="288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q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04" name="Text Box 17"/>
              <p:cNvSpPr txBox="1">
                <a:spLocks noChangeArrowheads="1"/>
              </p:cNvSpPr>
              <p:nvPr/>
            </p:nvSpPr>
            <p:spPr bwMode="auto">
              <a:xfrm>
                <a:off x="2784" y="288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q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05" name="Text Box 18"/>
              <p:cNvSpPr txBox="1">
                <a:spLocks noChangeArrowheads="1"/>
              </p:cNvSpPr>
              <p:nvPr/>
            </p:nvSpPr>
            <p:spPr bwMode="auto">
              <a:xfrm>
                <a:off x="3936" y="288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q</a:t>
                </a:r>
                <a:r>
                  <a:rPr lang="en-US" baseline="-25000">
                    <a:latin typeface="Times New Roman" pitchFamily="18" charset="0"/>
                  </a:rPr>
                  <a:t>3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06" name="Text Box 19"/>
              <p:cNvSpPr txBox="1">
                <a:spLocks noChangeArrowheads="1"/>
              </p:cNvSpPr>
              <p:nvPr/>
            </p:nvSpPr>
            <p:spPr bwMode="auto">
              <a:xfrm>
                <a:off x="5085" y="288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q</a:t>
                </a:r>
                <a:r>
                  <a:rPr lang="en-US" baseline="-25000">
                    <a:latin typeface="Times New Roman" pitchFamily="18" charset="0"/>
                  </a:rPr>
                  <a:t>4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07" name="Text Box 20"/>
              <p:cNvSpPr txBox="1">
                <a:spLocks noChangeArrowheads="1"/>
              </p:cNvSpPr>
              <p:nvPr/>
            </p:nvSpPr>
            <p:spPr bwMode="auto">
              <a:xfrm>
                <a:off x="1104" y="2403"/>
                <a:ext cx="383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b</a:t>
                </a:r>
                <a:endParaRPr lang="en-US" sz="2000">
                  <a:latin typeface="Times New Roman" pitchFamily="18" charset="0"/>
                </a:endParaRPr>
              </a:p>
            </p:txBody>
          </p:sp>
          <p:cxnSp>
            <p:nvCxnSpPr>
              <p:cNvPr id="24608" name="AutoShape 21"/>
              <p:cNvCxnSpPr>
                <a:cxnSpLocks noChangeShapeType="1"/>
                <a:stCxn id="24595" idx="7"/>
                <a:endCxn id="24596" idx="1"/>
              </p:cNvCxnSpPr>
              <p:nvPr/>
            </p:nvCxnSpPr>
            <p:spPr bwMode="auto">
              <a:xfrm rot="5400000" flipV="1">
                <a:off x="1175" y="2467"/>
                <a:ext cx="1" cy="778"/>
              </a:xfrm>
              <a:prstGeom prst="curvedConnector3">
                <a:avLst>
                  <a:gd name="adj1" fmla="val -2150000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09" name="AutoShape 22"/>
              <p:cNvCxnSpPr>
                <a:cxnSpLocks noChangeShapeType="1"/>
              </p:cNvCxnSpPr>
              <p:nvPr/>
            </p:nvCxnSpPr>
            <p:spPr bwMode="auto">
              <a:xfrm rot="5400000" flipV="1">
                <a:off x="2308" y="2444"/>
                <a:ext cx="1" cy="778"/>
              </a:xfrm>
              <a:prstGeom prst="curvedConnector3">
                <a:avLst>
                  <a:gd name="adj1" fmla="val -2150000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0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3460" y="2444"/>
                <a:ext cx="1" cy="778"/>
              </a:xfrm>
              <a:prstGeom prst="curvedConnector3">
                <a:avLst>
                  <a:gd name="adj1" fmla="val -2150000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1" name="AutoShape 24"/>
              <p:cNvCxnSpPr>
                <a:cxnSpLocks noChangeShapeType="1"/>
              </p:cNvCxnSpPr>
              <p:nvPr/>
            </p:nvCxnSpPr>
            <p:spPr bwMode="auto">
              <a:xfrm rot="5400000" flipV="1">
                <a:off x="4612" y="2444"/>
                <a:ext cx="1" cy="778"/>
              </a:xfrm>
              <a:prstGeom prst="curvedConnector3">
                <a:avLst>
                  <a:gd name="adj1" fmla="val -2150000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2" name="AutoShape 25"/>
              <p:cNvCxnSpPr>
                <a:cxnSpLocks noChangeShapeType="1"/>
                <a:stCxn id="24598" idx="1"/>
                <a:endCxn id="24598" idx="7"/>
              </p:cNvCxnSpPr>
              <p:nvPr/>
            </p:nvCxnSpPr>
            <p:spPr bwMode="auto">
              <a:xfrm rot="5400000" flipV="1">
                <a:off x="4055" y="2669"/>
                <a:ext cx="1" cy="374"/>
              </a:xfrm>
              <a:prstGeom prst="curvedConnector3">
                <a:avLst>
                  <a:gd name="adj1" fmla="val -4960001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613" name="Text Box 26"/>
              <p:cNvSpPr txBox="1">
                <a:spLocks noChangeArrowheads="1"/>
              </p:cNvSpPr>
              <p:nvPr/>
            </p:nvSpPr>
            <p:spPr bwMode="auto">
              <a:xfrm>
                <a:off x="2207" y="2403"/>
                <a:ext cx="3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14" name="Text Box 27"/>
              <p:cNvSpPr txBox="1">
                <a:spLocks noChangeArrowheads="1"/>
              </p:cNvSpPr>
              <p:nvPr/>
            </p:nvSpPr>
            <p:spPr bwMode="auto">
              <a:xfrm>
                <a:off x="3360" y="2403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15" name="Text Box 28"/>
              <p:cNvSpPr txBox="1">
                <a:spLocks noChangeArrowheads="1"/>
              </p:cNvSpPr>
              <p:nvPr/>
            </p:nvSpPr>
            <p:spPr bwMode="auto">
              <a:xfrm>
                <a:off x="4557" y="2403"/>
                <a:ext cx="387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!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4616" name="Text Box 29"/>
              <p:cNvSpPr txBox="1">
                <a:spLocks noChangeArrowheads="1"/>
              </p:cNvSpPr>
              <p:nvPr/>
            </p:nvSpPr>
            <p:spPr bwMode="auto">
              <a:xfrm>
                <a:off x="3983" y="2112"/>
                <a:ext cx="38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a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grpSp>
          <p:nvGrpSpPr>
            <p:cNvPr id="24586" name="Group 30"/>
            <p:cNvGrpSpPr>
              <a:grpSpLocks/>
            </p:cNvGrpSpPr>
            <p:nvPr/>
          </p:nvGrpSpPr>
          <p:grpSpPr bwMode="auto">
            <a:xfrm>
              <a:off x="1824" y="3216"/>
              <a:ext cx="960" cy="600"/>
              <a:chOff x="1824" y="3216"/>
              <a:chExt cx="960" cy="600"/>
            </a:xfrm>
          </p:grpSpPr>
          <p:sp>
            <p:nvSpPr>
              <p:cNvPr id="24593" name="AutoShape 31"/>
              <p:cNvSpPr>
                <a:spLocks noChangeArrowheads="1"/>
              </p:cNvSpPr>
              <p:nvPr/>
            </p:nvSpPr>
            <p:spPr bwMode="auto">
              <a:xfrm rot="9882600">
                <a:off x="1824" y="3216"/>
                <a:ext cx="576" cy="576"/>
              </a:xfrm>
              <a:custGeom>
                <a:avLst/>
                <a:gdLst>
                  <a:gd name="T0" fmla="*/ 14 w 21600"/>
                  <a:gd name="T1" fmla="*/ 3 h 21600"/>
                  <a:gd name="T2" fmla="*/ 10 w 21600"/>
                  <a:gd name="T3" fmla="*/ 2 h 21600"/>
                  <a:gd name="T4" fmla="*/ 11 w 21600"/>
                  <a:gd name="T5" fmla="*/ 5 h 21600"/>
                  <a:gd name="T6" fmla="*/ 17 w 21600"/>
                  <a:gd name="T7" fmla="*/ 8 h 21600"/>
                  <a:gd name="T8" fmla="*/ 13 w 21600"/>
                  <a:gd name="T9" fmla="*/ 12 h 21600"/>
                  <a:gd name="T10" fmla="*/ 10 w 21600"/>
                  <a:gd name="T11" fmla="*/ 8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8478"/>
                      <a:pt x="14716" y="6417"/>
                      <a:pt x="12515" y="5679"/>
                    </a:cubicBezTo>
                    <a:lnTo>
                      <a:pt x="14231" y="559"/>
                    </a:lnTo>
                    <a:cubicBezTo>
                      <a:pt x="18633" y="2034"/>
                      <a:pt x="21599" y="6157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Text Box 32"/>
              <p:cNvSpPr txBox="1">
                <a:spLocks noChangeArrowheads="1"/>
              </p:cNvSpPr>
              <p:nvPr/>
            </p:nvSpPr>
            <p:spPr bwMode="auto">
              <a:xfrm>
                <a:off x="2065" y="3552"/>
                <a:ext cx="719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CC0000"/>
                    </a:solidFill>
                    <a:latin typeface="Times New Roman" pitchFamily="18" charset="0"/>
                  </a:rPr>
                  <a:t>state</a:t>
                </a:r>
              </a:p>
            </p:txBody>
          </p:sp>
        </p:grpSp>
        <p:grpSp>
          <p:nvGrpSpPr>
            <p:cNvPr id="24587" name="Group 33"/>
            <p:cNvGrpSpPr>
              <a:grpSpLocks/>
            </p:cNvGrpSpPr>
            <p:nvPr/>
          </p:nvGrpSpPr>
          <p:grpSpPr bwMode="auto">
            <a:xfrm>
              <a:off x="3416" y="2248"/>
              <a:ext cx="1288" cy="1776"/>
              <a:chOff x="3416" y="2248"/>
              <a:chExt cx="1288" cy="1776"/>
            </a:xfrm>
          </p:grpSpPr>
          <p:sp>
            <p:nvSpPr>
              <p:cNvPr id="24591" name="AutoShape 34"/>
              <p:cNvSpPr>
                <a:spLocks noChangeArrowheads="1"/>
              </p:cNvSpPr>
              <p:nvPr/>
            </p:nvSpPr>
            <p:spPr bwMode="auto">
              <a:xfrm rot="9882600">
                <a:off x="3416" y="2248"/>
                <a:ext cx="576" cy="1776"/>
              </a:xfrm>
              <a:custGeom>
                <a:avLst/>
                <a:gdLst>
                  <a:gd name="T0" fmla="*/ 14 w 21600"/>
                  <a:gd name="T1" fmla="*/ 32 h 21600"/>
                  <a:gd name="T2" fmla="*/ 10 w 21600"/>
                  <a:gd name="T3" fmla="*/ 22 h 21600"/>
                  <a:gd name="T4" fmla="*/ 11 w 21600"/>
                  <a:gd name="T5" fmla="*/ 52 h 21600"/>
                  <a:gd name="T6" fmla="*/ 17 w 21600"/>
                  <a:gd name="T7" fmla="*/ 73 h 21600"/>
                  <a:gd name="T8" fmla="*/ 13 w 21600"/>
                  <a:gd name="T9" fmla="*/ 110 h 21600"/>
                  <a:gd name="T10" fmla="*/ 10 w 21600"/>
                  <a:gd name="T11" fmla="*/ 7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62 h 21600"/>
                  <a:gd name="T20" fmla="*/ 18450 w 21600"/>
                  <a:gd name="T21" fmla="*/ 1843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8585"/>
                      <a:pt x="14848" y="6596"/>
                      <a:pt x="12790" y="5780"/>
                    </a:cubicBezTo>
                    <a:lnTo>
                      <a:pt x="14780" y="760"/>
                    </a:lnTo>
                    <a:cubicBezTo>
                      <a:pt x="18897" y="2392"/>
                      <a:pt x="21599" y="6371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Text Box 35"/>
              <p:cNvSpPr txBox="1">
                <a:spLocks noChangeArrowheads="1"/>
              </p:cNvSpPr>
              <p:nvPr/>
            </p:nvSpPr>
            <p:spPr bwMode="auto">
              <a:xfrm>
                <a:off x="3792" y="3600"/>
                <a:ext cx="91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CC0000"/>
                    </a:solidFill>
                    <a:latin typeface="Times New Roman" pitchFamily="18" charset="0"/>
                  </a:rPr>
                  <a:t>transition</a:t>
                </a:r>
              </a:p>
            </p:txBody>
          </p:sp>
        </p:grpSp>
        <p:grpSp>
          <p:nvGrpSpPr>
            <p:cNvPr id="24588" name="Group 36"/>
            <p:cNvGrpSpPr>
              <a:grpSpLocks/>
            </p:cNvGrpSpPr>
            <p:nvPr/>
          </p:nvGrpSpPr>
          <p:grpSpPr bwMode="auto">
            <a:xfrm>
              <a:off x="5160" y="3168"/>
              <a:ext cx="576" cy="801"/>
              <a:chOff x="5160" y="3168"/>
              <a:chExt cx="576" cy="801"/>
            </a:xfrm>
          </p:grpSpPr>
          <p:sp>
            <p:nvSpPr>
              <p:cNvPr id="24589" name="AutoShape 37"/>
              <p:cNvSpPr>
                <a:spLocks noChangeArrowheads="1"/>
              </p:cNvSpPr>
              <p:nvPr/>
            </p:nvSpPr>
            <p:spPr bwMode="auto">
              <a:xfrm rot="9882600">
                <a:off x="5160" y="3168"/>
                <a:ext cx="576" cy="576"/>
              </a:xfrm>
              <a:custGeom>
                <a:avLst/>
                <a:gdLst>
                  <a:gd name="T0" fmla="*/ 15 w 21600"/>
                  <a:gd name="T1" fmla="*/ 6 h 21600"/>
                  <a:gd name="T2" fmla="*/ 13 w 21600"/>
                  <a:gd name="T3" fmla="*/ 5 h 21600"/>
                  <a:gd name="T4" fmla="*/ 11 w 21600"/>
                  <a:gd name="T5" fmla="*/ 7 h 21600"/>
                  <a:gd name="T6" fmla="*/ 17 w 21600"/>
                  <a:gd name="T7" fmla="*/ 8 h 21600"/>
                  <a:gd name="T8" fmla="*/ 13 w 21600"/>
                  <a:gd name="T9" fmla="*/ 12 h 21600"/>
                  <a:gd name="T10" fmla="*/ 10 w 21600"/>
                  <a:gd name="T11" fmla="*/ 8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10039"/>
                      <a:pt x="16039" y="9287"/>
                      <a:pt x="15728" y="8593"/>
                    </a:cubicBezTo>
                    <a:lnTo>
                      <a:pt x="20657" y="6387"/>
                    </a:lnTo>
                    <a:cubicBezTo>
                      <a:pt x="21278" y="7775"/>
                      <a:pt x="21599" y="9279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Text Box 38"/>
              <p:cNvSpPr txBox="1">
                <a:spLocks noChangeArrowheads="1"/>
              </p:cNvSpPr>
              <p:nvPr/>
            </p:nvSpPr>
            <p:spPr bwMode="auto">
              <a:xfrm>
                <a:off x="5232" y="3504"/>
                <a:ext cx="48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CC0000"/>
                    </a:solidFill>
                    <a:latin typeface="Times New Roman" pitchFamily="18" charset="0"/>
                  </a:rPr>
                  <a:t>final</a:t>
                </a:r>
                <a:br>
                  <a:rPr lang="en-US" sz="2000">
                    <a:solidFill>
                      <a:srgbClr val="CC0000"/>
                    </a:solidFill>
                    <a:latin typeface="Times New Roman" pitchFamily="18" charset="0"/>
                  </a:rPr>
                </a:br>
                <a:r>
                  <a:rPr lang="en-US" sz="2000">
                    <a:solidFill>
                      <a:srgbClr val="CC0000"/>
                    </a:solidFill>
                    <a:latin typeface="Times New Roman" pitchFamily="18" charset="0"/>
                  </a:rPr>
                  <a:t>state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143000" y="2190750"/>
            <a:ext cx="3352800" cy="1752600"/>
            <a:chOff x="624" y="1104"/>
            <a:chExt cx="2112" cy="1104"/>
          </a:xfrm>
        </p:grpSpPr>
        <p:pic>
          <p:nvPicPr>
            <p:cNvPr id="24583" name="Picture 40" descr="shee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248"/>
              <a:ext cx="869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AutoShape 41"/>
            <p:cNvSpPr>
              <a:spLocks noChangeArrowheads="1"/>
            </p:cNvSpPr>
            <p:nvPr/>
          </p:nvSpPr>
          <p:spPr bwMode="auto">
            <a:xfrm>
              <a:off x="1776" y="1104"/>
              <a:ext cx="960" cy="1104"/>
            </a:xfrm>
            <a:prstGeom prst="wedgeRoundRectCallout">
              <a:avLst>
                <a:gd name="adj1" fmla="val -69690"/>
                <a:gd name="adj2" fmla="val -869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</a:pPr>
              <a:r>
                <a:rPr lang="en-US" sz="2400" b="1">
                  <a:latin typeface="Times New Roman" pitchFamily="18" charset="0"/>
                </a:rPr>
                <a:t> baa!</a:t>
              </a:r>
            </a:p>
            <a:p>
              <a:pPr>
                <a:lnSpc>
                  <a:spcPct val="80000"/>
                </a:lnSpc>
              </a:pPr>
              <a:r>
                <a:rPr lang="en-US" sz="2400" b="1">
                  <a:latin typeface="Times New Roman" pitchFamily="18" charset="0"/>
                </a:rPr>
                <a:t> baaa!</a:t>
              </a:r>
            </a:p>
            <a:p>
              <a:pPr>
                <a:lnSpc>
                  <a:spcPct val="80000"/>
                </a:lnSpc>
              </a:pPr>
              <a:r>
                <a:rPr lang="en-US" sz="2400" b="1">
                  <a:latin typeface="Times New Roman" pitchFamily="18" charset="0"/>
                </a:rPr>
                <a:t> baaaa!</a:t>
              </a:r>
            </a:p>
            <a:p>
              <a:pPr>
                <a:lnSpc>
                  <a:spcPct val="80000"/>
                </a:lnSpc>
              </a:pPr>
              <a:r>
                <a:rPr lang="en-US" sz="2400" b="1">
                  <a:latin typeface="Times New Roman" pitchFamily="18" charset="0"/>
                </a:rPr>
                <a:t> baaaaa!</a:t>
              </a:r>
            </a:p>
            <a:p>
              <a:pPr>
                <a:lnSpc>
                  <a:spcPct val="80000"/>
                </a:lnSpc>
              </a:pPr>
              <a:r>
                <a:rPr lang="en-US" sz="2400" b="1">
                  <a:latin typeface="Times New Roman" pitchFamily="18" charset="0"/>
                </a:rPr>
                <a:t> ...</a:t>
              </a:r>
            </a:p>
          </p:txBody>
        </p:sp>
      </p:grpSp>
      <p:sp>
        <p:nvSpPr>
          <p:cNvPr id="24582" name="Rectangle 42"/>
          <p:cNvSpPr>
            <a:spLocks noChangeArrowheads="1"/>
          </p:cNvSpPr>
          <p:nvPr/>
        </p:nvSpPr>
        <p:spPr bwMode="auto">
          <a:xfrm>
            <a:off x="1752600" y="6521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Slide from Dorr/Monz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FSA is a 5-tuple consisting of</a:t>
            </a:r>
          </a:p>
          <a:p>
            <a:pPr lvl="1" eaLnBrk="1" hangingPunct="1"/>
            <a:r>
              <a:rPr lang="en-US" sz="2000" dirty="0" smtClean="0"/>
              <a:t>Q: set of states {q0,q1,q2,q3,q4}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: an alphabet of symbols {</a:t>
            </a:r>
            <a:r>
              <a:rPr lang="en-US" sz="2000" dirty="0" err="1" smtClean="0">
                <a:sym typeface="Symbol" pitchFamily="18" charset="2"/>
              </a:rPr>
              <a:t>a,b</a:t>
            </a:r>
            <a:r>
              <a:rPr lang="en-US" sz="2000" dirty="0" smtClean="0">
                <a:sym typeface="Symbol" pitchFamily="18" charset="2"/>
              </a:rPr>
              <a:t>,!}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q0: a start state in Q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F: a set of final states in Q {q4}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(</a:t>
            </a:r>
            <a:r>
              <a:rPr lang="en-US" sz="2000" dirty="0" err="1" smtClean="0">
                <a:sym typeface="Symbol" pitchFamily="18" charset="2"/>
              </a:rPr>
              <a:t>q,i</a:t>
            </a:r>
            <a:r>
              <a:rPr lang="en-US" sz="2000" dirty="0" smtClean="0">
                <a:sym typeface="Symbol" pitchFamily="18" charset="2"/>
              </a:rPr>
              <a:t>): a transition function mapping Q x  to Q</a:t>
            </a:r>
          </a:p>
        </p:txBody>
      </p:sp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Formally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675607" y="3929063"/>
            <a:ext cx="6248400" cy="1749425"/>
            <a:chOff x="1128" y="1728"/>
            <a:chExt cx="3936" cy="1102"/>
          </a:xfrm>
        </p:grpSpPr>
        <p:cxnSp>
          <p:nvCxnSpPr>
            <p:cNvPr id="25606" name="AutoShape 5"/>
            <p:cNvCxnSpPr>
              <a:cxnSpLocks noChangeShapeType="1"/>
            </p:cNvCxnSpPr>
            <p:nvPr/>
          </p:nvCxnSpPr>
          <p:spPr bwMode="auto">
            <a:xfrm rot="5400000" flipV="1">
              <a:off x="2513" y="2058"/>
              <a:ext cx="1" cy="876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5607" name="Group 6"/>
            <p:cNvGrpSpPr>
              <a:grpSpLocks/>
            </p:cNvGrpSpPr>
            <p:nvPr/>
          </p:nvGrpSpPr>
          <p:grpSpPr bwMode="auto">
            <a:xfrm>
              <a:off x="1128" y="1728"/>
              <a:ext cx="3936" cy="1102"/>
              <a:chOff x="1128" y="1728"/>
              <a:chExt cx="3936" cy="1102"/>
            </a:xfrm>
          </p:grpSpPr>
          <p:sp>
            <p:nvSpPr>
              <p:cNvPr id="25608" name="AutoShape 7"/>
              <p:cNvSpPr>
                <a:spLocks noChangeArrowheads="1"/>
              </p:cNvSpPr>
              <p:nvPr/>
            </p:nvSpPr>
            <p:spPr bwMode="auto">
              <a:xfrm>
                <a:off x="1128" y="2494"/>
                <a:ext cx="288" cy="28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q0</a:t>
                </a:r>
              </a:p>
            </p:txBody>
          </p:sp>
          <p:sp>
            <p:nvSpPr>
              <p:cNvPr id="25609" name="AutoShape 8"/>
              <p:cNvSpPr>
                <a:spLocks noChangeArrowheads="1"/>
              </p:cNvSpPr>
              <p:nvPr/>
            </p:nvSpPr>
            <p:spPr bwMode="auto">
              <a:xfrm>
                <a:off x="4632" y="2494"/>
                <a:ext cx="432" cy="336"/>
              </a:xfrm>
              <a:custGeom>
                <a:avLst/>
                <a:gdLst>
                  <a:gd name="T0" fmla="*/ 4 w 21600"/>
                  <a:gd name="T1" fmla="*/ 0 h 21600"/>
                  <a:gd name="T2" fmla="*/ 1 w 21600"/>
                  <a:gd name="T3" fmla="*/ 1 h 21600"/>
                  <a:gd name="T4" fmla="*/ 0 w 21600"/>
                  <a:gd name="T5" fmla="*/ 3 h 21600"/>
                  <a:gd name="T6" fmla="*/ 1 w 21600"/>
                  <a:gd name="T7" fmla="*/ 4 h 21600"/>
                  <a:gd name="T8" fmla="*/ 4 w 21600"/>
                  <a:gd name="T9" fmla="*/ 5 h 21600"/>
                  <a:gd name="T10" fmla="*/ 7 w 21600"/>
                  <a:gd name="T11" fmla="*/ 4 h 21600"/>
                  <a:gd name="T12" fmla="*/ 9 w 21600"/>
                  <a:gd name="T13" fmla="*/ 3 h 21600"/>
                  <a:gd name="T14" fmla="*/ 7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q4</a:t>
                </a:r>
              </a:p>
            </p:txBody>
          </p:sp>
          <p:sp>
            <p:nvSpPr>
              <p:cNvPr id="25610" name="AutoShape 9"/>
              <p:cNvSpPr>
                <a:spLocks noChangeArrowheads="1"/>
              </p:cNvSpPr>
              <p:nvPr/>
            </p:nvSpPr>
            <p:spPr bwMode="auto">
              <a:xfrm>
                <a:off x="2004" y="2494"/>
                <a:ext cx="288" cy="28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q1</a:t>
                </a:r>
              </a:p>
            </p:txBody>
          </p:sp>
          <p:sp>
            <p:nvSpPr>
              <p:cNvPr id="25611" name="AutoShape 10"/>
              <p:cNvSpPr>
                <a:spLocks noChangeArrowheads="1"/>
              </p:cNvSpPr>
              <p:nvPr/>
            </p:nvSpPr>
            <p:spPr bwMode="auto">
              <a:xfrm>
                <a:off x="2880" y="2494"/>
                <a:ext cx="288" cy="28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q2</a:t>
                </a:r>
              </a:p>
            </p:txBody>
          </p:sp>
          <p:sp>
            <p:nvSpPr>
              <p:cNvPr id="25612" name="AutoShape 11"/>
              <p:cNvSpPr>
                <a:spLocks noChangeArrowheads="1"/>
              </p:cNvSpPr>
              <p:nvPr/>
            </p:nvSpPr>
            <p:spPr bwMode="auto">
              <a:xfrm>
                <a:off x="3756" y="2494"/>
                <a:ext cx="288" cy="28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 New Roman" pitchFamily="18" charset="0"/>
                  </a:rPr>
                  <a:t>q3</a:t>
                </a:r>
              </a:p>
            </p:txBody>
          </p:sp>
          <p:cxnSp>
            <p:nvCxnSpPr>
              <p:cNvPr id="25613" name="AutoShape 12"/>
              <p:cNvCxnSpPr>
                <a:cxnSpLocks noChangeShapeType="1"/>
                <a:stCxn id="25608" idx="0"/>
                <a:endCxn id="25610" idx="0"/>
              </p:cNvCxnSpPr>
              <p:nvPr/>
            </p:nvCxnSpPr>
            <p:spPr bwMode="auto">
              <a:xfrm rot="5400000" flipV="1">
                <a:off x="1709" y="2057"/>
                <a:ext cx="1" cy="876"/>
              </a:xfrm>
              <a:prstGeom prst="curvedConnector3">
                <a:avLst>
                  <a:gd name="adj1" fmla="val -1440000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4" name="Text Box 13"/>
              <p:cNvSpPr txBox="1">
                <a:spLocks noChangeArrowheads="1"/>
              </p:cNvSpPr>
              <p:nvPr/>
            </p:nvSpPr>
            <p:spPr bwMode="auto">
              <a:xfrm>
                <a:off x="1560" y="201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5615" name="Text Box 14"/>
              <p:cNvSpPr txBox="1">
                <a:spLocks noChangeArrowheads="1"/>
              </p:cNvSpPr>
              <p:nvPr/>
            </p:nvSpPr>
            <p:spPr bwMode="auto">
              <a:xfrm>
                <a:off x="2430" y="2016"/>
                <a:ext cx="3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5616" name="Text Box 15"/>
              <p:cNvSpPr txBox="1">
                <a:spLocks noChangeArrowheads="1"/>
              </p:cNvSpPr>
              <p:nvPr/>
            </p:nvSpPr>
            <p:spPr bwMode="auto">
              <a:xfrm>
                <a:off x="3756" y="172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5617" name="Text Box 16"/>
              <p:cNvSpPr txBox="1">
                <a:spLocks noChangeArrowheads="1"/>
              </p:cNvSpPr>
              <p:nvPr/>
            </p:nvSpPr>
            <p:spPr bwMode="auto">
              <a:xfrm>
                <a:off x="3358" y="2016"/>
                <a:ext cx="3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5618" name="Text Box 17"/>
              <p:cNvSpPr txBox="1">
                <a:spLocks noChangeArrowheads="1"/>
              </p:cNvSpPr>
              <p:nvPr/>
            </p:nvSpPr>
            <p:spPr bwMode="auto">
              <a:xfrm>
                <a:off x="4286" y="2016"/>
                <a:ext cx="3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!</a:t>
                </a:r>
              </a:p>
            </p:txBody>
          </p:sp>
          <p:sp>
            <p:nvSpPr>
              <p:cNvPr id="25619" name="AutoShape 18"/>
              <p:cNvSpPr>
                <a:spLocks noChangeArrowheads="1"/>
              </p:cNvSpPr>
              <p:nvPr/>
            </p:nvSpPr>
            <p:spPr bwMode="auto">
              <a:xfrm>
                <a:off x="3756" y="2160"/>
                <a:ext cx="288" cy="288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5620" name="AutoShape 19"/>
              <p:cNvCxnSpPr>
                <a:cxnSpLocks noChangeShapeType="1"/>
                <a:stCxn id="25611" idx="0"/>
                <a:endCxn id="25612" idx="0"/>
              </p:cNvCxnSpPr>
              <p:nvPr/>
            </p:nvCxnSpPr>
            <p:spPr bwMode="auto">
              <a:xfrm rot="5400000" flipV="1">
                <a:off x="3461" y="2057"/>
                <a:ext cx="1" cy="876"/>
              </a:xfrm>
              <a:prstGeom prst="curvedConnector3">
                <a:avLst>
                  <a:gd name="adj1" fmla="val -1440000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1" name="AutoShape 20"/>
              <p:cNvCxnSpPr>
                <a:cxnSpLocks noChangeShapeType="1"/>
                <a:stCxn id="25612" idx="0"/>
                <a:endCxn id="25609" idx="0"/>
              </p:cNvCxnSpPr>
              <p:nvPr/>
            </p:nvCxnSpPr>
            <p:spPr bwMode="auto">
              <a:xfrm rot="5400000" flipV="1">
                <a:off x="4373" y="2021"/>
                <a:ext cx="1" cy="948"/>
              </a:xfrm>
              <a:prstGeom prst="curvedConnector3">
                <a:avLst>
                  <a:gd name="adj1" fmla="val -1440000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5605" name="Line 21"/>
          <p:cNvSpPr>
            <a:spLocks noChangeShapeType="1"/>
          </p:cNvSpPr>
          <p:nvPr/>
        </p:nvSpPr>
        <p:spPr bwMode="auto">
          <a:xfrm>
            <a:off x="951707" y="53340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Yet Another View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State-transition table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grpSp>
        <p:nvGrpSpPr>
          <p:cNvPr id="26628" name="Group 4"/>
          <p:cNvGrpSpPr>
            <a:grpSpLocks noChangeAspect="1"/>
          </p:cNvGrpSpPr>
          <p:nvPr/>
        </p:nvGrpSpPr>
        <p:grpSpPr bwMode="auto">
          <a:xfrm>
            <a:off x="1143000" y="4419600"/>
            <a:ext cx="5943600" cy="1379538"/>
            <a:chOff x="960" y="2784"/>
            <a:chExt cx="3744" cy="869"/>
          </a:xfrm>
        </p:grpSpPr>
        <p:sp>
          <p:nvSpPr>
            <p:cNvPr id="26630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0" y="2784"/>
              <a:ext cx="3744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960" y="2784"/>
              <a:ext cx="3744" cy="86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7"/>
            <p:cNvSpPr>
              <a:spLocks noEditPoints="1"/>
            </p:cNvSpPr>
            <p:nvPr/>
          </p:nvSpPr>
          <p:spPr bwMode="auto">
            <a:xfrm>
              <a:off x="2921" y="2893"/>
              <a:ext cx="72" cy="76"/>
            </a:xfrm>
            <a:custGeom>
              <a:avLst/>
              <a:gdLst>
                <a:gd name="T0" fmla="*/ 30 w 72"/>
                <a:gd name="T1" fmla="*/ 70 h 76"/>
                <a:gd name="T2" fmla="*/ 14 w 72"/>
                <a:gd name="T3" fmla="*/ 76 h 76"/>
                <a:gd name="T4" fmla="*/ 3 w 72"/>
                <a:gd name="T5" fmla="*/ 72 h 76"/>
                <a:gd name="T6" fmla="*/ 0 w 72"/>
                <a:gd name="T7" fmla="*/ 61 h 76"/>
                <a:gd name="T8" fmla="*/ 3 w 72"/>
                <a:gd name="T9" fmla="*/ 50 h 76"/>
                <a:gd name="T10" fmla="*/ 20 w 72"/>
                <a:gd name="T11" fmla="*/ 39 h 76"/>
                <a:gd name="T12" fmla="*/ 40 w 72"/>
                <a:gd name="T13" fmla="*/ 21 h 76"/>
                <a:gd name="T14" fmla="*/ 40 w 72"/>
                <a:gd name="T15" fmla="*/ 10 h 76"/>
                <a:gd name="T16" fmla="*/ 34 w 72"/>
                <a:gd name="T17" fmla="*/ 7 h 76"/>
                <a:gd name="T18" fmla="*/ 29 w 72"/>
                <a:gd name="T19" fmla="*/ 5 h 76"/>
                <a:gd name="T20" fmla="*/ 20 w 72"/>
                <a:gd name="T21" fmla="*/ 7 h 76"/>
                <a:gd name="T22" fmla="*/ 18 w 72"/>
                <a:gd name="T23" fmla="*/ 10 h 76"/>
                <a:gd name="T24" fmla="*/ 20 w 72"/>
                <a:gd name="T25" fmla="*/ 14 h 76"/>
                <a:gd name="T26" fmla="*/ 23 w 72"/>
                <a:gd name="T27" fmla="*/ 21 h 76"/>
                <a:gd name="T28" fmla="*/ 20 w 72"/>
                <a:gd name="T29" fmla="*/ 29 h 76"/>
                <a:gd name="T30" fmla="*/ 12 w 72"/>
                <a:gd name="T31" fmla="*/ 30 h 76"/>
                <a:gd name="T32" fmla="*/ 5 w 72"/>
                <a:gd name="T33" fmla="*/ 29 h 76"/>
                <a:gd name="T34" fmla="*/ 2 w 72"/>
                <a:gd name="T35" fmla="*/ 21 h 76"/>
                <a:gd name="T36" fmla="*/ 5 w 72"/>
                <a:gd name="T37" fmla="*/ 10 h 76"/>
                <a:gd name="T38" fmla="*/ 18 w 72"/>
                <a:gd name="T39" fmla="*/ 3 h 76"/>
                <a:gd name="T40" fmla="*/ 36 w 72"/>
                <a:gd name="T41" fmla="*/ 0 h 76"/>
                <a:gd name="T42" fmla="*/ 49 w 72"/>
                <a:gd name="T43" fmla="*/ 1 h 76"/>
                <a:gd name="T44" fmla="*/ 58 w 72"/>
                <a:gd name="T45" fmla="*/ 9 h 76"/>
                <a:gd name="T46" fmla="*/ 61 w 72"/>
                <a:gd name="T47" fmla="*/ 18 h 76"/>
                <a:gd name="T48" fmla="*/ 61 w 72"/>
                <a:gd name="T49" fmla="*/ 29 h 76"/>
                <a:gd name="T50" fmla="*/ 61 w 72"/>
                <a:gd name="T51" fmla="*/ 61 h 76"/>
                <a:gd name="T52" fmla="*/ 63 w 72"/>
                <a:gd name="T53" fmla="*/ 65 h 76"/>
                <a:gd name="T54" fmla="*/ 65 w 72"/>
                <a:gd name="T55" fmla="*/ 67 h 76"/>
                <a:gd name="T56" fmla="*/ 67 w 72"/>
                <a:gd name="T57" fmla="*/ 65 h 76"/>
                <a:gd name="T58" fmla="*/ 72 w 72"/>
                <a:gd name="T59" fmla="*/ 65 h 76"/>
                <a:gd name="T60" fmla="*/ 63 w 72"/>
                <a:gd name="T61" fmla="*/ 74 h 76"/>
                <a:gd name="T62" fmla="*/ 54 w 72"/>
                <a:gd name="T63" fmla="*/ 76 h 76"/>
                <a:gd name="T64" fmla="*/ 43 w 72"/>
                <a:gd name="T65" fmla="*/ 74 h 76"/>
                <a:gd name="T66" fmla="*/ 40 w 72"/>
                <a:gd name="T67" fmla="*/ 65 h 76"/>
                <a:gd name="T68" fmla="*/ 40 w 72"/>
                <a:gd name="T69" fmla="*/ 34 h 76"/>
                <a:gd name="T70" fmla="*/ 25 w 72"/>
                <a:gd name="T71" fmla="*/ 45 h 76"/>
                <a:gd name="T72" fmla="*/ 21 w 72"/>
                <a:gd name="T73" fmla="*/ 54 h 76"/>
                <a:gd name="T74" fmla="*/ 23 w 72"/>
                <a:gd name="T75" fmla="*/ 61 h 76"/>
                <a:gd name="T76" fmla="*/ 30 w 72"/>
                <a:gd name="T77" fmla="*/ 63 h 76"/>
                <a:gd name="T78" fmla="*/ 40 w 72"/>
                <a:gd name="T79" fmla="*/ 59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"/>
                <a:gd name="T121" fmla="*/ 0 h 76"/>
                <a:gd name="T122" fmla="*/ 72 w 72"/>
                <a:gd name="T123" fmla="*/ 76 h 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" h="76">
                  <a:moveTo>
                    <a:pt x="40" y="65"/>
                  </a:moveTo>
                  <a:lnTo>
                    <a:pt x="30" y="70"/>
                  </a:lnTo>
                  <a:lnTo>
                    <a:pt x="21" y="74"/>
                  </a:lnTo>
                  <a:lnTo>
                    <a:pt x="14" y="76"/>
                  </a:lnTo>
                  <a:lnTo>
                    <a:pt x="9" y="76"/>
                  </a:lnTo>
                  <a:lnTo>
                    <a:pt x="3" y="72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3" y="50"/>
                  </a:lnTo>
                  <a:lnTo>
                    <a:pt x="7" y="47"/>
                  </a:lnTo>
                  <a:lnTo>
                    <a:pt x="20" y="39"/>
                  </a:lnTo>
                  <a:lnTo>
                    <a:pt x="40" y="29"/>
                  </a:lnTo>
                  <a:lnTo>
                    <a:pt x="40" y="21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38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3" y="5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9" y="1"/>
                  </a:lnTo>
                  <a:lnTo>
                    <a:pt x="52" y="5"/>
                  </a:lnTo>
                  <a:lnTo>
                    <a:pt x="58" y="9"/>
                  </a:lnTo>
                  <a:lnTo>
                    <a:pt x="61" y="14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61" y="29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3" y="65"/>
                  </a:lnTo>
                  <a:lnTo>
                    <a:pt x="65" y="67"/>
                  </a:lnTo>
                  <a:lnTo>
                    <a:pt x="67" y="65"/>
                  </a:lnTo>
                  <a:lnTo>
                    <a:pt x="69" y="63"/>
                  </a:lnTo>
                  <a:lnTo>
                    <a:pt x="72" y="65"/>
                  </a:lnTo>
                  <a:lnTo>
                    <a:pt x="69" y="70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9" y="76"/>
                  </a:lnTo>
                  <a:lnTo>
                    <a:pt x="43" y="74"/>
                  </a:lnTo>
                  <a:lnTo>
                    <a:pt x="41" y="70"/>
                  </a:lnTo>
                  <a:lnTo>
                    <a:pt x="40" y="65"/>
                  </a:lnTo>
                  <a:close/>
                  <a:moveTo>
                    <a:pt x="40" y="59"/>
                  </a:moveTo>
                  <a:lnTo>
                    <a:pt x="40" y="34"/>
                  </a:lnTo>
                  <a:lnTo>
                    <a:pt x="30" y="39"/>
                  </a:lnTo>
                  <a:lnTo>
                    <a:pt x="25" y="45"/>
                  </a:lnTo>
                  <a:lnTo>
                    <a:pt x="21" y="50"/>
                  </a:lnTo>
                  <a:lnTo>
                    <a:pt x="21" y="54"/>
                  </a:lnTo>
                  <a:lnTo>
                    <a:pt x="21" y="58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0" y="63"/>
                  </a:lnTo>
                  <a:lnTo>
                    <a:pt x="34" y="61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8"/>
            <p:cNvSpPr>
              <a:spLocks/>
            </p:cNvSpPr>
            <p:nvPr/>
          </p:nvSpPr>
          <p:spPr bwMode="auto">
            <a:xfrm>
              <a:off x="2803" y="2976"/>
              <a:ext cx="293" cy="271"/>
            </a:xfrm>
            <a:custGeom>
              <a:avLst/>
              <a:gdLst>
                <a:gd name="T0" fmla="*/ 60 w 293"/>
                <a:gd name="T1" fmla="*/ 271 h 271"/>
                <a:gd name="T2" fmla="*/ 60 w 293"/>
                <a:gd name="T3" fmla="*/ 271 h 271"/>
                <a:gd name="T4" fmla="*/ 60 w 293"/>
                <a:gd name="T5" fmla="*/ 271 h 271"/>
                <a:gd name="T6" fmla="*/ 60 w 293"/>
                <a:gd name="T7" fmla="*/ 271 h 271"/>
                <a:gd name="T8" fmla="*/ 58 w 293"/>
                <a:gd name="T9" fmla="*/ 270 h 271"/>
                <a:gd name="T10" fmla="*/ 56 w 293"/>
                <a:gd name="T11" fmla="*/ 266 h 271"/>
                <a:gd name="T12" fmla="*/ 53 w 293"/>
                <a:gd name="T13" fmla="*/ 262 h 271"/>
                <a:gd name="T14" fmla="*/ 47 w 293"/>
                <a:gd name="T15" fmla="*/ 259 h 271"/>
                <a:gd name="T16" fmla="*/ 36 w 293"/>
                <a:gd name="T17" fmla="*/ 246 h 271"/>
                <a:gd name="T18" fmla="*/ 24 w 293"/>
                <a:gd name="T19" fmla="*/ 228 h 271"/>
                <a:gd name="T20" fmla="*/ 11 w 293"/>
                <a:gd name="T21" fmla="*/ 206 h 271"/>
                <a:gd name="T22" fmla="*/ 2 w 293"/>
                <a:gd name="T23" fmla="*/ 179 h 271"/>
                <a:gd name="T24" fmla="*/ 0 w 293"/>
                <a:gd name="T25" fmla="*/ 148 h 271"/>
                <a:gd name="T26" fmla="*/ 4 w 293"/>
                <a:gd name="T27" fmla="*/ 118 h 271"/>
                <a:gd name="T28" fmla="*/ 11 w 293"/>
                <a:gd name="T29" fmla="*/ 85 h 271"/>
                <a:gd name="T30" fmla="*/ 22 w 293"/>
                <a:gd name="T31" fmla="*/ 60 h 271"/>
                <a:gd name="T32" fmla="*/ 38 w 293"/>
                <a:gd name="T33" fmla="*/ 38 h 271"/>
                <a:gd name="T34" fmla="*/ 56 w 293"/>
                <a:gd name="T35" fmla="*/ 23 h 271"/>
                <a:gd name="T36" fmla="*/ 76 w 293"/>
                <a:gd name="T37" fmla="*/ 13 h 271"/>
                <a:gd name="T38" fmla="*/ 98 w 293"/>
                <a:gd name="T39" fmla="*/ 5 h 271"/>
                <a:gd name="T40" fmla="*/ 130 w 293"/>
                <a:gd name="T41" fmla="*/ 0 h 271"/>
                <a:gd name="T42" fmla="*/ 163 w 293"/>
                <a:gd name="T43" fmla="*/ 0 h 271"/>
                <a:gd name="T44" fmla="*/ 192 w 293"/>
                <a:gd name="T45" fmla="*/ 5 h 271"/>
                <a:gd name="T46" fmla="*/ 219 w 293"/>
                <a:gd name="T47" fmla="*/ 18 h 271"/>
                <a:gd name="T48" fmla="*/ 243 w 293"/>
                <a:gd name="T49" fmla="*/ 36 h 271"/>
                <a:gd name="T50" fmla="*/ 263 w 293"/>
                <a:gd name="T51" fmla="*/ 58 h 271"/>
                <a:gd name="T52" fmla="*/ 277 w 293"/>
                <a:gd name="T53" fmla="*/ 85 h 271"/>
                <a:gd name="T54" fmla="*/ 288 w 293"/>
                <a:gd name="T55" fmla="*/ 112 h 271"/>
                <a:gd name="T56" fmla="*/ 293 w 293"/>
                <a:gd name="T57" fmla="*/ 141 h 271"/>
                <a:gd name="T58" fmla="*/ 293 w 293"/>
                <a:gd name="T59" fmla="*/ 166 h 271"/>
                <a:gd name="T60" fmla="*/ 290 w 293"/>
                <a:gd name="T61" fmla="*/ 190 h 271"/>
                <a:gd name="T62" fmla="*/ 279 w 293"/>
                <a:gd name="T63" fmla="*/ 212 h 271"/>
                <a:gd name="T64" fmla="*/ 266 w 293"/>
                <a:gd name="T65" fmla="*/ 232 h 271"/>
                <a:gd name="T66" fmla="*/ 253 w 293"/>
                <a:gd name="T67" fmla="*/ 250 h 271"/>
                <a:gd name="T68" fmla="*/ 243 w 293"/>
                <a:gd name="T69" fmla="*/ 262 h 271"/>
                <a:gd name="T70" fmla="*/ 239 w 293"/>
                <a:gd name="T71" fmla="*/ 266 h 271"/>
                <a:gd name="T72" fmla="*/ 235 w 293"/>
                <a:gd name="T73" fmla="*/ 270 h 271"/>
                <a:gd name="T74" fmla="*/ 234 w 293"/>
                <a:gd name="T75" fmla="*/ 270 h 271"/>
                <a:gd name="T76" fmla="*/ 234 w 293"/>
                <a:gd name="T77" fmla="*/ 271 h 271"/>
                <a:gd name="T78" fmla="*/ 234 w 293"/>
                <a:gd name="T79" fmla="*/ 271 h 271"/>
                <a:gd name="T80" fmla="*/ 234 w 293"/>
                <a:gd name="T81" fmla="*/ 271 h 2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271"/>
                <a:gd name="T125" fmla="*/ 293 w 293"/>
                <a:gd name="T126" fmla="*/ 271 h 2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271">
                  <a:moveTo>
                    <a:pt x="60" y="271"/>
                  </a:moveTo>
                  <a:lnTo>
                    <a:pt x="60" y="271"/>
                  </a:lnTo>
                  <a:lnTo>
                    <a:pt x="58" y="270"/>
                  </a:lnTo>
                  <a:lnTo>
                    <a:pt x="56" y="266"/>
                  </a:lnTo>
                  <a:lnTo>
                    <a:pt x="53" y="262"/>
                  </a:lnTo>
                  <a:lnTo>
                    <a:pt x="47" y="259"/>
                  </a:lnTo>
                  <a:lnTo>
                    <a:pt x="36" y="246"/>
                  </a:lnTo>
                  <a:lnTo>
                    <a:pt x="24" y="228"/>
                  </a:lnTo>
                  <a:lnTo>
                    <a:pt x="11" y="206"/>
                  </a:lnTo>
                  <a:lnTo>
                    <a:pt x="2" y="179"/>
                  </a:lnTo>
                  <a:lnTo>
                    <a:pt x="0" y="148"/>
                  </a:lnTo>
                  <a:lnTo>
                    <a:pt x="4" y="118"/>
                  </a:lnTo>
                  <a:lnTo>
                    <a:pt x="11" y="85"/>
                  </a:lnTo>
                  <a:lnTo>
                    <a:pt x="22" y="60"/>
                  </a:lnTo>
                  <a:lnTo>
                    <a:pt x="38" y="38"/>
                  </a:lnTo>
                  <a:lnTo>
                    <a:pt x="56" y="23"/>
                  </a:lnTo>
                  <a:lnTo>
                    <a:pt x="76" y="13"/>
                  </a:lnTo>
                  <a:lnTo>
                    <a:pt x="98" y="5"/>
                  </a:lnTo>
                  <a:lnTo>
                    <a:pt x="130" y="0"/>
                  </a:lnTo>
                  <a:lnTo>
                    <a:pt x="163" y="0"/>
                  </a:lnTo>
                  <a:lnTo>
                    <a:pt x="192" y="5"/>
                  </a:lnTo>
                  <a:lnTo>
                    <a:pt x="219" y="18"/>
                  </a:lnTo>
                  <a:lnTo>
                    <a:pt x="243" y="36"/>
                  </a:lnTo>
                  <a:lnTo>
                    <a:pt x="263" y="58"/>
                  </a:lnTo>
                  <a:lnTo>
                    <a:pt x="277" y="85"/>
                  </a:lnTo>
                  <a:lnTo>
                    <a:pt x="288" y="112"/>
                  </a:lnTo>
                  <a:lnTo>
                    <a:pt x="293" y="141"/>
                  </a:lnTo>
                  <a:lnTo>
                    <a:pt x="293" y="166"/>
                  </a:lnTo>
                  <a:lnTo>
                    <a:pt x="290" y="190"/>
                  </a:lnTo>
                  <a:lnTo>
                    <a:pt x="279" y="212"/>
                  </a:lnTo>
                  <a:lnTo>
                    <a:pt x="266" y="232"/>
                  </a:lnTo>
                  <a:lnTo>
                    <a:pt x="253" y="250"/>
                  </a:lnTo>
                  <a:lnTo>
                    <a:pt x="243" y="262"/>
                  </a:lnTo>
                  <a:lnTo>
                    <a:pt x="239" y="266"/>
                  </a:lnTo>
                  <a:lnTo>
                    <a:pt x="235" y="270"/>
                  </a:lnTo>
                  <a:lnTo>
                    <a:pt x="234" y="270"/>
                  </a:lnTo>
                  <a:lnTo>
                    <a:pt x="234" y="27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9"/>
            <p:cNvSpPr>
              <a:spLocks/>
            </p:cNvSpPr>
            <p:nvPr/>
          </p:nvSpPr>
          <p:spPr bwMode="auto">
            <a:xfrm>
              <a:off x="3037" y="3195"/>
              <a:ext cx="48" cy="52"/>
            </a:xfrm>
            <a:custGeom>
              <a:avLst/>
              <a:gdLst>
                <a:gd name="T0" fmla="*/ 48 w 48"/>
                <a:gd name="T1" fmla="*/ 20 h 52"/>
                <a:gd name="T2" fmla="*/ 0 w 48"/>
                <a:gd name="T3" fmla="*/ 52 h 52"/>
                <a:gd name="T4" fmla="*/ 27 w 48"/>
                <a:gd name="T5" fmla="*/ 0 h 52"/>
                <a:gd name="T6" fmla="*/ 0 60000 65536"/>
                <a:gd name="T7" fmla="*/ 0 60000 65536"/>
                <a:gd name="T8" fmla="*/ 0 60000 65536"/>
                <a:gd name="T9" fmla="*/ 0 w 48"/>
                <a:gd name="T10" fmla="*/ 0 h 52"/>
                <a:gd name="T11" fmla="*/ 48 w 48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52">
                  <a:moveTo>
                    <a:pt x="48" y="20"/>
                  </a:moveTo>
                  <a:lnTo>
                    <a:pt x="0" y="52"/>
                  </a:lnTo>
                  <a:lnTo>
                    <a:pt x="27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0"/>
            <p:cNvSpPr>
              <a:spLocks/>
            </p:cNvSpPr>
            <p:nvPr/>
          </p:nvSpPr>
          <p:spPr bwMode="auto">
            <a:xfrm>
              <a:off x="1241" y="3237"/>
              <a:ext cx="400" cy="400"/>
            </a:xfrm>
            <a:custGeom>
              <a:avLst/>
              <a:gdLst>
                <a:gd name="T0" fmla="*/ 400 w 400"/>
                <a:gd name="T1" fmla="*/ 199 h 400"/>
                <a:gd name="T2" fmla="*/ 394 w 400"/>
                <a:gd name="T3" fmla="*/ 153 h 400"/>
                <a:gd name="T4" fmla="*/ 380 w 400"/>
                <a:gd name="T5" fmla="*/ 112 h 400"/>
                <a:gd name="T6" fmla="*/ 356 w 400"/>
                <a:gd name="T7" fmla="*/ 74 h 400"/>
                <a:gd name="T8" fmla="*/ 325 w 400"/>
                <a:gd name="T9" fmla="*/ 43 h 400"/>
                <a:gd name="T10" fmla="*/ 287 w 400"/>
                <a:gd name="T11" fmla="*/ 20 h 400"/>
                <a:gd name="T12" fmla="*/ 246 w 400"/>
                <a:gd name="T13" fmla="*/ 5 h 400"/>
                <a:gd name="T14" fmla="*/ 201 w 400"/>
                <a:gd name="T15" fmla="*/ 0 h 400"/>
                <a:gd name="T16" fmla="*/ 154 w 400"/>
                <a:gd name="T17" fmla="*/ 5 h 400"/>
                <a:gd name="T18" fmla="*/ 112 w 400"/>
                <a:gd name="T19" fmla="*/ 20 h 400"/>
                <a:gd name="T20" fmla="*/ 76 w 400"/>
                <a:gd name="T21" fmla="*/ 43 h 400"/>
                <a:gd name="T22" fmla="*/ 43 w 400"/>
                <a:gd name="T23" fmla="*/ 74 h 400"/>
                <a:gd name="T24" fmla="*/ 20 w 400"/>
                <a:gd name="T25" fmla="*/ 112 h 400"/>
                <a:gd name="T26" fmla="*/ 5 w 400"/>
                <a:gd name="T27" fmla="*/ 153 h 400"/>
                <a:gd name="T28" fmla="*/ 0 w 400"/>
                <a:gd name="T29" fmla="*/ 199 h 400"/>
                <a:gd name="T30" fmla="*/ 5 w 400"/>
                <a:gd name="T31" fmla="*/ 246 h 400"/>
                <a:gd name="T32" fmla="*/ 20 w 400"/>
                <a:gd name="T33" fmla="*/ 287 h 400"/>
                <a:gd name="T34" fmla="*/ 43 w 400"/>
                <a:gd name="T35" fmla="*/ 325 h 400"/>
                <a:gd name="T36" fmla="*/ 76 w 400"/>
                <a:gd name="T37" fmla="*/ 356 h 400"/>
                <a:gd name="T38" fmla="*/ 112 w 400"/>
                <a:gd name="T39" fmla="*/ 380 h 400"/>
                <a:gd name="T40" fmla="*/ 154 w 400"/>
                <a:gd name="T41" fmla="*/ 394 h 400"/>
                <a:gd name="T42" fmla="*/ 201 w 400"/>
                <a:gd name="T43" fmla="*/ 400 h 400"/>
                <a:gd name="T44" fmla="*/ 246 w 400"/>
                <a:gd name="T45" fmla="*/ 394 h 400"/>
                <a:gd name="T46" fmla="*/ 287 w 400"/>
                <a:gd name="T47" fmla="*/ 380 h 400"/>
                <a:gd name="T48" fmla="*/ 325 w 400"/>
                <a:gd name="T49" fmla="*/ 356 h 400"/>
                <a:gd name="T50" fmla="*/ 356 w 400"/>
                <a:gd name="T51" fmla="*/ 325 h 400"/>
                <a:gd name="T52" fmla="*/ 380 w 400"/>
                <a:gd name="T53" fmla="*/ 287 h 400"/>
                <a:gd name="T54" fmla="*/ 394 w 400"/>
                <a:gd name="T55" fmla="*/ 246 h 400"/>
                <a:gd name="T56" fmla="*/ 400 w 400"/>
                <a:gd name="T57" fmla="*/ 199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0"/>
                <a:gd name="T88" fmla="*/ 0 h 400"/>
                <a:gd name="T89" fmla="*/ 400 w 40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0" h="400">
                  <a:moveTo>
                    <a:pt x="400" y="199"/>
                  </a:moveTo>
                  <a:lnTo>
                    <a:pt x="394" y="153"/>
                  </a:lnTo>
                  <a:lnTo>
                    <a:pt x="380" y="112"/>
                  </a:lnTo>
                  <a:lnTo>
                    <a:pt x="356" y="74"/>
                  </a:lnTo>
                  <a:lnTo>
                    <a:pt x="325" y="43"/>
                  </a:lnTo>
                  <a:lnTo>
                    <a:pt x="287" y="20"/>
                  </a:lnTo>
                  <a:lnTo>
                    <a:pt x="246" y="5"/>
                  </a:lnTo>
                  <a:lnTo>
                    <a:pt x="201" y="0"/>
                  </a:lnTo>
                  <a:lnTo>
                    <a:pt x="154" y="5"/>
                  </a:lnTo>
                  <a:lnTo>
                    <a:pt x="112" y="20"/>
                  </a:lnTo>
                  <a:lnTo>
                    <a:pt x="76" y="43"/>
                  </a:lnTo>
                  <a:lnTo>
                    <a:pt x="43" y="74"/>
                  </a:lnTo>
                  <a:lnTo>
                    <a:pt x="20" y="112"/>
                  </a:lnTo>
                  <a:lnTo>
                    <a:pt x="5" y="153"/>
                  </a:lnTo>
                  <a:lnTo>
                    <a:pt x="0" y="199"/>
                  </a:lnTo>
                  <a:lnTo>
                    <a:pt x="5" y="246"/>
                  </a:lnTo>
                  <a:lnTo>
                    <a:pt x="20" y="287"/>
                  </a:lnTo>
                  <a:lnTo>
                    <a:pt x="43" y="325"/>
                  </a:lnTo>
                  <a:lnTo>
                    <a:pt x="76" y="356"/>
                  </a:lnTo>
                  <a:lnTo>
                    <a:pt x="112" y="380"/>
                  </a:lnTo>
                  <a:lnTo>
                    <a:pt x="154" y="394"/>
                  </a:lnTo>
                  <a:lnTo>
                    <a:pt x="201" y="400"/>
                  </a:lnTo>
                  <a:lnTo>
                    <a:pt x="246" y="394"/>
                  </a:lnTo>
                  <a:lnTo>
                    <a:pt x="287" y="380"/>
                  </a:lnTo>
                  <a:lnTo>
                    <a:pt x="325" y="356"/>
                  </a:lnTo>
                  <a:lnTo>
                    <a:pt x="356" y="325"/>
                  </a:lnTo>
                  <a:lnTo>
                    <a:pt x="380" y="287"/>
                  </a:lnTo>
                  <a:lnTo>
                    <a:pt x="394" y="246"/>
                  </a:lnTo>
                  <a:lnTo>
                    <a:pt x="400" y="19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978" y="3436"/>
              <a:ext cx="2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2"/>
            <p:cNvSpPr>
              <a:spLocks/>
            </p:cNvSpPr>
            <p:nvPr/>
          </p:nvSpPr>
          <p:spPr bwMode="auto">
            <a:xfrm>
              <a:off x="1190" y="3423"/>
              <a:ext cx="58" cy="27"/>
            </a:xfrm>
            <a:custGeom>
              <a:avLst/>
              <a:gdLst>
                <a:gd name="T0" fmla="*/ 0 w 58"/>
                <a:gd name="T1" fmla="*/ 0 h 27"/>
                <a:gd name="T2" fmla="*/ 58 w 58"/>
                <a:gd name="T3" fmla="*/ 13 h 27"/>
                <a:gd name="T4" fmla="*/ 0 w 58"/>
                <a:gd name="T5" fmla="*/ 27 h 27"/>
                <a:gd name="T6" fmla="*/ 0 60000 65536"/>
                <a:gd name="T7" fmla="*/ 0 60000 65536"/>
                <a:gd name="T8" fmla="*/ 0 60000 65536"/>
                <a:gd name="T9" fmla="*/ 0 w 58"/>
                <a:gd name="T10" fmla="*/ 0 h 27"/>
                <a:gd name="T11" fmla="*/ 58 w 5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7">
                  <a:moveTo>
                    <a:pt x="0" y="0"/>
                  </a:moveTo>
                  <a:lnTo>
                    <a:pt x="58" y="13"/>
                  </a:lnTo>
                  <a:lnTo>
                    <a:pt x="0" y="27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3"/>
            <p:cNvSpPr>
              <a:spLocks noEditPoints="1"/>
            </p:cNvSpPr>
            <p:nvPr/>
          </p:nvSpPr>
          <p:spPr bwMode="auto">
            <a:xfrm>
              <a:off x="1367" y="3416"/>
              <a:ext cx="67" cy="98"/>
            </a:xfrm>
            <a:custGeom>
              <a:avLst/>
              <a:gdLst>
                <a:gd name="T0" fmla="*/ 42 w 67"/>
                <a:gd name="T1" fmla="*/ 58 h 98"/>
                <a:gd name="T2" fmla="*/ 38 w 67"/>
                <a:gd name="T3" fmla="*/ 63 h 98"/>
                <a:gd name="T4" fmla="*/ 35 w 67"/>
                <a:gd name="T5" fmla="*/ 65 h 98"/>
                <a:gd name="T6" fmla="*/ 29 w 67"/>
                <a:gd name="T7" fmla="*/ 67 h 98"/>
                <a:gd name="T8" fmla="*/ 24 w 67"/>
                <a:gd name="T9" fmla="*/ 67 h 98"/>
                <a:gd name="T10" fmla="*/ 17 w 67"/>
                <a:gd name="T11" fmla="*/ 67 h 98"/>
                <a:gd name="T12" fmla="*/ 11 w 67"/>
                <a:gd name="T13" fmla="*/ 63 h 98"/>
                <a:gd name="T14" fmla="*/ 6 w 67"/>
                <a:gd name="T15" fmla="*/ 56 h 98"/>
                <a:gd name="T16" fmla="*/ 2 w 67"/>
                <a:gd name="T17" fmla="*/ 51 h 98"/>
                <a:gd name="T18" fmla="*/ 0 w 67"/>
                <a:gd name="T19" fmla="*/ 43 h 98"/>
                <a:gd name="T20" fmla="*/ 0 w 67"/>
                <a:gd name="T21" fmla="*/ 36 h 98"/>
                <a:gd name="T22" fmla="*/ 0 w 67"/>
                <a:gd name="T23" fmla="*/ 27 h 98"/>
                <a:gd name="T24" fmla="*/ 4 w 67"/>
                <a:gd name="T25" fmla="*/ 18 h 98"/>
                <a:gd name="T26" fmla="*/ 8 w 67"/>
                <a:gd name="T27" fmla="*/ 13 h 98"/>
                <a:gd name="T28" fmla="*/ 11 w 67"/>
                <a:gd name="T29" fmla="*/ 9 h 98"/>
                <a:gd name="T30" fmla="*/ 15 w 67"/>
                <a:gd name="T31" fmla="*/ 5 h 98"/>
                <a:gd name="T32" fmla="*/ 24 w 67"/>
                <a:gd name="T33" fmla="*/ 2 h 98"/>
                <a:gd name="T34" fmla="*/ 31 w 67"/>
                <a:gd name="T35" fmla="*/ 0 h 98"/>
                <a:gd name="T36" fmla="*/ 37 w 67"/>
                <a:gd name="T37" fmla="*/ 0 h 98"/>
                <a:gd name="T38" fmla="*/ 42 w 67"/>
                <a:gd name="T39" fmla="*/ 2 h 98"/>
                <a:gd name="T40" fmla="*/ 46 w 67"/>
                <a:gd name="T41" fmla="*/ 3 h 98"/>
                <a:gd name="T42" fmla="*/ 49 w 67"/>
                <a:gd name="T43" fmla="*/ 5 h 98"/>
                <a:gd name="T44" fmla="*/ 60 w 67"/>
                <a:gd name="T45" fmla="*/ 0 h 98"/>
                <a:gd name="T46" fmla="*/ 62 w 67"/>
                <a:gd name="T47" fmla="*/ 0 h 98"/>
                <a:gd name="T48" fmla="*/ 62 w 67"/>
                <a:gd name="T49" fmla="*/ 83 h 98"/>
                <a:gd name="T50" fmla="*/ 62 w 67"/>
                <a:gd name="T51" fmla="*/ 89 h 98"/>
                <a:gd name="T52" fmla="*/ 64 w 67"/>
                <a:gd name="T53" fmla="*/ 90 h 98"/>
                <a:gd name="T54" fmla="*/ 66 w 67"/>
                <a:gd name="T55" fmla="*/ 94 h 98"/>
                <a:gd name="T56" fmla="*/ 67 w 67"/>
                <a:gd name="T57" fmla="*/ 94 h 98"/>
                <a:gd name="T58" fmla="*/ 67 w 67"/>
                <a:gd name="T59" fmla="*/ 98 h 98"/>
                <a:gd name="T60" fmla="*/ 33 w 67"/>
                <a:gd name="T61" fmla="*/ 98 h 98"/>
                <a:gd name="T62" fmla="*/ 33 w 67"/>
                <a:gd name="T63" fmla="*/ 94 h 98"/>
                <a:gd name="T64" fmla="*/ 37 w 67"/>
                <a:gd name="T65" fmla="*/ 94 h 98"/>
                <a:gd name="T66" fmla="*/ 40 w 67"/>
                <a:gd name="T67" fmla="*/ 94 h 98"/>
                <a:gd name="T68" fmla="*/ 42 w 67"/>
                <a:gd name="T69" fmla="*/ 92 h 98"/>
                <a:gd name="T70" fmla="*/ 42 w 67"/>
                <a:gd name="T71" fmla="*/ 90 h 98"/>
                <a:gd name="T72" fmla="*/ 42 w 67"/>
                <a:gd name="T73" fmla="*/ 89 h 98"/>
                <a:gd name="T74" fmla="*/ 42 w 67"/>
                <a:gd name="T75" fmla="*/ 85 h 98"/>
                <a:gd name="T76" fmla="*/ 42 w 67"/>
                <a:gd name="T77" fmla="*/ 58 h 98"/>
                <a:gd name="T78" fmla="*/ 42 w 67"/>
                <a:gd name="T79" fmla="*/ 52 h 98"/>
                <a:gd name="T80" fmla="*/ 42 w 67"/>
                <a:gd name="T81" fmla="*/ 27 h 98"/>
                <a:gd name="T82" fmla="*/ 42 w 67"/>
                <a:gd name="T83" fmla="*/ 20 h 98"/>
                <a:gd name="T84" fmla="*/ 42 w 67"/>
                <a:gd name="T85" fmla="*/ 16 h 98"/>
                <a:gd name="T86" fmla="*/ 42 w 67"/>
                <a:gd name="T87" fmla="*/ 13 h 98"/>
                <a:gd name="T88" fmla="*/ 40 w 67"/>
                <a:gd name="T89" fmla="*/ 9 h 98"/>
                <a:gd name="T90" fmla="*/ 37 w 67"/>
                <a:gd name="T91" fmla="*/ 5 h 98"/>
                <a:gd name="T92" fmla="*/ 35 w 67"/>
                <a:gd name="T93" fmla="*/ 5 h 98"/>
                <a:gd name="T94" fmla="*/ 33 w 67"/>
                <a:gd name="T95" fmla="*/ 5 h 98"/>
                <a:gd name="T96" fmla="*/ 28 w 67"/>
                <a:gd name="T97" fmla="*/ 5 h 98"/>
                <a:gd name="T98" fmla="*/ 24 w 67"/>
                <a:gd name="T99" fmla="*/ 9 h 98"/>
                <a:gd name="T100" fmla="*/ 22 w 67"/>
                <a:gd name="T101" fmla="*/ 14 h 98"/>
                <a:gd name="T102" fmla="*/ 20 w 67"/>
                <a:gd name="T103" fmla="*/ 20 h 98"/>
                <a:gd name="T104" fmla="*/ 18 w 67"/>
                <a:gd name="T105" fmla="*/ 27 h 98"/>
                <a:gd name="T106" fmla="*/ 18 w 67"/>
                <a:gd name="T107" fmla="*/ 36 h 98"/>
                <a:gd name="T108" fmla="*/ 20 w 67"/>
                <a:gd name="T109" fmla="*/ 43 h 98"/>
                <a:gd name="T110" fmla="*/ 20 w 67"/>
                <a:gd name="T111" fmla="*/ 51 h 98"/>
                <a:gd name="T112" fmla="*/ 24 w 67"/>
                <a:gd name="T113" fmla="*/ 56 h 98"/>
                <a:gd name="T114" fmla="*/ 26 w 67"/>
                <a:gd name="T115" fmla="*/ 60 h 98"/>
                <a:gd name="T116" fmla="*/ 31 w 67"/>
                <a:gd name="T117" fmla="*/ 60 h 98"/>
                <a:gd name="T118" fmla="*/ 33 w 67"/>
                <a:gd name="T119" fmla="*/ 60 h 98"/>
                <a:gd name="T120" fmla="*/ 37 w 67"/>
                <a:gd name="T121" fmla="*/ 58 h 98"/>
                <a:gd name="T122" fmla="*/ 40 w 67"/>
                <a:gd name="T123" fmla="*/ 56 h 98"/>
                <a:gd name="T124" fmla="*/ 42 w 67"/>
                <a:gd name="T125" fmla="*/ 52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"/>
                <a:gd name="T190" fmla="*/ 0 h 98"/>
                <a:gd name="T191" fmla="*/ 67 w 67"/>
                <a:gd name="T192" fmla="*/ 98 h 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" h="98">
                  <a:moveTo>
                    <a:pt x="42" y="58"/>
                  </a:moveTo>
                  <a:lnTo>
                    <a:pt x="38" y="63"/>
                  </a:lnTo>
                  <a:lnTo>
                    <a:pt x="35" y="65"/>
                  </a:lnTo>
                  <a:lnTo>
                    <a:pt x="29" y="67"/>
                  </a:lnTo>
                  <a:lnTo>
                    <a:pt x="24" y="67"/>
                  </a:lnTo>
                  <a:lnTo>
                    <a:pt x="17" y="67"/>
                  </a:lnTo>
                  <a:lnTo>
                    <a:pt x="11" y="63"/>
                  </a:lnTo>
                  <a:lnTo>
                    <a:pt x="6" y="56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83"/>
                  </a:lnTo>
                  <a:lnTo>
                    <a:pt x="62" y="89"/>
                  </a:lnTo>
                  <a:lnTo>
                    <a:pt x="64" y="90"/>
                  </a:lnTo>
                  <a:lnTo>
                    <a:pt x="66" y="94"/>
                  </a:lnTo>
                  <a:lnTo>
                    <a:pt x="67" y="94"/>
                  </a:lnTo>
                  <a:lnTo>
                    <a:pt x="67" y="98"/>
                  </a:lnTo>
                  <a:lnTo>
                    <a:pt x="33" y="98"/>
                  </a:lnTo>
                  <a:lnTo>
                    <a:pt x="33" y="94"/>
                  </a:lnTo>
                  <a:lnTo>
                    <a:pt x="37" y="94"/>
                  </a:lnTo>
                  <a:lnTo>
                    <a:pt x="40" y="94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2" y="89"/>
                  </a:lnTo>
                  <a:lnTo>
                    <a:pt x="42" y="85"/>
                  </a:lnTo>
                  <a:lnTo>
                    <a:pt x="42" y="58"/>
                  </a:lnTo>
                  <a:close/>
                  <a:moveTo>
                    <a:pt x="42" y="52"/>
                  </a:moveTo>
                  <a:lnTo>
                    <a:pt x="42" y="27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20" y="43"/>
                  </a:lnTo>
                  <a:lnTo>
                    <a:pt x="20" y="51"/>
                  </a:lnTo>
                  <a:lnTo>
                    <a:pt x="24" y="56"/>
                  </a:lnTo>
                  <a:lnTo>
                    <a:pt x="26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7" y="58"/>
                  </a:lnTo>
                  <a:lnTo>
                    <a:pt x="40" y="56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4"/>
            <p:cNvSpPr>
              <a:spLocks/>
            </p:cNvSpPr>
            <p:nvPr/>
          </p:nvSpPr>
          <p:spPr bwMode="auto">
            <a:xfrm>
              <a:off x="1563" y="3190"/>
              <a:ext cx="491" cy="92"/>
            </a:xfrm>
            <a:custGeom>
              <a:avLst/>
              <a:gdLst>
                <a:gd name="T0" fmla="*/ 0 w 491"/>
                <a:gd name="T1" fmla="*/ 92 h 92"/>
                <a:gd name="T2" fmla="*/ 0 w 491"/>
                <a:gd name="T3" fmla="*/ 92 h 92"/>
                <a:gd name="T4" fmla="*/ 0 w 491"/>
                <a:gd name="T5" fmla="*/ 90 h 92"/>
                <a:gd name="T6" fmla="*/ 3 w 491"/>
                <a:gd name="T7" fmla="*/ 88 h 92"/>
                <a:gd name="T8" fmla="*/ 11 w 491"/>
                <a:gd name="T9" fmla="*/ 85 h 92"/>
                <a:gd name="T10" fmla="*/ 23 w 491"/>
                <a:gd name="T11" fmla="*/ 77 h 92"/>
                <a:gd name="T12" fmla="*/ 40 w 491"/>
                <a:gd name="T13" fmla="*/ 68 h 92"/>
                <a:gd name="T14" fmla="*/ 63 w 491"/>
                <a:gd name="T15" fmla="*/ 56 h 92"/>
                <a:gd name="T16" fmla="*/ 92 w 491"/>
                <a:gd name="T17" fmla="*/ 39 h 92"/>
                <a:gd name="T18" fmla="*/ 125 w 491"/>
                <a:gd name="T19" fmla="*/ 25 h 92"/>
                <a:gd name="T20" fmla="*/ 163 w 491"/>
                <a:gd name="T21" fmla="*/ 12 h 92"/>
                <a:gd name="T22" fmla="*/ 203 w 491"/>
                <a:gd name="T23" fmla="*/ 3 h 92"/>
                <a:gd name="T24" fmla="*/ 242 w 491"/>
                <a:gd name="T25" fmla="*/ 0 h 92"/>
                <a:gd name="T26" fmla="*/ 284 w 491"/>
                <a:gd name="T27" fmla="*/ 3 h 92"/>
                <a:gd name="T28" fmla="*/ 324 w 491"/>
                <a:gd name="T29" fmla="*/ 12 h 92"/>
                <a:gd name="T30" fmla="*/ 360 w 491"/>
                <a:gd name="T31" fmla="*/ 25 h 92"/>
                <a:gd name="T32" fmla="*/ 395 w 491"/>
                <a:gd name="T33" fmla="*/ 39 h 92"/>
                <a:gd name="T34" fmla="*/ 424 w 491"/>
                <a:gd name="T35" fmla="*/ 56 h 92"/>
                <a:gd name="T36" fmla="*/ 449 w 491"/>
                <a:gd name="T37" fmla="*/ 68 h 92"/>
                <a:gd name="T38" fmla="*/ 465 w 491"/>
                <a:gd name="T39" fmla="*/ 77 h 92"/>
                <a:gd name="T40" fmla="*/ 478 w 491"/>
                <a:gd name="T41" fmla="*/ 85 h 92"/>
                <a:gd name="T42" fmla="*/ 485 w 491"/>
                <a:gd name="T43" fmla="*/ 88 h 92"/>
                <a:gd name="T44" fmla="*/ 489 w 491"/>
                <a:gd name="T45" fmla="*/ 90 h 92"/>
                <a:gd name="T46" fmla="*/ 489 w 491"/>
                <a:gd name="T47" fmla="*/ 92 h 92"/>
                <a:gd name="T48" fmla="*/ 491 w 491"/>
                <a:gd name="T49" fmla="*/ 92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1"/>
                <a:gd name="T76" fmla="*/ 0 h 92"/>
                <a:gd name="T77" fmla="*/ 491 w 491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1" h="92">
                  <a:moveTo>
                    <a:pt x="0" y="92"/>
                  </a:moveTo>
                  <a:lnTo>
                    <a:pt x="0" y="92"/>
                  </a:lnTo>
                  <a:lnTo>
                    <a:pt x="0" y="90"/>
                  </a:lnTo>
                  <a:lnTo>
                    <a:pt x="3" y="88"/>
                  </a:lnTo>
                  <a:lnTo>
                    <a:pt x="11" y="85"/>
                  </a:lnTo>
                  <a:lnTo>
                    <a:pt x="23" y="77"/>
                  </a:lnTo>
                  <a:lnTo>
                    <a:pt x="40" y="68"/>
                  </a:lnTo>
                  <a:lnTo>
                    <a:pt x="63" y="56"/>
                  </a:lnTo>
                  <a:lnTo>
                    <a:pt x="92" y="39"/>
                  </a:lnTo>
                  <a:lnTo>
                    <a:pt x="125" y="25"/>
                  </a:lnTo>
                  <a:lnTo>
                    <a:pt x="163" y="12"/>
                  </a:lnTo>
                  <a:lnTo>
                    <a:pt x="203" y="3"/>
                  </a:lnTo>
                  <a:lnTo>
                    <a:pt x="242" y="0"/>
                  </a:lnTo>
                  <a:lnTo>
                    <a:pt x="284" y="3"/>
                  </a:lnTo>
                  <a:lnTo>
                    <a:pt x="324" y="12"/>
                  </a:lnTo>
                  <a:lnTo>
                    <a:pt x="360" y="25"/>
                  </a:lnTo>
                  <a:lnTo>
                    <a:pt x="395" y="39"/>
                  </a:lnTo>
                  <a:lnTo>
                    <a:pt x="424" y="56"/>
                  </a:lnTo>
                  <a:lnTo>
                    <a:pt x="449" y="68"/>
                  </a:lnTo>
                  <a:lnTo>
                    <a:pt x="465" y="77"/>
                  </a:lnTo>
                  <a:lnTo>
                    <a:pt x="478" y="85"/>
                  </a:lnTo>
                  <a:lnTo>
                    <a:pt x="485" y="88"/>
                  </a:lnTo>
                  <a:lnTo>
                    <a:pt x="489" y="90"/>
                  </a:lnTo>
                  <a:lnTo>
                    <a:pt x="489" y="92"/>
                  </a:lnTo>
                  <a:lnTo>
                    <a:pt x="491" y="9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5"/>
            <p:cNvSpPr>
              <a:spLocks/>
            </p:cNvSpPr>
            <p:nvPr/>
          </p:nvSpPr>
          <p:spPr bwMode="auto">
            <a:xfrm>
              <a:off x="1996" y="3240"/>
              <a:ext cx="58" cy="42"/>
            </a:xfrm>
            <a:custGeom>
              <a:avLst/>
              <a:gdLst>
                <a:gd name="T0" fmla="*/ 14 w 58"/>
                <a:gd name="T1" fmla="*/ 0 h 42"/>
                <a:gd name="T2" fmla="*/ 58 w 58"/>
                <a:gd name="T3" fmla="*/ 42 h 42"/>
                <a:gd name="T4" fmla="*/ 0 w 58"/>
                <a:gd name="T5" fmla="*/ 26 h 42"/>
                <a:gd name="T6" fmla="*/ 0 60000 65536"/>
                <a:gd name="T7" fmla="*/ 0 60000 65536"/>
                <a:gd name="T8" fmla="*/ 0 60000 65536"/>
                <a:gd name="T9" fmla="*/ 0 w 58"/>
                <a:gd name="T10" fmla="*/ 0 h 42"/>
                <a:gd name="T11" fmla="*/ 58 w 5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42">
                  <a:moveTo>
                    <a:pt x="14" y="0"/>
                  </a:moveTo>
                  <a:lnTo>
                    <a:pt x="58" y="42"/>
                  </a:lnTo>
                  <a:lnTo>
                    <a:pt x="0" y="2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6"/>
            <p:cNvSpPr>
              <a:spLocks noEditPoints="1"/>
            </p:cNvSpPr>
            <p:nvPr/>
          </p:nvSpPr>
          <p:spPr bwMode="auto">
            <a:xfrm>
              <a:off x="1438" y="3476"/>
              <a:ext cx="49" cy="77"/>
            </a:xfrm>
            <a:custGeom>
              <a:avLst/>
              <a:gdLst>
                <a:gd name="T0" fmla="*/ 49 w 49"/>
                <a:gd name="T1" fmla="*/ 39 h 77"/>
                <a:gd name="T2" fmla="*/ 47 w 49"/>
                <a:gd name="T3" fmla="*/ 50 h 77"/>
                <a:gd name="T4" fmla="*/ 45 w 49"/>
                <a:gd name="T5" fmla="*/ 59 h 77"/>
                <a:gd name="T6" fmla="*/ 43 w 49"/>
                <a:gd name="T7" fmla="*/ 65 h 77"/>
                <a:gd name="T8" fmla="*/ 40 w 49"/>
                <a:gd name="T9" fmla="*/ 70 h 77"/>
                <a:gd name="T10" fmla="*/ 36 w 49"/>
                <a:gd name="T11" fmla="*/ 74 h 77"/>
                <a:gd name="T12" fmla="*/ 33 w 49"/>
                <a:gd name="T13" fmla="*/ 76 h 77"/>
                <a:gd name="T14" fmla="*/ 29 w 49"/>
                <a:gd name="T15" fmla="*/ 77 h 77"/>
                <a:gd name="T16" fmla="*/ 23 w 49"/>
                <a:gd name="T17" fmla="*/ 77 h 77"/>
                <a:gd name="T18" fmla="*/ 18 w 49"/>
                <a:gd name="T19" fmla="*/ 77 h 77"/>
                <a:gd name="T20" fmla="*/ 14 w 49"/>
                <a:gd name="T21" fmla="*/ 76 h 77"/>
                <a:gd name="T22" fmla="*/ 9 w 49"/>
                <a:gd name="T23" fmla="*/ 72 h 77"/>
                <a:gd name="T24" fmla="*/ 5 w 49"/>
                <a:gd name="T25" fmla="*/ 67 h 77"/>
                <a:gd name="T26" fmla="*/ 4 w 49"/>
                <a:gd name="T27" fmla="*/ 63 h 77"/>
                <a:gd name="T28" fmla="*/ 2 w 49"/>
                <a:gd name="T29" fmla="*/ 58 h 77"/>
                <a:gd name="T30" fmla="*/ 0 w 49"/>
                <a:gd name="T31" fmla="*/ 48 h 77"/>
                <a:gd name="T32" fmla="*/ 0 w 49"/>
                <a:gd name="T33" fmla="*/ 39 h 77"/>
                <a:gd name="T34" fmla="*/ 0 w 49"/>
                <a:gd name="T35" fmla="*/ 29 h 77"/>
                <a:gd name="T36" fmla="*/ 4 w 49"/>
                <a:gd name="T37" fmla="*/ 18 h 77"/>
                <a:gd name="T38" fmla="*/ 7 w 49"/>
                <a:gd name="T39" fmla="*/ 10 h 77"/>
                <a:gd name="T40" fmla="*/ 11 w 49"/>
                <a:gd name="T41" fmla="*/ 3 h 77"/>
                <a:gd name="T42" fmla="*/ 18 w 49"/>
                <a:gd name="T43" fmla="*/ 1 h 77"/>
                <a:gd name="T44" fmla="*/ 23 w 49"/>
                <a:gd name="T45" fmla="*/ 0 h 77"/>
                <a:gd name="T46" fmla="*/ 31 w 49"/>
                <a:gd name="T47" fmla="*/ 1 h 77"/>
                <a:gd name="T48" fmla="*/ 36 w 49"/>
                <a:gd name="T49" fmla="*/ 3 h 77"/>
                <a:gd name="T50" fmla="*/ 42 w 49"/>
                <a:gd name="T51" fmla="*/ 9 h 77"/>
                <a:gd name="T52" fmla="*/ 45 w 49"/>
                <a:gd name="T53" fmla="*/ 16 h 77"/>
                <a:gd name="T54" fmla="*/ 47 w 49"/>
                <a:gd name="T55" fmla="*/ 27 h 77"/>
                <a:gd name="T56" fmla="*/ 49 w 49"/>
                <a:gd name="T57" fmla="*/ 39 h 77"/>
                <a:gd name="T58" fmla="*/ 31 w 49"/>
                <a:gd name="T59" fmla="*/ 39 h 77"/>
                <a:gd name="T60" fmla="*/ 31 w 49"/>
                <a:gd name="T61" fmla="*/ 30 h 77"/>
                <a:gd name="T62" fmla="*/ 31 w 49"/>
                <a:gd name="T63" fmla="*/ 23 h 77"/>
                <a:gd name="T64" fmla="*/ 31 w 49"/>
                <a:gd name="T65" fmla="*/ 18 h 77"/>
                <a:gd name="T66" fmla="*/ 31 w 49"/>
                <a:gd name="T67" fmla="*/ 16 h 77"/>
                <a:gd name="T68" fmla="*/ 31 w 49"/>
                <a:gd name="T69" fmla="*/ 9 h 77"/>
                <a:gd name="T70" fmla="*/ 29 w 49"/>
                <a:gd name="T71" fmla="*/ 5 h 77"/>
                <a:gd name="T72" fmla="*/ 27 w 49"/>
                <a:gd name="T73" fmla="*/ 3 h 77"/>
                <a:gd name="T74" fmla="*/ 23 w 49"/>
                <a:gd name="T75" fmla="*/ 3 h 77"/>
                <a:gd name="T76" fmla="*/ 22 w 49"/>
                <a:gd name="T77" fmla="*/ 3 h 77"/>
                <a:gd name="T78" fmla="*/ 20 w 49"/>
                <a:gd name="T79" fmla="*/ 5 h 77"/>
                <a:gd name="T80" fmla="*/ 18 w 49"/>
                <a:gd name="T81" fmla="*/ 7 h 77"/>
                <a:gd name="T82" fmla="*/ 16 w 49"/>
                <a:gd name="T83" fmla="*/ 12 h 77"/>
                <a:gd name="T84" fmla="*/ 16 w 49"/>
                <a:gd name="T85" fmla="*/ 23 h 77"/>
                <a:gd name="T86" fmla="*/ 16 w 49"/>
                <a:gd name="T87" fmla="*/ 47 h 77"/>
                <a:gd name="T88" fmla="*/ 16 w 49"/>
                <a:gd name="T89" fmla="*/ 56 h 77"/>
                <a:gd name="T90" fmla="*/ 16 w 49"/>
                <a:gd name="T91" fmla="*/ 63 h 77"/>
                <a:gd name="T92" fmla="*/ 18 w 49"/>
                <a:gd name="T93" fmla="*/ 68 h 77"/>
                <a:gd name="T94" fmla="*/ 18 w 49"/>
                <a:gd name="T95" fmla="*/ 70 h 77"/>
                <a:gd name="T96" fmla="*/ 20 w 49"/>
                <a:gd name="T97" fmla="*/ 74 h 77"/>
                <a:gd name="T98" fmla="*/ 22 w 49"/>
                <a:gd name="T99" fmla="*/ 74 h 77"/>
                <a:gd name="T100" fmla="*/ 23 w 49"/>
                <a:gd name="T101" fmla="*/ 74 h 77"/>
                <a:gd name="T102" fmla="*/ 27 w 49"/>
                <a:gd name="T103" fmla="*/ 74 h 77"/>
                <a:gd name="T104" fmla="*/ 29 w 49"/>
                <a:gd name="T105" fmla="*/ 72 h 77"/>
                <a:gd name="T106" fmla="*/ 31 w 49"/>
                <a:gd name="T107" fmla="*/ 68 h 77"/>
                <a:gd name="T108" fmla="*/ 31 w 49"/>
                <a:gd name="T109" fmla="*/ 63 h 77"/>
                <a:gd name="T110" fmla="*/ 31 w 49"/>
                <a:gd name="T111" fmla="*/ 39 h 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77"/>
                <a:gd name="T170" fmla="*/ 49 w 49"/>
                <a:gd name="T171" fmla="*/ 77 h 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77">
                  <a:moveTo>
                    <a:pt x="49" y="39"/>
                  </a:moveTo>
                  <a:lnTo>
                    <a:pt x="47" y="50"/>
                  </a:lnTo>
                  <a:lnTo>
                    <a:pt x="45" y="59"/>
                  </a:lnTo>
                  <a:lnTo>
                    <a:pt x="43" y="65"/>
                  </a:lnTo>
                  <a:lnTo>
                    <a:pt x="40" y="70"/>
                  </a:lnTo>
                  <a:lnTo>
                    <a:pt x="36" y="74"/>
                  </a:lnTo>
                  <a:lnTo>
                    <a:pt x="33" y="76"/>
                  </a:lnTo>
                  <a:lnTo>
                    <a:pt x="29" y="77"/>
                  </a:lnTo>
                  <a:lnTo>
                    <a:pt x="23" y="77"/>
                  </a:lnTo>
                  <a:lnTo>
                    <a:pt x="18" y="77"/>
                  </a:lnTo>
                  <a:lnTo>
                    <a:pt x="14" y="76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4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7" y="27"/>
                  </a:lnTo>
                  <a:lnTo>
                    <a:pt x="49" y="39"/>
                  </a:lnTo>
                  <a:close/>
                  <a:moveTo>
                    <a:pt x="31" y="39"/>
                  </a:moveTo>
                  <a:lnTo>
                    <a:pt x="31" y="30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16" y="63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7" y="74"/>
                  </a:lnTo>
                  <a:lnTo>
                    <a:pt x="29" y="72"/>
                  </a:lnTo>
                  <a:lnTo>
                    <a:pt x="31" y="68"/>
                  </a:lnTo>
                  <a:lnTo>
                    <a:pt x="31" y="63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7"/>
            <p:cNvSpPr>
              <a:spLocks/>
            </p:cNvSpPr>
            <p:nvPr/>
          </p:nvSpPr>
          <p:spPr bwMode="auto">
            <a:xfrm>
              <a:off x="1985" y="3224"/>
              <a:ext cx="400" cy="400"/>
            </a:xfrm>
            <a:custGeom>
              <a:avLst/>
              <a:gdLst>
                <a:gd name="T0" fmla="*/ 400 w 400"/>
                <a:gd name="T1" fmla="*/ 201 h 400"/>
                <a:gd name="T2" fmla="*/ 394 w 400"/>
                <a:gd name="T3" fmla="*/ 154 h 400"/>
                <a:gd name="T4" fmla="*/ 380 w 400"/>
                <a:gd name="T5" fmla="*/ 112 h 400"/>
                <a:gd name="T6" fmla="*/ 356 w 400"/>
                <a:gd name="T7" fmla="*/ 74 h 400"/>
                <a:gd name="T8" fmla="*/ 324 w 400"/>
                <a:gd name="T9" fmla="*/ 43 h 400"/>
                <a:gd name="T10" fmla="*/ 288 w 400"/>
                <a:gd name="T11" fmla="*/ 20 h 400"/>
                <a:gd name="T12" fmla="*/ 246 w 400"/>
                <a:gd name="T13" fmla="*/ 5 h 400"/>
                <a:gd name="T14" fmla="*/ 199 w 400"/>
                <a:gd name="T15" fmla="*/ 0 h 400"/>
                <a:gd name="T16" fmla="*/ 154 w 400"/>
                <a:gd name="T17" fmla="*/ 5 h 400"/>
                <a:gd name="T18" fmla="*/ 112 w 400"/>
                <a:gd name="T19" fmla="*/ 20 h 400"/>
                <a:gd name="T20" fmla="*/ 74 w 400"/>
                <a:gd name="T21" fmla="*/ 43 h 400"/>
                <a:gd name="T22" fmla="*/ 43 w 400"/>
                <a:gd name="T23" fmla="*/ 74 h 400"/>
                <a:gd name="T24" fmla="*/ 20 w 400"/>
                <a:gd name="T25" fmla="*/ 112 h 400"/>
                <a:gd name="T26" fmla="*/ 5 w 400"/>
                <a:gd name="T27" fmla="*/ 154 h 400"/>
                <a:gd name="T28" fmla="*/ 0 w 400"/>
                <a:gd name="T29" fmla="*/ 201 h 400"/>
                <a:gd name="T30" fmla="*/ 5 w 400"/>
                <a:gd name="T31" fmla="*/ 246 h 400"/>
                <a:gd name="T32" fmla="*/ 20 w 400"/>
                <a:gd name="T33" fmla="*/ 288 h 400"/>
                <a:gd name="T34" fmla="*/ 43 w 400"/>
                <a:gd name="T35" fmla="*/ 326 h 400"/>
                <a:gd name="T36" fmla="*/ 74 w 400"/>
                <a:gd name="T37" fmla="*/ 357 h 400"/>
                <a:gd name="T38" fmla="*/ 112 w 400"/>
                <a:gd name="T39" fmla="*/ 380 h 400"/>
                <a:gd name="T40" fmla="*/ 154 w 400"/>
                <a:gd name="T41" fmla="*/ 395 h 400"/>
                <a:gd name="T42" fmla="*/ 199 w 400"/>
                <a:gd name="T43" fmla="*/ 400 h 400"/>
                <a:gd name="T44" fmla="*/ 246 w 400"/>
                <a:gd name="T45" fmla="*/ 395 h 400"/>
                <a:gd name="T46" fmla="*/ 288 w 400"/>
                <a:gd name="T47" fmla="*/ 380 h 400"/>
                <a:gd name="T48" fmla="*/ 324 w 400"/>
                <a:gd name="T49" fmla="*/ 357 h 400"/>
                <a:gd name="T50" fmla="*/ 356 w 400"/>
                <a:gd name="T51" fmla="*/ 326 h 400"/>
                <a:gd name="T52" fmla="*/ 380 w 400"/>
                <a:gd name="T53" fmla="*/ 288 h 400"/>
                <a:gd name="T54" fmla="*/ 394 w 400"/>
                <a:gd name="T55" fmla="*/ 246 h 400"/>
                <a:gd name="T56" fmla="*/ 400 w 400"/>
                <a:gd name="T57" fmla="*/ 201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0"/>
                <a:gd name="T88" fmla="*/ 0 h 400"/>
                <a:gd name="T89" fmla="*/ 400 w 40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0" h="400">
                  <a:moveTo>
                    <a:pt x="400" y="201"/>
                  </a:moveTo>
                  <a:lnTo>
                    <a:pt x="394" y="154"/>
                  </a:lnTo>
                  <a:lnTo>
                    <a:pt x="380" y="112"/>
                  </a:lnTo>
                  <a:lnTo>
                    <a:pt x="356" y="74"/>
                  </a:lnTo>
                  <a:lnTo>
                    <a:pt x="324" y="43"/>
                  </a:lnTo>
                  <a:lnTo>
                    <a:pt x="288" y="20"/>
                  </a:lnTo>
                  <a:lnTo>
                    <a:pt x="246" y="5"/>
                  </a:lnTo>
                  <a:lnTo>
                    <a:pt x="199" y="0"/>
                  </a:lnTo>
                  <a:lnTo>
                    <a:pt x="154" y="5"/>
                  </a:lnTo>
                  <a:lnTo>
                    <a:pt x="112" y="20"/>
                  </a:lnTo>
                  <a:lnTo>
                    <a:pt x="74" y="43"/>
                  </a:lnTo>
                  <a:lnTo>
                    <a:pt x="43" y="74"/>
                  </a:lnTo>
                  <a:lnTo>
                    <a:pt x="20" y="112"/>
                  </a:lnTo>
                  <a:lnTo>
                    <a:pt x="5" y="154"/>
                  </a:lnTo>
                  <a:lnTo>
                    <a:pt x="0" y="201"/>
                  </a:lnTo>
                  <a:lnTo>
                    <a:pt x="5" y="246"/>
                  </a:lnTo>
                  <a:lnTo>
                    <a:pt x="20" y="288"/>
                  </a:lnTo>
                  <a:lnTo>
                    <a:pt x="43" y="326"/>
                  </a:lnTo>
                  <a:lnTo>
                    <a:pt x="74" y="357"/>
                  </a:lnTo>
                  <a:lnTo>
                    <a:pt x="112" y="380"/>
                  </a:lnTo>
                  <a:lnTo>
                    <a:pt x="154" y="395"/>
                  </a:lnTo>
                  <a:lnTo>
                    <a:pt x="199" y="400"/>
                  </a:lnTo>
                  <a:lnTo>
                    <a:pt x="246" y="395"/>
                  </a:lnTo>
                  <a:lnTo>
                    <a:pt x="288" y="380"/>
                  </a:lnTo>
                  <a:lnTo>
                    <a:pt x="324" y="357"/>
                  </a:lnTo>
                  <a:lnTo>
                    <a:pt x="356" y="326"/>
                  </a:lnTo>
                  <a:lnTo>
                    <a:pt x="380" y="288"/>
                  </a:lnTo>
                  <a:lnTo>
                    <a:pt x="394" y="246"/>
                  </a:lnTo>
                  <a:lnTo>
                    <a:pt x="400" y="20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8"/>
            <p:cNvSpPr>
              <a:spLocks/>
            </p:cNvSpPr>
            <p:nvPr/>
          </p:nvSpPr>
          <p:spPr bwMode="auto">
            <a:xfrm>
              <a:off x="2323" y="3182"/>
              <a:ext cx="491" cy="93"/>
            </a:xfrm>
            <a:custGeom>
              <a:avLst/>
              <a:gdLst>
                <a:gd name="T0" fmla="*/ 0 w 491"/>
                <a:gd name="T1" fmla="*/ 93 h 93"/>
                <a:gd name="T2" fmla="*/ 0 w 491"/>
                <a:gd name="T3" fmla="*/ 93 h 93"/>
                <a:gd name="T4" fmla="*/ 2 w 491"/>
                <a:gd name="T5" fmla="*/ 93 h 93"/>
                <a:gd name="T6" fmla="*/ 6 w 491"/>
                <a:gd name="T7" fmla="*/ 91 h 93"/>
                <a:gd name="T8" fmla="*/ 13 w 491"/>
                <a:gd name="T9" fmla="*/ 87 h 93"/>
                <a:gd name="T10" fmla="*/ 24 w 491"/>
                <a:gd name="T11" fmla="*/ 80 h 93"/>
                <a:gd name="T12" fmla="*/ 42 w 491"/>
                <a:gd name="T13" fmla="*/ 71 h 93"/>
                <a:gd name="T14" fmla="*/ 65 w 491"/>
                <a:gd name="T15" fmla="*/ 56 h 93"/>
                <a:gd name="T16" fmla="*/ 94 w 491"/>
                <a:gd name="T17" fmla="*/ 42 h 93"/>
                <a:gd name="T18" fmla="*/ 127 w 491"/>
                <a:gd name="T19" fmla="*/ 27 h 93"/>
                <a:gd name="T20" fmla="*/ 165 w 491"/>
                <a:gd name="T21" fmla="*/ 13 h 93"/>
                <a:gd name="T22" fmla="*/ 203 w 491"/>
                <a:gd name="T23" fmla="*/ 4 h 93"/>
                <a:gd name="T24" fmla="*/ 245 w 491"/>
                <a:gd name="T25" fmla="*/ 0 h 93"/>
                <a:gd name="T26" fmla="*/ 285 w 491"/>
                <a:gd name="T27" fmla="*/ 4 h 93"/>
                <a:gd name="T28" fmla="*/ 324 w 491"/>
                <a:gd name="T29" fmla="*/ 13 h 93"/>
                <a:gd name="T30" fmla="*/ 362 w 491"/>
                <a:gd name="T31" fmla="*/ 27 h 93"/>
                <a:gd name="T32" fmla="*/ 397 w 491"/>
                <a:gd name="T33" fmla="*/ 42 h 93"/>
                <a:gd name="T34" fmla="*/ 426 w 491"/>
                <a:gd name="T35" fmla="*/ 56 h 93"/>
                <a:gd name="T36" fmla="*/ 449 w 491"/>
                <a:gd name="T37" fmla="*/ 71 h 93"/>
                <a:gd name="T38" fmla="*/ 467 w 491"/>
                <a:gd name="T39" fmla="*/ 80 h 93"/>
                <a:gd name="T40" fmla="*/ 478 w 491"/>
                <a:gd name="T41" fmla="*/ 87 h 93"/>
                <a:gd name="T42" fmla="*/ 485 w 491"/>
                <a:gd name="T43" fmla="*/ 91 h 93"/>
                <a:gd name="T44" fmla="*/ 489 w 491"/>
                <a:gd name="T45" fmla="*/ 93 h 93"/>
                <a:gd name="T46" fmla="*/ 491 w 491"/>
                <a:gd name="T47" fmla="*/ 93 h 93"/>
                <a:gd name="T48" fmla="*/ 491 w 491"/>
                <a:gd name="T49" fmla="*/ 93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1"/>
                <a:gd name="T76" fmla="*/ 0 h 93"/>
                <a:gd name="T77" fmla="*/ 491 w 491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1" h="93">
                  <a:moveTo>
                    <a:pt x="0" y="93"/>
                  </a:moveTo>
                  <a:lnTo>
                    <a:pt x="0" y="93"/>
                  </a:lnTo>
                  <a:lnTo>
                    <a:pt x="2" y="93"/>
                  </a:lnTo>
                  <a:lnTo>
                    <a:pt x="6" y="91"/>
                  </a:lnTo>
                  <a:lnTo>
                    <a:pt x="13" y="87"/>
                  </a:lnTo>
                  <a:lnTo>
                    <a:pt x="24" y="80"/>
                  </a:lnTo>
                  <a:lnTo>
                    <a:pt x="42" y="71"/>
                  </a:lnTo>
                  <a:lnTo>
                    <a:pt x="65" y="56"/>
                  </a:lnTo>
                  <a:lnTo>
                    <a:pt x="94" y="42"/>
                  </a:lnTo>
                  <a:lnTo>
                    <a:pt x="127" y="27"/>
                  </a:lnTo>
                  <a:lnTo>
                    <a:pt x="165" y="13"/>
                  </a:lnTo>
                  <a:lnTo>
                    <a:pt x="203" y="4"/>
                  </a:lnTo>
                  <a:lnTo>
                    <a:pt x="245" y="0"/>
                  </a:lnTo>
                  <a:lnTo>
                    <a:pt x="285" y="4"/>
                  </a:lnTo>
                  <a:lnTo>
                    <a:pt x="324" y="13"/>
                  </a:lnTo>
                  <a:lnTo>
                    <a:pt x="362" y="27"/>
                  </a:lnTo>
                  <a:lnTo>
                    <a:pt x="397" y="42"/>
                  </a:lnTo>
                  <a:lnTo>
                    <a:pt x="426" y="56"/>
                  </a:lnTo>
                  <a:lnTo>
                    <a:pt x="449" y="71"/>
                  </a:lnTo>
                  <a:lnTo>
                    <a:pt x="467" y="80"/>
                  </a:lnTo>
                  <a:lnTo>
                    <a:pt x="478" y="87"/>
                  </a:lnTo>
                  <a:lnTo>
                    <a:pt x="485" y="91"/>
                  </a:lnTo>
                  <a:lnTo>
                    <a:pt x="489" y="93"/>
                  </a:lnTo>
                  <a:lnTo>
                    <a:pt x="491" y="9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9"/>
            <p:cNvSpPr>
              <a:spLocks/>
            </p:cNvSpPr>
            <p:nvPr/>
          </p:nvSpPr>
          <p:spPr bwMode="auto">
            <a:xfrm>
              <a:off x="2758" y="3235"/>
              <a:ext cx="56" cy="40"/>
            </a:xfrm>
            <a:custGeom>
              <a:avLst/>
              <a:gdLst>
                <a:gd name="T0" fmla="*/ 12 w 56"/>
                <a:gd name="T1" fmla="*/ 0 h 40"/>
                <a:gd name="T2" fmla="*/ 56 w 56"/>
                <a:gd name="T3" fmla="*/ 40 h 40"/>
                <a:gd name="T4" fmla="*/ 0 w 56"/>
                <a:gd name="T5" fmla="*/ 25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2" y="0"/>
                  </a:moveTo>
                  <a:lnTo>
                    <a:pt x="56" y="40"/>
                  </a:lnTo>
                  <a:lnTo>
                    <a:pt x="0" y="2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0"/>
            <p:cNvSpPr>
              <a:spLocks noEditPoints="1"/>
            </p:cNvSpPr>
            <p:nvPr/>
          </p:nvSpPr>
          <p:spPr bwMode="auto">
            <a:xfrm>
              <a:off x="2117" y="3410"/>
              <a:ext cx="69" cy="98"/>
            </a:xfrm>
            <a:custGeom>
              <a:avLst/>
              <a:gdLst>
                <a:gd name="T0" fmla="*/ 43 w 69"/>
                <a:gd name="T1" fmla="*/ 58 h 98"/>
                <a:gd name="T2" fmla="*/ 38 w 69"/>
                <a:gd name="T3" fmla="*/ 62 h 98"/>
                <a:gd name="T4" fmla="*/ 34 w 69"/>
                <a:gd name="T5" fmla="*/ 66 h 98"/>
                <a:gd name="T6" fmla="*/ 31 w 69"/>
                <a:gd name="T7" fmla="*/ 67 h 98"/>
                <a:gd name="T8" fmla="*/ 25 w 69"/>
                <a:gd name="T9" fmla="*/ 67 h 98"/>
                <a:gd name="T10" fmla="*/ 16 w 69"/>
                <a:gd name="T11" fmla="*/ 66 h 98"/>
                <a:gd name="T12" fmla="*/ 11 w 69"/>
                <a:gd name="T13" fmla="*/ 62 h 98"/>
                <a:gd name="T14" fmla="*/ 5 w 69"/>
                <a:gd name="T15" fmla="*/ 57 h 98"/>
                <a:gd name="T16" fmla="*/ 2 w 69"/>
                <a:gd name="T17" fmla="*/ 51 h 98"/>
                <a:gd name="T18" fmla="*/ 0 w 69"/>
                <a:gd name="T19" fmla="*/ 44 h 98"/>
                <a:gd name="T20" fmla="*/ 0 w 69"/>
                <a:gd name="T21" fmla="*/ 37 h 98"/>
                <a:gd name="T22" fmla="*/ 0 w 69"/>
                <a:gd name="T23" fmla="*/ 28 h 98"/>
                <a:gd name="T24" fmla="*/ 3 w 69"/>
                <a:gd name="T25" fmla="*/ 19 h 98"/>
                <a:gd name="T26" fmla="*/ 7 w 69"/>
                <a:gd name="T27" fmla="*/ 13 h 98"/>
                <a:gd name="T28" fmla="*/ 11 w 69"/>
                <a:gd name="T29" fmla="*/ 8 h 98"/>
                <a:gd name="T30" fmla="*/ 16 w 69"/>
                <a:gd name="T31" fmla="*/ 6 h 98"/>
                <a:gd name="T32" fmla="*/ 23 w 69"/>
                <a:gd name="T33" fmla="*/ 2 h 98"/>
                <a:gd name="T34" fmla="*/ 31 w 69"/>
                <a:gd name="T35" fmla="*/ 0 h 98"/>
                <a:gd name="T36" fmla="*/ 36 w 69"/>
                <a:gd name="T37" fmla="*/ 0 h 98"/>
                <a:gd name="T38" fmla="*/ 42 w 69"/>
                <a:gd name="T39" fmla="*/ 2 h 98"/>
                <a:gd name="T40" fmla="*/ 45 w 69"/>
                <a:gd name="T41" fmla="*/ 4 h 98"/>
                <a:gd name="T42" fmla="*/ 49 w 69"/>
                <a:gd name="T43" fmla="*/ 6 h 98"/>
                <a:gd name="T44" fmla="*/ 60 w 69"/>
                <a:gd name="T45" fmla="*/ 0 h 98"/>
                <a:gd name="T46" fmla="*/ 61 w 69"/>
                <a:gd name="T47" fmla="*/ 0 h 98"/>
                <a:gd name="T48" fmla="*/ 61 w 69"/>
                <a:gd name="T49" fmla="*/ 82 h 98"/>
                <a:gd name="T50" fmla="*/ 63 w 69"/>
                <a:gd name="T51" fmla="*/ 89 h 98"/>
                <a:gd name="T52" fmla="*/ 63 w 69"/>
                <a:gd name="T53" fmla="*/ 91 h 98"/>
                <a:gd name="T54" fmla="*/ 65 w 69"/>
                <a:gd name="T55" fmla="*/ 95 h 98"/>
                <a:gd name="T56" fmla="*/ 69 w 69"/>
                <a:gd name="T57" fmla="*/ 95 h 98"/>
                <a:gd name="T58" fmla="*/ 69 w 69"/>
                <a:gd name="T59" fmla="*/ 98 h 98"/>
                <a:gd name="T60" fmla="*/ 34 w 69"/>
                <a:gd name="T61" fmla="*/ 98 h 98"/>
                <a:gd name="T62" fmla="*/ 34 w 69"/>
                <a:gd name="T63" fmla="*/ 95 h 98"/>
                <a:gd name="T64" fmla="*/ 38 w 69"/>
                <a:gd name="T65" fmla="*/ 95 h 98"/>
                <a:gd name="T66" fmla="*/ 40 w 69"/>
                <a:gd name="T67" fmla="*/ 93 h 98"/>
                <a:gd name="T68" fmla="*/ 42 w 69"/>
                <a:gd name="T69" fmla="*/ 93 h 98"/>
                <a:gd name="T70" fmla="*/ 42 w 69"/>
                <a:gd name="T71" fmla="*/ 91 h 98"/>
                <a:gd name="T72" fmla="*/ 43 w 69"/>
                <a:gd name="T73" fmla="*/ 89 h 98"/>
                <a:gd name="T74" fmla="*/ 43 w 69"/>
                <a:gd name="T75" fmla="*/ 85 h 98"/>
                <a:gd name="T76" fmla="*/ 43 w 69"/>
                <a:gd name="T77" fmla="*/ 58 h 98"/>
                <a:gd name="T78" fmla="*/ 43 w 69"/>
                <a:gd name="T79" fmla="*/ 53 h 98"/>
                <a:gd name="T80" fmla="*/ 43 w 69"/>
                <a:gd name="T81" fmla="*/ 28 h 98"/>
                <a:gd name="T82" fmla="*/ 43 w 69"/>
                <a:gd name="T83" fmla="*/ 20 h 98"/>
                <a:gd name="T84" fmla="*/ 42 w 69"/>
                <a:gd name="T85" fmla="*/ 15 h 98"/>
                <a:gd name="T86" fmla="*/ 42 w 69"/>
                <a:gd name="T87" fmla="*/ 13 h 98"/>
                <a:gd name="T88" fmla="*/ 40 w 69"/>
                <a:gd name="T89" fmla="*/ 9 h 98"/>
                <a:gd name="T90" fmla="*/ 36 w 69"/>
                <a:gd name="T91" fmla="*/ 6 h 98"/>
                <a:gd name="T92" fmla="*/ 34 w 69"/>
                <a:gd name="T93" fmla="*/ 6 h 98"/>
                <a:gd name="T94" fmla="*/ 32 w 69"/>
                <a:gd name="T95" fmla="*/ 4 h 98"/>
                <a:gd name="T96" fmla="*/ 27 w 69"/>
                <a:gd name="T97" fmla="*/ 6 h 98"/>
                <a:gd name="T98" fmla="*/ 23 w 69"/>
                <a:gd name="T99" fmla="*/ 9 h 98"/>
                <a:gd name="T100" fmla="*/ 22 w 69"/>
                <a:gd name="T101" fmla="*/ 13 h 98"/>
                <a:gd name="T102" fmla="*/ 20 w 69"/>
                <a:gd name="T103" fmla="*/ 20 h 98"/>
                <a:gd name="T104" fmla="*/ 20 w 69"/>
                <a:gd name="T105" fmla="*/ 28 h 98"/>
                <a:gd name="T106" fmla="*/ 20 w 69"/>
                <a:gd name="T107" fmla="*/ 35 h 98"/>
                <a:gd name="T108" fmla="*/ 20 w 69"/>
                <a:gd name="T109" fmla="*/ 44 h 98"/>
                <a:gd name="T110" fmla="*/ 22 w 69"/>
                <a:gd name="T111" fmla="*/ 51 h 98"/>
                <a:gd name="T112" fmla="*/ 23 w 69"/>
                <a:gd name="T113" fmla="*/ 57 h 98"/>
                <a:gd name="T114" fmla="*/ 27 w 69"/>
                <a:gd name="T115" fmla="*/ 58 h 98"/>
                <a:gd name="T116" fmla="*/ 31 w 69"/>
                <a:gd name="T117" fmla="*/ 60 h 98"/>
                <a:gd name="T118" fmla="*/ 32 w 69"/>
                <a:gd name="T119" fmla="*/ 60 h 98"/>
                <a:gd name="T120" fmla="*/ 36 w 69"/>
                <a:gd name="T121" fmla="*/ 58 h 98"/>
                <a:gd name="T122" fmla="*/ 40 w 69"/>
                <a:gd name="T123" fmla="*/ 57 h 98"/>
                <a:gd name="T124" fmla="*/ 43 w 69"/>
                <a:gd name="T125" fmla="*/ 53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98"/>
                <a:gd name="T191" fmla="*/ 69 w 69"/>
                <a:gd name="T192" fmla="*/ 98 h 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98">
                  <a:moveTo>
                    <a:pt x="43" y="58"/>
                  </a:moveTo>
                  <a:lnTo>
                    <a:pt x="38" y="62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25" y="67"/>
                  </a:lnTo>
                  <a:lnTo>
                    <a:pt x="16" y="66"/>
                  </a:lnTo>
                  <a:lnTo>
                    <a:pt x="11" y="62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82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65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34" y="98"/>
                  </a:lnTo>
                  <a:lnTo>
                    <a:pt x="34" y="95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3" y="89"/>
                  </a:lnTo>
                  <a:lnTo>
                    <a:pt x="43" y="85"/>
                  </a:lnTo>
                  <a:lnTo>
                    <a:pt x="43" y="58"/>
                  </a:lnTo>
                  <a:close/>
                  <a:moveTo>
                    <a:pt x="43" y="53"/>
                  </a:moveTo>
                  <a:lnTo>
                    <a:pt x="43" y="28"/>
                  </a:lnTo>
                  <a:lnTo>
                    <a:pt x="43" y="20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0" y="20"/>
                  </a:lnTo>
                  <a:lnTo>
                    <a:pt x="20" y="28"/>
                  </a:lnTo>
                  <a:lnTo>
                    <a:pt x="20" y="35"/>
                  </a:lnTo>
                  <a:lnTo>
                    <a:pt x="20" y="44"/>
                  </a:lnTo>
                  <a:lnTo>
                    <a:pt x="22" y="51"/>
                  </a:lnTo>
                  <a:lnTo>
                    <a:pt x="23" y="57"/>
                  </a:lnTo>
                  <a:lnTo>
                    <a:pt x="27" y="58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1"/>
            <p:cNvSpPr>
              <a:spLocks/>
            </p:cNvSpPr>
            <p:nvPr/>
          </p:nvSpPr>
          <p:spPr bwMode="auto">
            <a:xfrm>
              <a:off x="2193" y="3470"/>
              <a:ext cx="38" cy="76"/>
            </a:xfrm>
            <a:custGeom>
              <a:avLst/>
              <a:gdLst>
                <a:gd name="T0" fmla="*/ 27 w 38"/>
                <a:gd name="T1" fmla="*/ 0 h 76"/>
                <a:gd name="T2" fmla="*/ 27 w 38"/>
                <a:gd name="T3" fmla="*/ 62 h 76"/>
                <a:gd name="T4" fmla="*/ 29 w 38"/>
                <a:gd name="T5" fmla="*/ 67 h 76"/>
                <a:gd name="T6" fmla="*/ 29 w 38"/>
                <a:gd name="T7" fmla="*/ 71 h 76"/>
                <a:gd name="T8" fmla="*/ 29 w 38"/>
                <a:gd name="T9" fmla="*/ 73 h 76"/>
                <a:gd name="T10" fmla="*/ 31 w 38"/>
                <a:gd name="T11" fmla="*/ 73 h 76"/>
                <a:gd name="T12" fmla="*/ 33 w 38"/>
                <a:gd name="T13" fmla="*/ 74 h 76"/>
                <a:gd name="T14" fmla="*/ 36 w 38"/>
                <a:gd name="T15" fmla="*/ 74 h 76"/>
                <a:gd name="T16" fmla="*/ 38 w 38"/>
                <a:gd name="T17" fmla="*/ 74 h 76"/>
                <a:gd name="T18" fmla="*/ 38 w 38"/>
                <a:gd name="T19" fmla="*/ 76 h 76"/>
                <a:gd name="T20" fmla="*/ 0 w 38"/>
                <a:gd name="T21" fmla="*/ 76 h 76"/>
                <a:gd name="T22" fmla="*/ 0 w 38"/>
                <a:gd name="T23" fmla="*/ 74 h 76"/>
                <a:gd name="T24" fmla="*/ 2 w 38"/>
                <a:gd name="T25" fmla="*/ 74 h 76"/>
                <a:gd name="T26" fmla="*/ 5 w 38"/>
                <a:gd name="T27" fmla="*/ 74 h 76"/>
                <a:gd name="T28" fmla="*/ 7 w 38"/>
                <a:gd name="T29" fmla="*/ 74 h 76"/>
                <a:gd name="T30" fmla="*/ 9 w 38"/>
                <a:gd name="T31" fmla="*/ 73 h 76"/>
                <a:gd name="T32" fmla="*/ 11 w 38"/>
                <a:gd name="T33" fmla="*/ 71 h 76"/>
                <a:gd name="T34" fmla="*/ 11 w 38"/>
                <a:gd name="T35" fmla="*/ 67 h 76"/>
                <a:gd name="T36" fmla="*/ 11 w 38"/>
                <a:gd name="T37" fmla="*/ 62 h 76"/>
                <a:gd name="T38" fmla="*/ 11 w 38"/>
                <a:gd name="T39" fmla="*/ 22 h 76"/>
                <a:gd name="T40" fmla="*/ 11 w 38"/>
                <a:gd name="T41" fmla="*/ 18 h 76"/>
                <a:gd name="T42" fmla="*/ 11 w 38"/>
                <a:gd name="T43" fmla="*/ 16 h 76"/>
                <a:gd name="T44" fmla="*/ 11 w 38"/>
                <a:gd name="T45" fmla="*/ 15 h 76"/>
                <a:gd name="T46" fmla="*/ 9 w 38"/>
                <a:gd name="T47" fmla="*/ 15 h 76"/>
                <a:gd name="T48" fmla="*/ 7 w 38"/>
                <a:gd name="T49" fmla="*/ 13 h 76"/>
                <a:gd name="T50" fmla="*/ 7 w 38"/>
                <a:gd name="T51" fmla="*/ 13 h 76"/>
                <a:gd name="T52" fmla="*/ 4 w 38"/>
                <a:gd name="T53" fmla="*/ 15 h 76"/>
                <a:gd name="T54" fmla="*/ 0 w 38"/>
                <a:gd name="T55" fmla="*/ 15 h 76"/>
                <a:gd name="T56" fmla="*/ 0 w 38"/>
                <a:gd name="T57" fmla="*/ 13 h 76"/>
                <a:gd name="T58" fmla="*/ 25 w 38"/>
                <a:gd name="T59" fmla="*/ 0 h 76"/>
                <a:gd name="T60" fmla="*/ 27 w 38"/>
                <a:gd name="T61" fmla="*/ 0 h 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6"/>
                <a:gd name="T95" fmla="*/ 38 w 38"/>
                <a:gd name="T96" fmla="*/ 76 h 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6">
                  <a:moveTo>
                    <a:pt x="27" y="0"/>
                  </a:moveTo>
                  <a:lnTo>
                    <a:pt x="27" y="62"/>
                  </a:lnTo>
                  <a:lnTo>
                    <a:pt x="29" y="67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5" y="74"/>
                  </a:lnTo>
                  <a:lnTo>
                    <a:pt x="7" y="74"/>
                  </a:lnTo>
                  <a:lnTo>
                    <a:pt x="9" y="73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2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2"/>
            <p:cNvSpPr>
              <a:spLocks noEditPoints="1"/>
            </p:cNvSpPr>
            <p:nvPr/>
          </p:nvSpPr>
          <p:spPr bwMode="auto">
            <a:xfrm>
              <a:off x="2533" y="3043"/>
              <a:ext cx="73" cy="76"/>
            </a:xfrm>
            <a:custGeom>
              <a:avLst/>
              <a:gdLst>
                <a:gd name="T0" fmla="*/ 33 w 73"/>
                <a:gd name="T1" fmla="*/ 70 h 76"/>
                <a:gd name="T2" fmla="*/ 17 w 73"/>
                <a:gd name="T3" fmla="*/ 76 h 76"/>
                <a:gd name="T4" fmla="*/ 6 w 73"/>
                <a:gd name="T5" fmla="*/ 70 h 76"/>
                <a:gd name="T6" fmla="*/ 0 w 73"/>
                <a:gd name="T7" fmla="*/ 61 h 76"/>
                <a:gd name="T8" fmla="*/ 4 w 73"/>
                <a:gd name="T9" fmla="*/ 51 h 76"/>
                <a:gd name="T10" fmla="*/ 20 w 73"/>
                <a:gd name="T11" fmla="*/ 38 h 76"/>
                <a:gd name="T12" fmla="*/ 42 w 73"/>
                <a:gd name="T13" fmla="*/ 20 h 76"/>
                <a:gd name="T14" fmla="*/ 40 w 73"/>
                <a:gd name="T15" fmla="*/ 11 h 76"/>
                <a:gd name="T16" fmla="*/ 36 w 73"/>
                <a:gd name="T17" fmla="*/ 7 h 76"/>
                <a:gd name="T18" fmla="*/ 31 w 73"/>
                <a:gd name="T19" fmla="*/ 5 h 76"/>
                <a:gd name="T20" fmla="*/ 22 w 73"/>
                <a:gd name="T21" fmla="*/ 7 h 76"/>
                <a:gd name="T22" fmla="*/ 20 w 73"/>
                <a:gd name="T23" fmla="*/ 11 h 76"/>
                <a:gd name="T24" fmla="*/ 22 w 73"/>
                <a:gd name="T25" fmla="*/ 14 h 76"/>
                <a:gd name="T26" fmla="*/ 24 w 73"/>
                <a:gd name="T27" fmla="*/ 20 h 76"/>
                <a:gd name="T28" fmla="*/ 22 w 73"/>
                <a:gd name="T29" fmla="*/ 27 h 76"/>
                <a:gd name="T30" fmla="*/ 15 w 73"/>
                <a:gd name="T31" fmla="*/ 31 h 76"/>
                <a:gd name="T32" fmla="*/ 6 w 73"/>
                <a:gd name="T33" fmla="*/ 27 h 76"/>
                <a:gd name="T34" fmla="*/ 2 w 73"/>
                <a:gd name="T35" fmla="*/ 20 h 76"/>
                <a:gd name="T36" fmla="*/ 8 w 73"/>
                <a:gd name="T37" fmla="*/ 11 h 76"/>
                <a:gd name="T38" fmla="*/ 20 w 73"/>
                <a:gd name="T39" fmla="*/ 2 h 76"/>
                <a:gd name="T40" fmla="*/ 36 w 73"/>
                <a:gd name="T41" fmla="*/ 0 h 76"/>
                <a:gd name="T42" fmla="*/ 49 w 73"/>
                <a:gd name="T43" fmla="*/ 2 h 76"/>
                <a:gd name="T44" fmla="*/ 58 w 73"/>
                <a:gd name="T45" fmla="*/ 9 h 76"/>
                <a:gd name="T46" fmla="*/ 62 w 73"/>
                <a:gd name="T47" fmla="*/ 16 h 76"/>
                <a:gd name="T48" fmla="*/ 64 w 73"/>
                <a:gd name="T49" fmla="*/ 29 h 76"/>
                <a:gd name="T50" fmla="*/ 64 w 73"/>
                <a:gd name="T51" fmla="*/ 60 h 76"/>
                <a:gd name="T52" fmla="*/ 64 w 73"/>
                <a:gd name="T53" fmla="*/ 63 h 76"/>
                <a:gd name="T54" fmla="*/ 65 w 73"/>
                <a:gd name="T55" fmla="*/ 65 h 76"/>
                <a:gd name="T56" fmla="*/ 69 w 73"/>
                <a:gd name="T57" fmla="*/ 65 h 76"/>
                <a:gd name="T58" fmla="*/ 73 w 73"/>
                <a:gd name="T59" fmla="*/ 63 h 76"/>
                <a:gd name="T60" fmla="*/ 65 w 73"/>
                <a:gd name="T61" fmla="*/ 72 h 76"/>
                <a:gd name="T62" fmla="*/ 55 w 73"/>
                <a:gd name="T63" fmla="*/ 76 h 76"/>
                <a:gd name="T64" fmla="*/ 46 w 73"/>
                <a:gd name="T65" fmla="*/ 72 h 76"/>
                <a:gd name="T66" fmla="*/ 42 w 73"/>
                <a:gd name="T67" fmla="*/ 63 h 76"/>
                <a:gd name="T68" fmla="*/ 42 w 73"/>
                <a:gd name="T69" fmla="*/ 32 h 76"/>
                <a:gd name="T70" fmla="*/ 26 w 73"/>
                <a:gd name="T71" fmla="*/ 45 h 76"/>
                <a:gd name="T72" fmla="*/ 22 w 73"/>
                <a:gd name="T73" fmla="*/ 54 h 76"/>
                <a:gd name="T74" fmla="*/ 26 w 73"/>
                <a:gd name="T75" fmla="*/ 60 h 76"/>
                <a:gd name="T76" fmla="*/ 31 w 73"/>
                <a:gd name="T77" fmla="*/ 61 h 76"/>
                <a:gd name="T78" fmla="*/ 42 w 73"/>
                <a:gd name="T79" fmla="*/ 58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6"/>
                <a:gd name="T122" fmla="*/ 73 w 73"/>
                <a:gd name="T123" fmla="*/ 76 h 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6">
                  <a:moveTo>
                    <a:pt x="42" y="63"/>
                  </a:moveTo>
                  <a:lnTo>
                    <a:pt x="33" y="70"/>
                  </a:lnTo>
                  <a:lnTo>
                    <a:pt x="24" y="74"/>
                  </a:lnTo>
                  <a:lnTo>
                    <a:pt x="17" y="76"/>
                  </a:lnTo>
                  <a:lnTo>
                    <a:pt x="9" y="74"/>
                  </a:lnTo>
                  <a:lnTo>
                    <a:pt x="6" y="70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4" y="51"/>
                  </a:lnTo>
                  <a:lnTo>
                    <a:pt x="8" y="45"/>
                  </a:lnTo>
                  <a:lnTo>
                    <a:pt x="20" y="38"/>
                  </a:lnTo>
                  <a:lnTo>
                    <a:pt x="42" y="29"/>
                  </a:lnTo>
                  <a:lnTo>
                    <a:pt x="42" y="20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2" y="27"/>
                  </a:lnTo>
                  <a:lnTo>
                    <a:pt x="18" y="29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58" y="9"/>
                  </a:lnTo>
                  <a:lnTo>
                    <a:pt x="62" y="13"/>
                  </a:lnTo>
                  <a:lnTo>
                    <a:pt x="62" y="16"/>
                  </a:lnTo>
                  <a:lnTo>
                    <a:pt x="64" y="22"/>
                  </a:lnTo>
                  <a:lnTo>
                    <a:pt x="64" y="2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1" y="61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5" y="72"/>
                  </a:lnTo>
                  <a:lnTo>
                    <a:pt x="60" y="74"/>
                  </a:lnTo>
                  <a:lnTo>
                    <a:pt x="55" y="76"/>
                  </a:lnTo>
                  <a:lnTo>
                    <a:pt x="49" y="74"/>
                  </a:lnTo>
                  <a:lnTo>
                    <a:pt x="46" y="72"/>
                  </a:lnTo>
                  <a:lnTo>
                    <a:pt x="42" y="69"/>
                  </a:lnTo>
                  <a:lnTo>
                    <a:pt x="42" y="63"/>
                  </a:lnTo>
                  <a:close/>
                  <a:moveTo>
                    <a:pt x="42" y="58"/>
                  </a:moveTo>
                  <a:lnTo>
                    <a:pt x="42" y="32"/>
                  </a:lnTo>
                  <a:lnTo>
                    <a:pt x="33" y="38"/>
                  </a:lnTo>
                  <a:lnTo>
                    <a:pt x="26" y="45"/>
                  </a:lnTo>
                  <a:lnTo>
                    <a:pt x="24" y="49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3"/>
            <p:cNvSpPr>
              <a:spLocks noEditPoints="1"/>
            </p:cNvSpPr>
            <p:nvPr/>
          </p:nvSpPr>
          <p:spPr bwMode="auto">
            <a:xfrm>
              <a:off x="1738" y="3008"/>
              <a:ext cx="78" cy="111"/>
            </a:xfrm>
            <a:custGeom>
              <a:avLst/>
              <a:gdLst>
                <a:gd name="T0" fmla="*/ 29 w 78"/>
                <a:gd name="T1" fmla="*/ 0 h 111"/>
                <a:gd name="T2" fmla="*/ 29 w 78"/>
                <a:gd name="T3" fmla="*/ 44 h 111"/>
                <a:gd name="T4" fmla="*/ 37 w 78"/>
                <a:gd name="T5" fmla="*/ 39 h 111"/>
                <a:gd name="T6" fmla="*/ 42 w 78"/>
                <a:gd name="T7" fmla="*/ 35 h 111"/>
                <a:gd name="T8" fmla="*/ 49 w 78"/>
                <a:gd name="T9" fmla="*/ 35 h 111"/>
                <a:gd name="T10" fmla="*/ 57 w 78"/>
                <a:gd name="T11" fmla="*/ 35 h 111"/>
                <a:gd name="T12" fmla="*/ 64 w 78"/>
                <a:gd name="T13" fmla="*/ 39 h 111"/>
                <a:gd name="T14" fmla="*/ 71 w 78"/>
                <a:gd name="T15" fmla="*/ 44 h 111"/>
                <a:gd name="T16" fmla="*/ 75 w 78"/>
                <a:gd name="T17" fmla="*/ 51 h 111"/>
                <a:gd name="T18" fmla="*/ 78 w 78"/>
                <a:gd name="T19" fmla="*/ 60 h 111"/>
                <a:gd name="T20" fmla="*/ 78 w 78"/>
                <a:gd name="T21" fmla="*/ 69 h 111"/>
                <a:gd name="T22" fmla="*/ 77 w 78"/>
                <a:gd name="T23" fmla="*/ 80 h 111"/>
                <a:gd name="T24" fmla="*/ 75 w 78"/>
                <a:gd name="T25" fmla="*/ 91 h 111"/>
                <a:gd name="T26" fmla="*/ 71 w 78"/>
                <a:gd name="T27" fmla="*/ 96 h 111"/>
                <a:gd name="T28" fmla="*/ 66 w 78"/>
                <a:gd name="T29" fmla="*/ 102 h 111"/>
                <a:gd name="T30" fmla="*/ 60 w 78"/>
                <a:gd name="T31" fmla="*/ 105 h 111"/>
                <a:gd name="T32" fmla="*/ 55 w 78"/>
                <a:gd name="T33" fmla="*/ 107 h 111"/>
                <a:gd name="T34" fmla="*/ 49 w 78"/>
                <a:gd name="T35" fmla="*/ 109 h 111"/>
                <a:gd name="T36" fmla="*/ 42 w 78"/>
                <a:gd name="T37" fmla="*/ 111 h 111"/>
                <a:gd name="T38" fmla="*/ 37 w 78"/>
                <a:gd name="T39" fmla="*/ 109 h 111"/>
                <a:gd name="T40" fmla="*/ 33 w 78"/>
                <a:gd name="T41" fmla="*/ 109 h 111"/>
                <a:gd name="T42" fmla="*/ 28 w 78"/>
                <a:gd name="T43" fmla="*/ 107 h 111"/>
                <a:gd name="T44" fmla="*/ 22 w 78"/>
                <a:gd name="T45" fmla="*/ 104 h 111"/>
                <a:gd name="T46" fmla="*/ 11 w 78"/>
                <a:gd name="T47" fmla="*/ 111 h 111"/>
                <a:gd name="T48" fmla="*/ 8 w 78"/>
                <a:gd name="T49" fmla="*/ 111 h 111"/>
                <a:gd name="T50" fmla="*/ 8 w 78"/>
                <a:gd name="T51" fmla="*/ 19 h 111"/>
                <a:gd name="T52" fmla="*/ 8 w 78"/>
                <a:gd name="T53" fmla="*/ 11 h 111"/>
                <a:gd name="T54" fmla="*/ 8 w 78"/>
                <a:gd name="T55" fmla="*/ 10 h 111"/>
                <a:gd name="T56" fmla="*/ 6 w 78"/>
                <a:gd name="T57" fmla="*/ 8 h 111"/>
                <a:gd name="T58" fmla="*/ 6 w 78"/>
                <a:gd name="T59" fmla="*/ 6 h 111"/>
                <a:gd name="T60" fmla="*/ 4 w 78"/>
                <a:gd name="T61" fmla="*/ 4 h 111"/>
                <a:gd name="T62" fmla="*/ 0 w 78"/>
                <a:gd name="T63" fmla="*/ 4 h 111"/>
                <a:gd name="T64" fmla="*/ 0 w 78"/>
                <a:gd name="T65" fmla="*/ 0 h 111"/>
                <a:gd name="T66" fmla="*/ 29 w 78"/>
                <a:gd name="T67" fmla="*/ 0 h 111"/>
                <a:gd name="T68" fmla="*/ 29 w 78"/>
                <a:gd name="T69" fmla="*/ 51 h 111"/>
                <a:gd name="T70" fmla="*/ 29 w 78"/>
                <a:gd name="T71" fmla="*/ 82 h 111"/>
                <a:gd name="T72" fmla="*/ 29 w 78"/>
                <a:gd name="T73" fmla="*/ 89 h 111"/>
                <a:gd name="T74" fmla="*/ 29 w 78"/>
                <a:gd name="T75" fmla="*/ 93 h 111"/>
                <a:gd name="T76" fmla="*/ 29 w 78"/>
                <a:gd name="T77" fmla="*/ 95 h 111"/>
                <a:gd name="T78" fmla="*/ 31 w 78"/>
                <a:gd name="T79" fmla="*/ 100 h 111"/>
                <a:gd name="T80" fmla="*/ 35 w 78"/>
                <a:gd name="T81" fmla="*/ 102 h 111"/>
                <a:gd name="T82" fmla="*/ 39 w 78"/>
                <a:gd name="T83" fmla="*/ 104 h 111"/>
                <a:gd name="T84" fmla="*/ 42 w 78"/>
                <a:gd name="T85" fmla="*/ 105 h 111"/>
                <a:gd name="T86" fmla="*/ 46 w 78"/>
                <a:gd name="T87" fmla="*/ 105 h 111"/>
                <a:gd name="T88" fmla="*/ 49 w 78"/>
                <a:gd name="T89" fmla="*/ 104 h 111"/>
                <a:gd name="T90" fmla="*/ 53 w 78"/>
                <a:gd name="T91" fmla="*/ 100 h 111"/>
                <a:gd name="T92" fmla="*/ 55 w 78"/>
                <a:gd name="T93" fmla="*/ 95 h 111"/>
                <a:gd name="T94" fmla="*/ 57 w 78"/>
                <a:gd name="T95" fmla="*/ 89 h 111"/>
                <a:gd name="T96" fmla="*/ 57 w 78"/>
                <a:gd name="T97" fmla="*/ 80 h 111"/>
                <a:gd name="T98" fmla="*/ 57 w 78"/>
                <a:gd name="T99" fmla="*/ 71 h 111"/>
                <a:gd name="T100" fmla="*/ 57 w 78"/>
                <a:gd name="T101" fmla="*/ 60 h 111"/>
                <a:gd name="T102" fmla="*/ 55 w 78"/>
                <a:gd name="T103" fmla="*/ 53 h 111"/>
                <a:gd name="T104" fmla="*/ 53 w 78"/>
                <a:gd name="T105" fmla="*/ 48 h 111"/>
                <a:gd name="T106" fmla="*/ 48 w 78"/>
                <a:gd name="T107" fmla="*/ 44 h 111"/>
                <a:gd name="T108" fmla="*/ 44 w 78"/>
                <a:gd name="T109" fmla="*/ 42 h 111"/>
                <a:gd name="T110" fmla="*/ 39 w 78"/>
                <a:gd name="T111" fmla="*/ 44 h 111"/>
                <a:gd name="T112" fmla="*/ 35 w 78"/>
                <a:gd name="T113" fmla="*/ 46 h 111"/>
                <a:gd name="T114" fmla="*/ 29 w 78"/>
                <a:gd name="T115" fmla="*/ 51 h 1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111"/>
                <a:gd name="T176" fmla="*/ 78 w 78"/>
                <a:gd name="T177" fmla="*/ 111 h 1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111">
                  <a:moveTo>
                    <a:pt x="29" y="0"/>
                  </a:moveTo>
                  <a:lnTo>
                    <a:pt x="29" y="44"/>
                  </a:lnTo>
                  <a:lnTo>
                    <a:pt x="37" y="39"/>
                  </a:lnTo>
                  <a:lnTo>
                    <a:pt x="42" y="35"/>
                  </a:lnTo>
                  <a:lnTo>
                    <a:pt x="49" y="35"/>
                  </a:lnTo>
                  <a:lnTo>
                    <a:pt x="57" y="35"/>
                  </a:lnTo>
                  <a:lnTo>
                    <a:pt x="64" y="39"/>
                  </a:lnTo>
                  <a:lnTo>
                    <a:pt x="71" y="44"/>
                  </a:lnTo>
                  <a:lnTo>
                    <a:pt x="75" y="51"/>
                  </a:lnTo>
                  <a:lnTo>
                    <a:pt x="78" y="60"/>
                  </a:lnTo>
                  <a:lnTo>
                    <a:pt x="78" y="69"/>
                  </a:lnTo>
                  <a:lnTo>
                    <a:pt x="77" y="80"/>
                  </a:lnTo>
                  <a:lnTo>
                    <a:pt x="75" y="91"/>
                  </a:lnTo>
                  <a:lnTo>
                    <a:pt x="71" y="96"/>
                  </a:lnTo>
                  <a:lnTo>
                    <a:pt x="66" y="102"/>
                  </a:lnTo>
                  <a:lnTo>
                    <a:pt x="60" y="105"/>
                  </a:lnTo>
                  <a:lnTo>
                    <a:pt x="55" y="107"/>
                  </a:lnTo>
                  <a:lnTo>
                    <a:pt x="49" y="109"/>
                  </a:lnTo>
                  <a:lnTo>
                    <a:pt x="42" y="111"/>
                  </a:lnTo>
                  <a:lnTo>
                    <a:pt x="37" y="109"/>
                  </a:lnTo>
                  <a:lnTo>
                    <a:pt x="33" y="109"/>
                  </a:lnTo>
                  <a:lnTo>
                    <a:pt x="28" y="107"/>
                  </a:lnTo>
                  <a:lnTo>
                    <a:pt x="22" y="104"/>
                  </a:lnTo>
                  <a:lnTo>
                    <a:pt x="11" y="111"/>
                  </a:lnTo>
                  <a:lnTo>
                    <a:pt x="8" y="111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  <a:moveTo>
                    <a:pt x="29" y="51"/>
                  </a:moveTo>
                  <a:lnTo>
                    <a:pt x="29" y="82"/>
                  </a:lnTo>
                  <a:lnTo>
                    <a:pt x="29" y="89"/>
                  </a:lnTo>
                  <a:lnTo>
                    <a:pt x="29" y="93"/>
                  </a:lnTo>
                  <a:lnTo>
                    <a:pt x="29" y="95"/>
                  </a:lnTo>
                  <a:lnTo>
                    <a:pt x="31" y="100"/>
                  </a:lnTo>
                  <a:lnTo>
                    <a:pt x="35" y="102"/>
                  </a:lnTo>
                  <a:lnTo>
                    <a:pt x="39" y="104"/>
                  </a:lnTo>
                  <a:lnTo>
                    <a:pt x="42" y="105"/>
                  </a:lnTo>
                  <a:lnTo>
                    <a:pt x="46" y="105"/>
                  </a:lnTo>
                  <a:lnTo>
                    <a:pt x="49" y="104"/>
                  </a:lnTo>
                  <a:lnTo>
                    <a:pt x="53" y="100"/>
                  </a:lnTo>
                  <a:lnTo>
                    <a:pt x="55" y="95"/>
                  </a:lnTo>
                  <a:lnTo>
                    <a:pt x="57" y="89"/>
                  </a:lnTo>
                  <a:lnTo>
                    <a:pt x="57" y="80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5" y="53"/>
                  </a:lnTo>
                  <a:lnTo>
                    <a:pt x="53" y="48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39" y="44"/>
                  </a:lnTo>
                  <a:lnTo>
                    <a:pt x="35" y="46"/>
                  </a:lnTo>
                  <a:lnTo>
                    <a:pt x="29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4"/>
            <p:cNvSpPr>
              <a:spLocks/>
            </p:cNvSpPr>
            <p:nvPr/>
          </p:nvSpPr>
          <p:spPr bwMode="auto">
            <a:xfrm>
              <a:off x="3515" y="3224"/>
              <a:ext cx="400" cy="400"/>
            </a:xfrm>
            <a:custGeom>
              <a:avLst/>
              <a:gdLst>
                <a:gd name="T0" fmla="*/ 400 w 400"/>
                <a:gd name="T1" fmla="*/ 201 h 400"/>
                <a:gd name="T2" fmla="*/ 394 w 400"/>
                <a:gd name="T3" fmla="*/ 154 h 400"/>
                <a:gd name="T4" fmla="*/ 380 w 400"/>
                <a:gd name="T5" fmla="*/ 112 h 400"/>
                <a:gd name="T6" fmla="*/ 356 w 400"/>
                <a:gd name="T7" fmla="*/ 74 h 400"/>
                <a:gd name="T8" fmla="*/ 325 w 400"/>
                <a:gd name="T9" fmla="*/ 43 h 400"/>
                <a:gd name="T10" fmla="*/ 287 w 400"/>
                <a:gd name="T11" fmla="*/ 20 h 400"/>
                <a:gd name="T12" fmla="*/ 246 w 400"/>
                <a:gd name="T13" fmla="*/ 5 h 400"/>
                <a:gd name="T14" fmla="*/ 200 w 400"/>
                <a:gd name="T15" fmla="*/ 0 h 400"/>
                <a:gd name="T16" fmla="*/ 153 w 400"/>
                <a:gd name="T17" fmla="*/ 5 h 400"/>
                <a:gd name="T18" fmla="*/ 112 w 400"/>
                <a:gd name="T19" fmla="*/ 20 h 400"/>
                <a:gd name="T20" fmla="*/ 74 w 400"/>
                <a:gd name="T21" fmla="*/ 43 h 400"/>
                <a:gd name="T22" fmla="*/ 43 w 400"/>
                <a:gd name="T23" fmla="*/ 74 h 400"/>
                <a:gd name="T24" fmla="*/ 19 w 400"/>
                <a:gd name="T25" fmla="*/ 112 h 400"/>
                <a:gd name="T26" fmla="*/ 5 w 400"/>
                <a:gd name="T27" fmla="*/ 154 h 400"/>
                <a:gd name="T28" fmla="*/ 0 w 400"/>
                <a:gd name="T29" fmla="*/ 201 h 400"/>
                <a:gd name="T30" fmla="*/ 5 w 400"/>
                <a:gd name="T31" fmla="*/ 246 h 400"/>
                <a:gd name="T32" fmla="*/ 19 w 400"/>
                <a:gd name="T33" fmla="*/ 288 h 400"/>
                <a:gd name="T34" fmla="*/ 43 w 400"/>
                <a:gd name="T35" fmla="*/ 326 h 400"/>
                <a:gd name="T36" fmla="*/ 74 w 400"/>
                <a:gd name="T37" fmla="*/ 357 h 400"/>
                <a:gd name="T38" fmla="*/ 112 w 400"/>
                <a:gd name="T39" fmla="*/ 380 h 400"/>
                <a:gd name="T40" fmla="*/ 153 w 400"/>
                <a:gd name="T41" fmla="*/ 395 h 400"/>
                <a:gd name="T42" fmla="*/ 200 w 400"/>
                <a:gd name="T43" fmla="*/ 400 h 400"/>
                <a:gd name="T44" fmla="*/ 246 w 400"/>
                <a:gd name="T45" fmla="*/ 395 h 400"/>
                <a:gd name="T46" fmla="*/ 287 w 400"/>
                <a:gd name="T47" fmla="*/ 380 h 400"/>
                <a:gd name="T48" fmla="*/ 325 w 400"/>
                <a:gd name="T49" fmla="*/ 357 h 400"/>
                <a:gd name="T50" fmla="*/ 356 w 400"/>
                <a:gd name="T51" fmla="*/ 326 h 400"/>
                <a:gd name="T52" fmla="*/ 380 w 400"/>
                <a:gd name="T53" fmla="*/ 288 h 400"/>
                <a:gd name="T54" fmla="*/ 394 w 400"/>
                <a:gd name="T55" fmla="*/ 246 h 400"/>
                <a:gd name="T56" fmla="*/ 400 w 400"/>
                <a:gd name="T57" fmla="*/ 201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0"/>
                <a:gd name="T88" fmla="*/ 0 h 400"/>
                <a:gd name="T89" fmla="*/ 400 w 40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0" h="400">
                  <a:moveTo>
                    <a:pt x="400" y="201"/>
                  </a:moveTo>
                  <a:lnTo>
                    <a:pt x="394" y="154"/>
                  </a:lnTo>
                  <a:lnTo>
                    <a:pt x="380" y="112"/>
                  </a:lnTo>
                  <a:lnTo>
                    <a:pt x="356" y="74"/>
                  </a:lnTo>
                  <a:lnTo>
                    <a:pt x="325" y="43"/>
                  </a:lnTo>
                  <a:lnTo>
                    <a:pt x="287" y="20"/>
                  </a:lnTo>
                  <a:lnTo>
                    <a:pt x="246" y="5"/>
                  </a:lnTo>
                  <a:lnTo>
                    <a:pt x="200" y="0"/>
                  </a:lnTo>
                  <a:lnTo>
                    <a:pt x="153" y="5"/>
                  </a:lnTo>
                  <a:lnTo>
                    <a:pt x="112" y="20"/>
                  </a:lnTo>
                  <a:lnTo>
                    <a:pt x="74" y="43"/>
                  </a:lnTo>
                  <a:lnTo>
                    <a:pt x="43" y="74"/>
                  </a:lnTo>
                  <a:lnTo>
                    <a:pt x="19" y="112"/>
                  </a:lnTo>
                  <a:lnTo>
                    <a:pt x="5" y="154"/>
                  </a:lnTo>
                  <a:lnTo>
                    <a:pt x="0" y="201"/>
                  </a:lnTo>
                  <a:lnTo>
                    <a:pt x="5" y="246"/>
                  </a:lnTo>
                  <a:lnTo>
                    <a:pt x="19" y="288"/>
                  </a:lnTo>
                  <a:lnTo>
                    <a:pt x="43" y="326"/>
                  </a:lnTo>
                  <a:lnTo>
                    <a:pt x="74" y="357"/>
                  </a:lnTo>
                  <a:lnTo>
                    <a:pt x="112" y="380"/>
                  </a:lnTo>
                  <a:lnTo>
                    <a:pt x="153" y="395"/>
                  </a:lnTo>
                  <a:lnTo>
                    <a:pt x="200" y="400"/>
                  </a:lnTo>
                  <a:lnTo>
                    <a:pt x="246" y="395"/>
                  </a:lnTo>
                  <a:lnTo>
                    <a:pt x="287" y="380"/>
                  </a:lnTo>
                  <a:lnTo>
                    <a:pt x="325" y="357"/>
                  </a:lnTo>
                  <a:lnTo>
                    <a:pt x="356" y="326"/>
                  </a:lnTo>
                  <a:lnTo>
                    <a:pt x="380" y="288"/>
                  </a:lnTo>
                  <a:lnTo>
                    <a:pt x="394" y="246"/>
                  </a:lnTo>
                  <a:lnTo>
                    <a:pt x="400" y="20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5"/>
            <p:cNvSpPr>
              <a:spLocks/>
            </p:cNvSpPr>
            <p:nvPr/>
          </p:nvSpPr>
          <p:spPr bwMode="auto">
            <a:xfrm>
              <a:off x="4297" y="3211"/>
              <a:ext cx="398" cy="400"/>
            </a:xfrm>
            <a:custGeom>
              <a:avLst/>
              <a:gdLst>
                <a:gd name="T0" fmla="*/ 398 w 398"/>
                <a:gd name="T1" fmla="*/ 201 h 400"/>
                <a:gd name="T2" fmla="*/ 394 w 398"/>
                <a:gd name="T3" fmla="*/ 154 h 400"/>
                <a:gd name="T4" fmla="*/ 378 w 398"/>
                <a:gd name="T5" fmla="*/ 113 h 400"/>
                <a:gd name="T6" fmla="*/ 354 w 398"/>
                <a:gd name="T7" fmla="*/ 76 h 400"/>
                <a:gd name="T8" fmla="*/ 324 w 398"/>
                <a:gd name="T9" fmla="*/ 44 h 400"/>
                <a:gd name="T10" fmla="*/ 288 w 398"/>
                <a:gd name="T11" fmla="*/ 20 h 400"/>
                <a:gd name="T12" fmla="*/ 244 w 398"/>
                <a:gd name="T13" fmla="*/ 6 h 400"/>
                <a:gd name="T14" fmla="*/ 199 w 398"/>
                <a:gd name="T15" fmla="*/ 0 h 400"/>
                <a:gd name="T16" fmla="*/ 154 w 398"/>
                <a:gd name="T17" fmla="*/ 6 h 400"/>
                <a:gd name="T18" fmla="*/ 110 w 398"/>
                <a:gd name="T19" fmla="*/ 20 h 400"/>
                <a:gd name="T20" fmla="*/ 74 w 398"/>
                <a:gd name="T21" fmla="*/ 44 h 400"/>
                <a:gd name="T22" fmla="*/ 43 w 398"/>
                <a:gd name="T23" fmla="*/ 76 h 400"/>
                <a:gd name="T24" fmla="*/ 20 w 398"/>
                <a:gd name="T25" fmla="*/ 113 h 400"/>
                <a:gd name="T26" fmla="*/ 3 w 398"/>
                <a:gd name="T27" fmla="*/ 154 h 400"/>
                <a:gd name="T28" fmla="*/ 0 w 398"/>
                <a:gd name="T29" fmla="*/ 201 h 400"/>
                <a:gd name="T30" fmla="*/ 3 w 398"/>
                <a:gd name="T31" fmla="*/ 246 h 400"/>
                <a:gd name="T32" fmla="*/ 20 w 398"/>
                <a:gd name="T33" fmla="*/ 288 h 400"/>
                <a:gd name="T34" fmla="*/ 43 w 398"/>
                <a:gd name="T35" fmla="*/ 326 h 400"/>
                <a:gd name="T36" fmla="*/ 74 w 398"/>
                <a:gd name="T37" fmla="*/ 357 h 400"/>
                <a:gd name="T38" fmla="*/ 110 w 398"/>
                <a:gd name="T39" fmla="*/ 380 h 400"/>
                <a:gd name="T40" fmla="*/ 154 w 398"/>
                <a:gd name="T41" fmla="*/ 395 h 400"/>
                <a:gd name="T42" fmla="*/ 199 w 398"/>
                <a:gd name="T43" fmla="*/ 400 h 400"/>
                <a:gd name="T44" fmla="*/ 244 w 398"/>
                <a:gd name="T45" fmla="*/ 395 h 400"/>
                <a:gd name="T46" fmla="*/ 288 w 398"/>
                <a:gd name="T47" fmla="*/ 380 h 400"/>
                <a:gd name="T48" fmla="*/ 324 w 398"/>
                <a:gd name="T49" fmla="*/ 357 h 400"/>
                <a:gd name="T50" fmla="*/ 354 w 398"/>
                <a:gd name="T51" fmla="*/ 326 h 400"/>
                <a:gd name="T52" fmla="*/ 378 w 398"/>
                <a:gd name="T53" fmla="*/ 288 h 400"/>
                <a:gd name="T54" fmla="*/ 394 w 398"/>
                <a:gd name="T55" fmla="*/ 246 h 400"/>
                <a:gd name="T56" fmla="*/ 398 w 398"/>
                <a:gd name="T57" fmla="*/ 201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8"/>
                <a:gd name="T88" fmla="*/ 0 h 400"/>
                <a:gd name="T89" fmla="*/ 398 w 398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8" h="400">
                  <a:moveTo>
                    <a:pt x="398" y="201"/>
                  </a:moveTo>
                  <a:lnTo>
                    <a:pt x="394" y="154"/>
                  </a:lnTo>
                  <a:lnTo>
                    <a:pt x="378" y="113"/>
                  </a:lnTo>
                  <a:lnTo>
                    <a:pt x="354" y="76"/>
                  </a:lnTo>
                  <a:lnTo>
                    <a:pt x="324" y="44"/>
                  </a:lnTo>
                  <a:lnTo>
                    <a:pt x="288" y="20"/>
                  </a:lnTo>
                  <a:lnTo>
                    <a:pt x="244" y="6"/>
                  </a:lnTo>
                  <a:lnTo>
                    <a:pt x="199" y="0"/>
                  </a:lnTo>
                  <a:lnTo>
                    <a:pt x="154" y="6"/>
                  </a:lnTo>
                  <a:lnTo>
                    <a:pt x="110" y="20"/>
                  </a:lnTo>
                  <a:lnTo>
                    <a:pt x="74" y="44"/>
                  </a:lnTo>
                  <a:lnTo>
                    <a:pt x="43" y="76"/>
                  </a:lnTo>
                  <a:lnTo>
                    <a:pt x="20" y="113"/>
                  </a:lnTo>
                  <a:lnTo>
                    <a:pt x="3" y="154"/>
                  </a:lnTo>
                  <a:lnTo>
                    <a:pt x="0" y="201"/>
                  </a:lnTo>
                  <a:lnTo>
                    <a:pt x="3" y="246"/>
                  </a:lnTo>
                  <a:lnTo>
                    <a:pt x="20" y="288"/>
                  </a:lnTo>
                  <a:lnTo>
                    <a:pt x="43" y="326"/>
                  </a:lnTo>
                  <a:lnTo>
                    <a:pt x="74" y="357"/>
                  </a:lnTo>
                  <a:lnTo>
                    <a:pt x="110" y="380"/>
                  </a:lnTo>
                  <a:lnTo>
                    <a:pt x="154" y="395"/>
                  </a:lnTo>
                  <a:lnTo>
                    <a:pt x="199" y="400"/>
                  </a:lnTo>
                  <a:lnTo>
                    <a:pt x="244" y="395"/>
                  </a:lnTo>
                  <a:lnTo>
                    <a:pt x="288" y="380"/>
                  </a:lnTo>
                  <a:lnTo>
                    <a:pt x="324" y="357"/>
                  </a:lnTo>
                  <a:lnTo>
                    <a:pt x="354" y="326"/>
                  </a:lnTo>
                  <a:lnTo>
                    <a:pt x="378" y="288"/>
                  </a:lnTo>
                  <a:lnTo>
                    <a:pt x="394" y="246"/>
                  </a:lnTo>
                  <a:lnTo>
                    <a:pt x="398" y="20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6"/>
            <p:cNvSpPr>
              <a:spLocks/>
            </p:cNvSpPr>
            <p:nvPr/>
          </p:nvSpPr>
          <p:spPr bwMode="auto">
            <a:xfrm>
              <a:off x="4346" y="3262"/>
              <a:ext cx="300" cy="300"/>
            </a:xfrm>
            <a:custGeom>
              <a:avLst/>
              <a:gdLst>
                <a:gd name="T0" fmla="*/ 300 w 300"/>
                <a:gd name="T1" fmla="*/ 150 h 300"/>
                <a:gd name="T2" fmla="*/ 295 w 300"/>
                <a:gd name="T3" fmla="*/ 110 h 300"/>
                <a:gd name="T4" fmla="*/ 280 w 300"/>
                <a:gd name="T5" fmla="*/ 74 h 300"/>
                <a:gd name="T6" fmla="*/ 257 w 300"/>
                <a:gd name="T7" fmla="*/ 43 h 300"/>
                <a:gd name="T8" fmla="*/ 226 w 300"/>
                <a:gd name="T9" fmla="*/ 20 h 300"/>
                <a:gd name="T10" fmla="*/ 190 w 300"/>
                <a:gd name="T11" fmla="*/ 5 h 300"/>
                <a:gd name="T12" fmla="*/ 150 w 300"/>
                <a:gd name="T13" fmla="*/ 0 h 300"/>
                <a:gd name="T14" fmla="*/ 110 w 300"/>
                <a:gd name="T15" fmla="*/ 5 h 300"/>
                <a:gd name="T16" fmla="*/ 74 w 300"/>
                <a:gd name="T17" fmla="*/ 20 h 300"/>
                <a:gd name="T18" fmla="*/ 43 w 300"/>
                <a:gd name="T19" fmla="*/ 43 h 300"/>
                <a:gd name="T20" fmla="*/ 19 w 300"/>
                <a:gd name="T21" fmla="*/ 74 h 300"/>
                <a:gd name="T22" fmla="*/ 5 w 300"/>
                <a:gd name="T23" fmla="*/ 110 h 300"/>
                <a:gd name="T24" fmla="*/ 0 w 300"/>
                <a:gd name="T25" fmla="*/ 150 h 300"/>
                <a:gd name="T26" fmla="*/ 5 w 300"/>
                <a:gd name="T27" fmla="*/ 190 h 300"/>
                <a:gd name="T28" fmla="*/ 19 w 300"/>
                <a:gd name="T29" fmla="*/ 224 h 300"/>
                <a:gd name="T30" fmla="*/ 43 w 300"/>
                <a:gd name="T31" fmla="*/ 255 h 300"/>
                <a:gd name="T32" fmla="*/ 74 w 300"/>
                <a:gd name="T33" fmla="*/ 279 h 300"/>
                <a:gd name="T34" fmla="*/ 110 w 300"/>
                <a:gd name="T35" fmla="*/ 295 h 300"/>
                <a:gd name="T36" fmla="*/ 150 w 300"/>
                <a:gd name="T37" fmla="*/ 300 h 300"/>
                <a:gd name="T38" fmla="*/ 190 w 300"/>
                <a:gd name="T39" fmla="*/ 295 h 300"/>
                <a:gd name="T40" fmla="*/ 226 w 300"/>
                <a:gd name="T41" fmla="*/ 279 h 300"/>
                <a:gd name="T42" fmla="*/ 257 w 300"/>
                <a:gd name="T43" fmla="*/ 255 h 300"/>
                <a:gd name="T44" fmla="*/ 280 w 300"/>
                <a:gd name="T45" fmla="*/ 224 h 300"/>
                <a:gd name="T46" fmla="*/ 295 w 300"/>
                <a:gd name="T47" fmla="*/ 190 h 300"/>
                <a:gd name="T48" fmla="*/ 300 w 300"/>
                <a:gd name="T49" fmla="*/ 150 h 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0"/>
                <a:gd name="T76" fmla="*/ 0 h 300"/>
                <a:gd name="T77" fmla="*/ 300 w 300"/>
                <a:gd name="T78" fmla="*/ 300 h 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0" h="300">
                  <a:moveTo>
                    <a:pt x="300" y="150"/>
                  </a:moveTo>
                  <a:lnTo>
                    <a:pt x="295" y="110"/>
                  </a:lnTo>
                  <a:lnTo>
                    <a:pt x="280" y="74"/>
                  </a:lnTo>
                  <a:lnTo>
                    <a:pt x="257" y="43"/>
                  </a:lnTo>
                  <a:lnTo>
                    <a:pt x="226" y="20"/>
                  </a:lnTo>
                  <a:lnTo>
                    <a:pt x="190" y="5"/>
                  </a:lnTo>
                  <a:lnTo>
                    <a:pt x="150" y="0"/>
                  </a:lnTo>
                  <a:lnTo>
                    <a:pt x="110" y="5"/>
                  </a:lnTo>
                  <a:lnTo>
                    <a:pt x="74" y="20"/>
                  </a:lnTo>
                  <a:lnTo>
                    <a:pt x="43" y="43"/>
                  </a:lnTo>
                  <a:lnTo>
                    <a:pt x="19" y="74"/>
                  </a:lnTo>
                  <a:lnTo>
                    <a:pt x="5" y="110"/>
                  </a:lnTo>
                  <a:lnTo>
                    <a:pt x="0" y="150"/>
                  </a:lnTo>
                  <a:lnTo>
                    <a:pt x="5" y="190"/>
                  </a:lnTo>
                  <a:lnTo>
                    <a:pt x="19" y="224"/>
                  </a:lnTo>
                  <a:lnTo>
                    <a:pt x="43" y="255"/>
                  </a:lnTo>
                  <a:lnTo>
                    <a:pt x="74" y="279"/>
                  </a:lnTo>
                  <a:lnTo>
                    <a:pt x="110" y="295"/>
                  </a:lnTo>
                  <a:lnTo>
                    <a:pt x="150" y="300"/>
                  </a:lnTo>
                  <a:lnTo>
                    <a:pt x="190" y="295"/>
                  </a:lnTo>
                  <a:lnTo>
                    <a:pt x="226" y="279"/>
                  </a:lnTo>
                  <a:lnTo>
                    <a:pt x="257" y="255"/>
                  </a:lnTo>
                  <a:lnTo>
                    <a:pt x="280" y="224"/>
                  </a:lnTo>
                  <a:lnTo>
                    <a:pt x="295" y="190"/>
                  </a:lnTo>
                  <a:lnTo>
                    <a:pt x="300" y="1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7"/>
            <p:cNvSpPr>
              <a:spLocks/>
            </p:cNvSpPr>
            <p:nvPr/>
          </p:nvSpPr>
          <p:spPr bwMode="auto">
            <a:xfrm>
              <a:off x="3853" y="3200"/>
              <a:ext cx="491" cy="93"/>
            </a:xfrm>
            <a:custGeom>
              <a:avLst/>
              <a:gdLst>
                <a:gd name="T0" fmla="*/ 0 w 491"/>
                <a:gd name="T1" fmla="*/ 93 h 93"/>
                <a:gd name="T2" fmla="*/ 0 w 491"/>
                <a:gd name="T3" fmla="*/ 93 h 93"/>
                <a:gd name="T4" fmla="*/ 2 w 491"/>
                <a:gd name="T5" fmla="*/ 91 h 93"/>
                <a:gd name="T6" fmla="*/ 6 w 491"/>
                <a:gd name="T7" fmla="*/ 89 h 93"/>
                <a:gd name="T8" fmla="*/ 11 w 491"/>
                <a:gd name="T9" fmla="*/ 85 h 93"/>
                <a:gd name="T10" fmla="*/ 24 w 491"/>
                <a:gd name="T11" fmla="*/ 78 h 93"/>
                <a:gd name="T12" fmla="*/ 40 w 491"/>
                <a:gd name="T13" fmla="*/ 69 h 93"/>
                <a:gd name="T14" fmla="*/ 63 w 491"/>
                <a:gd name="T15" fmla="*/ 57 h 93"/>
                <a:gd name="T16" fmla="*/ 92 w 491"/>
                <a:gd name="T17" fmla="*/ 40 h 93"/>
                <a:gd name="T18" fmla="*/ 127 w 491"/>
                <a:gd name="T19" fmla="*/ 26 h 93"/>
                <a:gd name="T20" fmla="*/ 163 w 491"/>
                <a:gd name="T21" fmla="*/ 13 h 93"/>
                <a:gd name="T22" fmla="*/ 203 w 491"/>
                <a:gd name="T23" fmla="*/ 4 h 93"/>
                <a:gd name="T24" fmla="*/ 243 w 491"/>
                <a:gd name="T25" fmla="*/ 0 h 93"/>
                <a:gd name="T26" fmla="*/ 284 w 491"/>
                <a:gd name="T27" fmla="*/ 4 h 93"/>
                <a:gd name="T28" fmla="*/ 324 w 491"/>
                <a:gd name="T29" fmla="*/ 13 h 93"/>
                <a:gd name="T30" fmla="*/ 360 w 491"/>
                <a:gd name="T31" fmla="*/ 26 h 93"/>
                <a:gd name="T32" fmla="*/ 395 w 491"/>
                <a:gd name="T33" fmla="*/ 40 h 93"/>
                <a:gd name="T34" fmla="*/ 426 w 491"/>
                <a:gd name="T35" fmla="*/ 57 h 93"/>
                <a:gd name="T36" fmla="*/ 449 w 491"/>
                <a:gd name="T37" fmla="*/ 69 h 93"/>
                <a:gd name="T38" fmla="*/ 467 w 491"/>
                <a:gd name="T39" fmla="*/ 78 h 93"/>
                <a:gd name="T40" fmla="*/ 478 w 491"/>
                <a:gd name="T41" fmla="*/ 85 h 93"/>
                <a:gd name="T42" fmla="*/ 485 w 491"/>
                <a:gd name="T43" fmla="*/ 89 h 93"/>
                <a:gd name="T44" fmla="*/ 489 w 491"/>
                <a:gd name="T45" fmla="*/ 91 h 93"/>
                <a:gd name="T46" fmla="*/ 491 w 491"/>
                <a:gd name="T47" fmla="*/ 93 h 93"/>
                <a:gd name="T48" fmla="*/ 491 w 491"/>
                <a:gd name="T49" fmla="*/ 93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1"/>
                <a:gd name="T76" fmla="*/ 0 h 93"/>
                <a:gd name="T77" fmla="*/ 491 w 491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1" h="93">
                  <a:moveTo>
                    <a:pt x="0" y="93"/>
                  </a:moveTo>
                  <a:lnTo>
                    <a:pt x="0" y="93"/>
                  </a:lnTo>
                  <a:lnTo>
                    <a:pt x="2" y="91"/>
                  </a:lnTo>
                  <a:lnTo>
                    <a:pt x="6" y="89"/>
                  </a:lnTo>
                  <a:lnTo>
                    <a:pt x="11" y="85"/>
                  </a:lnTo>
                  <a:lnTo>
                    <a:pt x="24" y="78"/>
                  </a:lnTo>
                  <a:lnTo>
                    <a:pt x="40" y="69"/>
                  </a:lnTo>
                  <a:lnTo>
                    <a:pt x="63" y="57"/>
                  </a:lnTo>
                  <a:lnTo>
                    <a:pt x="92" y="40"/>
                  </a:lnTo>
                  <a:lnTo>
                    <a:pt x="127" y="26"/>
                  </a:lnTo>
                  <a:lnTo>
                    <a:pt x="163" y="13"/>
                  </a:lnTo>
                  <a:lnTo>
                    <a:pt x="203" y="4"/>
                  </a:lnTo>
                  <a:lnTo>
                    <a:pt x="243" y="0"/>
                  </a:lnTo>
                  <a:lnTo>
                    <a:pt x="284" y="4"/>
                  </a:lnTo>
                  <a:lnTo>
                    <a:pt x="324" y="13"/>
                  </a:lnTo>
                  <a:lnTo>
                    <a:pt x="360" y="26"/>
                  </a:lnTo>
                  <a:lnTo>
                    <a:pt x="395" y="40"/>
                  </a:lnTo>
                  <a:lnTo>
                    <a:pt x="426" y="57"/>
                  </a:lnTo>
                  <a:lnTo>
                    <a:pt x="449" y="69"/>
                  </a:lnTo>
                  <a:lnTo>
                    <a:pt x="467" y="78"/>
                  </a:lnTo>
                  <a:lnTo>
                    <a:pt x="478" y="85"/>
                  </a:lnTo>
                  <a:lnTo>
                    <a:pt x="485" y="89"/>
                  </a:lnTo>
                  <a:lnTo>
                    <a:pt x="489" y="91"/>
                  </a:lnTo>
                  <a:lnTo>
                    <a:pt x="491" y="9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8"/>
            <p:cNvSpPr>
              <a:spLocks/>
            </p:cNvSpPr>
            <p:nvPr/>
          </p:nvSpPr>
          <p:spPr bwMode="auto">
            <a:xfrm>
              <a:off x="4286" y="3251"/>
              <a:ext cx="58" cy="42"/>
            </a:xfrm>
            <a:custGeom>
              <a:avLst/>
              <a:gdLst>
                <a:gd name="T0" fmla="*/ 14 w 58"/>
                <a:gd name="T1" fmla="*/ 0 h 42"/>
                <a:gd name="T2" fmla="*/ 58 w 58"/>
                <a:gd name="T3" fmla="*/ 42 h 42"/>
                <a:gd name="T4" fmla="*/ 0 w 58"/>
                <a:gd name="T5" fmla="*/ 25 h 42"/>
                <a:gd name="T6" fmla="*/ 0 60000 65536"/>
                <a:gd name="T7" fmla="*/ 0 60000 65536"/>
                <a:gd name="T8" fmla="*/ 0 60000 65536"/>
                <a:gd name="T9" fmla="*/ 0 w 58"/>
                <a:gd name="T10" fmla="*/ 0 h 42"/>
                <a:gd name="T11" fmla="*/ 58 w 5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42">
                  <a:moveTo>
                    <a:pt x="14" y="0"/>
                  </a:moveTo>
                  <a:lnTo>
                    <a:pt x="58" y="42"/>
                  </a:lnTo>
                  <a:lnTo>
                    <a:pt x="0" y="2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9"/>
            <p:cNvSpPr>
              <a:spLocks noEditPoints="1"/>
            </p:cNvSpPr>
            <p:nvPr/>
          </p:nvSpPr>
          <p:spPr bwMode="auto">
            <a:xfrm>
              <a:off x="3652" y="3405"/>
              <a:ext cx="67" cy="96"/>
            </a:xfrm>
            <a:custGeom>
              <a:avLst/>
              <a:gdLst>
                <a:gd name="T0" fmla="*/ 42 w 67"/>
                <a:gd name="T1" fmla="*/ 58 h 96"/>
                <a:gd name="T2" fmla="*/ 38 w 67"/>
                <a:gd name="T3" fmla="*/ 62 h 96"/>
                <a:gd name="T4" fmla="*/ 35 w 67"/>
                <a:gd name="T5" fmla="*/ 63 h 96"/>
                <a:gd name="T6" fmla="*/ 29 w 67"/>
                <a:gd name="T7" fmla="*/ 65 h 96"/>
                <a:gd name="T8" fmla="*/ 24 w 67"/>
                <a:gd name="T9" fmla="*/ 67 h 96"/>
                <a:gd name="T10" fmla="*/ 16 w 67"/>
                <a:gd name="T11" fmla="*/ 65 h 96"/>
                <a:gd name="T12" fmla="*/ 11 w 67"/>
                <a:gd name="T13" fmla="*/ 62 h 96"/>
                <a:gd name="T14" fmla="*/ 6 w 67"/>
                <a:gd name="T15" fmla="*/ 56 h 96"/>
                <a:gd name="T16" fmla="*/ 2 w 67"/>
                <a:gd name="T17" fmla="*/ 49 h 96"/>
                <a:gd name="T18" fmla="*/ 0 w 67"/>
                <a:gd name="T19" fmla="*/ 43 h 96"/>
                <a:gd name="T20" fmla="*/ 0 w 67"/>
                <a:gd name="T21" fmla="*/ 36 h 96"/>
                <a:gd name="T22" fmla="*/ 0 w 67"/>
                <a:gd name="T23" fmla="*/ 25 h 96"/>
                <a:gd name="T24" fmla="*/ 4 w 67"/>
                <a:gd name="T25" fmla="*/ 16 h 96"/>
                <a:gd name="T26" fmla="*/ 7 w 67"/>
                <a:gd name="T27" fmla="*/ 11 h 96"/>
                <a:gd name="T28" fmla="*/ 11 w 67"/>
                <a:gd name="T29" fmla="*/ 7 h 96"/>
                <a:gd name="T30" fmla="*/ 15 w 67"/>
                <a:gd name="T31" fmla="*/ 4 h 96"/>
                <a:gd name="T32" fmla="*/ 24 w 67"/>
                <a:gd name="T33" fmla="*/ 0 h 96"/>
                <a:gd name="T34" fmla="*/ 31 w 67"/>
                <a:gd name="T35" fmla="*/ 0 h 96"/>
                <a:gd name="T36" fmla="*/ 36 w 67"/>
                <a:gd name="T37" fmla="*/ 0 h 96"/>
                <a:gd name="T38" fmla="*/ 42 w 67"/>
                <a:gd name="T39" fmla="*/ 0 h 96"/>
                <a:gd name="T40" fmla="*/ 45 w 67"/>
                <a:gd name="T41" fmla="*/ 2 h 96"/>
                <a:gd name="T42" fmla="*/ 49 w 67"/>
                <a:gd name="T43" fmla="*/ 5 h 96"/>
                <a:gd name="T44" fmla="*/ 60 w 67"/>
                <a:gd name="T45" fmla="*/ 0 h 96"/>
                <a:gd name="T46" fmla="*/ 62 w 67"/>
                <a:gd name="T47" fmla="*/ 0 h 96"/>
                <a:gd name="T48" fmla="*/ 62 w 67"/>
                <a:gd name="T49" fmla="*/ 81 h 96"/>
                <a:gd name="T50" fmla="*/ 62 w 67"/>
                <a:gd name="T51" fmla="*/ 87 h 96"/>
                <a:gd name="T52" fmla="*/ 63 w 67"/>
                <a:gd name="T53" fmla="*/ 90 h 96"/>
                <a:gd name="T54" fmla="*/ 65 w 67"/>
                <a:gd name="T55" fmla="*/ 92 h 96"/>
                <a:gd name="T56" fmla="*/ 67 w 67"/>
                <a:gd name="T57" fmla="*/ 92 h 96"/>
                <a:gd name="T58" fmla="*/ 67 w 67"/>
                <a:gd name="T59" fmla="*/ 96 h 96"/>
                <a:gd name="T60" fmla="*/ 33 w 67"/>
                <a:gd name="T61" fmla="*/ 96 h 96"/>
                <a:gd name="T62" fmla="*/ 33 w 67"/>
                <a:gd name="T63" fmla="*/ 92 h 96"/>
                <a:gd name="T64" fmla="*/ 36 w 67"/>
                <a:gd name="T65" fmla="*/ 92 h 96"/>
                <a:gd name="T66" fmla="*/ 40 w 67"/>
                <a:gd name="T67" fmla="*/ 92 h 96"/>
                <a:gd name="T68" fmla="*/ 42 w 67"/>
                <a:gd name="T69" fmla="*/ 90 h 96"/>
                <a:gd name="T70" fmla="*/ 42 w 67"/>
                <a:gd name="T71" fmla="*/ 90 h 96"/>
                <a:gd name="T72" fmla="*/ 42 w 67"/>
                <a:gd name="T73" fmla="*/ 89 h 96"/>
                <a:gd name="T74" fmla="*/ 42 w 67"/>
                <a:gd name="T75" fmla="*/ 85 h 96"/>
                <a:gd name="T76" fmla="*/ 42 w 67"/>
                <a:gd name="T77" fmla="*/ 58 h 96"/>
                <a:gd name="T78" fmla="*/ 42 w 67"/>
                <a:gd name="T79" fmla="*/ 52 h 96"/>
                <a:gd name="T80" fmla="*/ 42 w 67"/>
                <a:gd name="T81" fmla="*/ 25 h 96"/>
                <a:gd name="T82" fmla="*/ 42 w 67"/>
                <a:gd name="T83" fmla="*/ 20 h 96"/>
                <a:gd name="T84" fmla="*/ 42 w 67"/>
                <a:gd name="T85" fmla="*/ 14 h 96"/>
                <a:gd name="T86" fmla="*/ 42 w 67"/>
                <a:gd name="T87" fmla="*/ 11 h 96"/>
                <a:gd name="T88" fmla="*/ 40 w 67"/>
                <a:gd name="T89" fmla="*/ 7 h 96"/>
                <a:gd name="T90" fmla="*/ 36 w 67"/>
                <a:gd name="T91" fmla="*/ 5 h 96"/>
                <a:gd name="T92" fmla="*/ 35 w 67"/>
                <a:gd name="T93" fmla="*/ 4 h 96"/>
                <a:gd name="T94" fmla="*/ 33 w 67"/>
                <a:gd name="T95" fmla="*/ 4 h 96"/>
                <a:gd name="T96" fmla="*/ 27 w 67"/>
                <a:gd name="T97" fmla="*/ 5 h 96"/>
                <a:gd name="T98" fmla="*/ 24 w 67"/>
                <a:gd name="T99" fmla="*/ 9 h 96"/>
                <a:gd name="T100" fmla="*/ 22 w 67"/>
                <a:gd name="T101" fmla="*/ 13 h 96"/>
                <a:gd name="T102" fmla="*/ 20 w 67"/>
                <a:gd name="T103" fmla="*/ 18 h 96"/>
                <a:gd name="T104" fmla="*/ 18 w 67"/>
                <a:gd name="T105" fmla="*/ 25 h 96"/>
                <a:gd name="T106" fmla="*/ 18 w 67"/>
                <a:gd name="T107" fmla="*/ 34 h 96"/>
                <a:gd name="T108" fmla="*/ 20 w 67"/>
                <a:gd name="T109" fmla="*/ 43 h 96"/>
                <a:gd name="T110" fmla="*/ 20 w 67"/>
                <a:gd name="T111" fmla="*/ 51 h 96"/>
                <a:gd name="T112" fmla="*/ 24 w 67"/>
                <a:gd name="T113" fmla="*/ 54 h 96"/>
                <a:gd name="T114" fmla="*/ 25 w 67"/>
                <a:gd name="T115" fmla="*/ 58 h 96"/>
                <a:gd name="T116" fmla="*/ 31 w 67"/>
                <a:gd name="T117" fmla="*/ 60 h 96"/>
                <a:gd name="T118" fmla="*/ 33 w 67"/>
                <a:gd name="T119" fmla="*/ 58 h 96"/>
                <a:gd name="T120" fmla="*/ 36 w 67"/>
                <a:gd name="T121" fmla="*/ 58 h 96"/>
                <a:gd name="T122" fmla="*/ 40 w 67"/>
                <a:gd name="T123" fmla="*/ 54 h 96"/>
                <a:gd name="T124" fmla="*/ 42 w 67"/>
                <a:gd name="T125" fmla="*/ 52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"/>
                <a:gd name="T190" fmla="*/ 0 h 96"/>
                <a:gd name="T191" fmla="*/ 67 w 67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" h="96">
                  <a:moveTo>
                    <a:pt x="42" y="58"/>
                  </a:moveTo>
                  <a:lnTo>
                    <a:pt x="38" y="62"/>
                  </a:lnTo>
                  <a:lnTo>
                    <a:pt x="35" y="63"/>
                  </a:lnTo>
                  <a:lnTo>
                    <a:pt x="29" y="65"/>
                  </a:lnTo>
                  <a:lnTo>
                    <a:pt x="24" y="67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6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63" y="90"/>
                  </a:lnTo>
                  <a:lnTo>
                    <a:pt x="65" y="92"/>
                  </a:lnTo>
                  <a:lnTo>
                    <a:pt x="67" y="92"/>
                  </a:lnTo>
                  <a:lnTo>
                    <a:pt x="67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9"/>
                  </a:lnTo>
                  <a:lnTo>
                    <a:pt x="42" y="85"/>
                  </a:lnTo>
                  <a:lnTo>
                    <a:pt x="42" y="58"/>
                  </a:lnTo>
                  <a:close/>
                  <a:moveTo>
                    <a:pt x="42" y="52"/>
                  </a:moveTo>
                  <a:lnTo>
                    <a:pt x="42" y="25"/>
                  </a:lnTo>
                  <a:lnTo>
                    <a:pt x="42" y="20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27" y="5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18" y="25"/>
                  </a:lnTo>
                  <a:lnTo>
                    <a:pt x="18" y="34"/>
                  </a:lnTo>
                  <a:lnTo>
                    <a:pt x="20" y="43"/>
                  </a:lnTo>
                  <a:lnTo>
                    <a:pt x="20" y="51"/>
                  </a:lnTo>
                  <a:lnTo>
                    <a:pt x="24" y="54"/>
                  </a:lnTo>
                  <a:lnTo>
                    <a:pt x="25" y="58"/>
                  </a:lnTo>
                  <a:lnTo>
                    <a:pt x="31" y="60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40" y="54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0"/>
            <p:cNvSpPr>
              <a:spLocks noEditPoints="1"/>
            </p:cNvSpPr>
            <p:nvPr/>
          </p:nvSpPr>
          <p:spPr bwMode="auto">
            <a:xfrm>
              <a:off x="4431" y="3381"/>
              <a:ext cx="68" cy="96"/>
            </a:xfrm>
            <a:custGeom>
              <a:avLst/>
              <a:gdLst>
                <a:gd name="T0" fmla="*/ 43 w 68"/>
                <a:gd name="T1" fmla="*/ 58 h 96"/>
                <a:gd name="T2" fmla="*/ 38 w 68"/>
                <a:gd name="T3" fmla="*/ 62 h 96"/>
                <a:gd name="T4" fmla="*/ 34 w 68"/>
                <a:gd name="T5" fmla="*/ 66 h 96"/>
                <a:gd name="T6" fmla="*/ 29 w 68"/>
                <a:gd name="T7" fmla="*/ 67 h 96"/>
                <a:gd name="T8" fmla="*/ 25 w 68"/>
                <a:gd name="T9" fmla="*/ 67 h 96"/>
                <a:gd name="T10" fmla="*/ 16 w 68"/>
                <a:gd name="T11" fmla="*/ 66 h 96"/>
                <a:gd name="T12" fmla="*/ 10 w 68"/>
                <a:gd name="T13" fmla="*/ 62 h 96"/>
                <a:gd name="T14" fmla="*/ 5 w 68"/>
                <a:gd name="T15" fmla="*/ 57 h 96"/>
                <a:gd name="T16" fmla="*/ 1 w 68"/>
                <a:gd name="T17" fmla="*/ 51 h 96"/>
                <a:gd name="T18" fmla="*/ 0 w 68"/>
                <a:gd name="T19" fmla="*/ 44 h 96"/>
                <a:gd name="T20" fmla="*/ 0 w 68"/>
                <a:gd name="T21" fmla="*/ 37 h 96"/>
                <a:gd name="T22" fmla="*/ 0 w 68"/>
                <a:gd name="T23" fmla="*/ 28 h 96"/>
                <a:gd name="T24" fmla="*/ 3 w 68"/>
                <a:gd name="T25" fmla="*/ 19 h 96"/>
                <a:gd name="T26" fmla="*/ 7 w 68"/>
                <a:gd name="T27" fmla="*/ 13 h 96"/>
                <a:gd name="T28" fmla="*/ 10 w 68"/>
                <a:gd name="T29" fmla="*/ 8 h 96"/>
                <a:gd name="T30" fmla="*/ 16 w 68"/>
                <a:gd name="T31" fmla="*/ 4 h 96"/>
                <a:gd name="T32" fmla="*/ 23 w 68"/>
                <a:gd name="T33" fmla="*/ 0 h 96"/>
                <a:gd name="T34" fmla="*/ 30 w 68"/>
                <a:gd name="T35" fmla="*/ 0 h 96"/>
                <a:gd name="T36" fmla="*/ 36 w 68"/>
                <a:gd name="T37" fmla="*/ 0 h 96"/>
                <a:gd name="T38" fmla="*/ 41 w 68"/>
                <a:gd name="T39" fmla="*/ 2 h 96"/>
                <a:gd name="T40" fmla="*/ 45 w 68"/>
                <a:gd name="T41" fmla="*/ 4 h 96"/>
                <a:gd name="T42" fmla="*/ 49 w 68"/>
                <a:gd name="T43" fmla="*/ 6 h 96"/>
                <a:gd name="T44" fmla="*/ 59 w 68"/>
                <a:gd name="T45" fmla="*/ 0 h 96"/>
                <a:gd name="T46" fmla="*/ 61 w 68"/>
                <a:gd name="T47" fmla="*/ 0 h 96"/>
                <a:gd name="T48" fmla="*/ 61 w 68"/>
                <a:gd name="T49" fmla="*/ 82 h 96"/>
                <a:gd name="T50" fmla="*/ 61 w 68"/>
                <a:gd name="T51" fmla="*/ 87 h 96"/>
                <a:gd name="T52" fmla="*/ 63 w 68"/>
                <a:gd name="T53" fmla="*/ 91 h 96"/>
                <a:gd name="T54" fmla="*/ 65 w 68"/>
                <a:gd name="T55" fmla="*/ 93 h 96"/>
                <a:gd name="T56" fmla="*/ 68 w 68"/>
                <a:gd name="T57" fmla="*/ 95 h 96"/>
                <a:gd name="T58" fmla="*/ 68 w 68"/>
                <a:gd name="T59" fmla="*/ 96 h 96"/>
                <a:gd name="T60" fmla="*/ 34 w 68"/>
                <a:gd name="T61" fmla="*/ 96 h 96"/>
                <a:gd name="T62" fmla="*/ 34 w 68"/>
                <a:gd name="T63" fmla="*/ 95 h 96"/>
                <a:gd name="T64" fmla="*/ 38 w 68"/>
                <a:gd name="T65" fmla="*/ 95 h 96"/>
                <a:gd name="T66" fmla="*/ 39 w 68"/>
                <a:gd name="T67" fmla="*/ 93 h 96"/>
                <a:gd name="T68" fmla="*/ 41 w 68"/>
                <a:gd name="T69" fmla="*/ 93 h 96"/>
                <a:gd name="T70" fmla="*/ 41 w 68"/>
                <a:gd name="T71" fmla="*/ 91 h 96"/>
                <a:gd name="T72" fmla="*/ 43 w 68"/>
                <a:gd name="T73" fmla="*/ 89 h 96"/>
                <a:gd name="T74" fmla="*/ 43 w 68"/>
                <a:gd name="T75" fmla="*/ 86 h 96"/>
                <a:gd name="T76" fmla="*/ 43 w 68"/>
                <a:gd name="T77" fmla="*/ 58 h 96"/>
                <a:gd name="T78" fmla="*/ 43 w 68"/>
                <a:gd name="T79" fmla="*/ 53 h 96"/>
                <a:gd name="T80" fmla="*/ 43 w 68"/>
                <a:gd name="T81" fmla="*/ 26 h 96"/>
                <a:gd name="T82" fmla="*/ 43 w 68"/>
                <a:gd name="T83" fmla="*/ 20 h 96"/>
                <a:gd name="T84" fmla="*/ 41 w 68"/>
                <a:gd name="T85" fmla="*/ 15 h 96"/>
                <a:gd name="T86" fmla="*/ 41 w 68"/>
                <a:gd name="T87" fmla="*/ 11 h 96"/>
                <a:gd name="T88" fmla="*/ 39 w 68"/>
                <a:gd name="T89" fmla="*/ 9 h 96"/>
                <a:gd name="T90" fmla="*/ 36 w 68"/>
                <a:gd name="T91" fmla="*/ 6 h 96"/>
                <a:gd name="T92" fmla="*/ 34 w 68"/>
                <a:gd name="T93" fmla="*/ 4 h 96"/>
                <a:gd name="T94" fmla="*/ 32 w 68"/>
                <a:gd name="T95" fmla="*/ 4 h 96"/>
                <a:gd name="T96" fmla="*/ 27 w 68"/>
                <a:gd name="T97" fmla="*/ 6 h 96"/>
                <a:gd name="T98" fmla="*/ 23 w 68"/>
                <a:gd name="T99" fmla="*/ 9 h 96"/>
                <a:gd name="T100" fmla="*/ 21 w 68"/>
                <a:gd name="T101" fmla="*/ 13 h 96"/>
                <a:gd name="T102" fmla="*/ 20 w 68"/>
                <a:gd name="T103" fmla="*/ 19 h 96"/>
                <a:gd name="T104" fmla="*/ 20 w 68"/>
                <a:gd name="T105" fmla="*/ 26 h 96"/>
                <a:gd name="T106" fmla="*/ 18 w 68"/>
                <a:gd name="T107" fmla="*/ 35 h 96"/>
                <a:gd name="T108" fmla="*/ 20 w 68"/>
                <a:gd name="T109" fmla="*/ 44 h 96"/>
                <a:gd name="T110" fmla="*/ 20 w 68"/>
                <a:gd name="T111" fmla="*/ 51 h 96"/>
                <a:gd name="T112" fmla="*/ 23 w 68"/>
                <a:gd name="T113" fmla="*/ 57 h 96"/>
                <a:gd name="T114" fmla="*/ 27 w 68"/>
                <a:gd name="T115" fmla="*/ 58 h 96"/>
                <a:gd name="T116" fmla="*/ 30 w 68"/>
                <a:gd name="T117" fmla="*/ 60 h 96"/>
                <a:gd name="T118" fmla="*/ 32 w 68"/>
                <a:gd name="T119" fmla="*/ 60 h 96"/>
                <a:gd name="T120" fmla="*/ 36 w 68"/>
                <a:gd name="T121" fmla="*/ 58 h 96"/>
                <a:gd name="T122" fmla="*/ 39 w 68"/>
                <a:gd name="T123" fmla="*/ 57 h 96"/>
                <a:gd name="T124" fmla="*/ 43 w 68"/>
                <a:gd name="T125" fmla="*/ 53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"/>
                <a:gd name="T190" fmla="*/ 0 h 96"/>
                <a:gd name="T191" fmla="*/ 68 w 68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" h="96">
                  <a:moveTo>
                    <a:pt x="43" y="58"/>
                  </a:moveTo>
                  <a:lnTo>
                    <a:pt x="38" y="62"/>
                  </a:lnTo>
                  <a:lnTo>
                    <a:pt x="34" y="66"/>
                  </a:lnTo>
                  <a:lnTo>
                    <a:pt x="29" y="67"/>
                  </a:lnTo>
                  <a:lnTo>
                    <a:pt x="25" y="67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5" y="57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82"/>
                  </a:lnTo>
                  <a:lnTo>
                    <a:pt x="61" y="87"/>
                  </a:lnTo>
                  <a:lnTo>
                    <a:pt x="63" y="91"/>
                  </a:lnTo>
                  <a:lnTo>
                    <a:pt x="65" y="93"/>
                  </a:lnTo>
                  <a:lnTo>
                    <a:pt x="68" y="95"/>
                  </a:lnTo>
                  <a:lnTo>
                    <a:pt x="68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3" y="86"/>
                  </a:lnTo>
                  <a:lnTo>
                    <a:pt x="43" y="58"/>
                  </a:lnTo>
                  <a:close/>
                  <a:moveTo>
                    <a:pt x="43" y="53"/>
                  </a:moveTo>
                  <a:lnTo>
                    <a:pt x="43" y="26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18" y="35"/>
                  </a:lnTo>
                  <a:lnTo>
                    <a:pt x="20" y="44"/>
                  </a:lnTo>
                  <a:lnTo>
                    <a:pt x="20" y="51"/>
                  </a:lnTo>
                  <a:lnTo>
                    <a:pt x="23" y="57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39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1"/>
            <p:cNvSpPr>
              <a:spLocks noEditPoints="1"/>
            </p:cNvSpPr>
            <p:nvPr/>
          </p:nvSpPr>
          <p:spPr bwMode="auto">
            <a:xfrm>
              <a:off x="4059" y="3001"/>
              <a:ext cx="26" cy="111"/>
            </a:xfrm>
            <a:custGeom>
              <a:avLst/>
              <a:gdLst>
                <a:gd name="T0" fmla="*/ 15 w 26"/>
                <a:gd name="T1" fmla="*/ 74 h 111"/>
                <a:gd name="T2" fmla="*/ 13 w 26"/>
                <a:gd name="T3" fmla="*/ 74 h 111"/>
                <a:gd name="T4" fmla="*/ 11 w 26"/>
                <a:gd name="T5" fmla="*/ 64 h 111"/>
                <a:gd name="T6" fmla="*/ 8 w 26"/>
                <a:gd name="T7" fmla="*/ 53 h 111"/>
                <a:gd name="T8" fmla="*/ 4 w 26"/>
                <a:gd name="T9" fmla="*/ 35 h 111"/>
                <a:gd name="T10" fmla="*/ 2 w 26"/>
                <a:gd name="T11" fmla="*/ 26 h 111"/>
                <a:gd name="T12" fmla="*/ 0 w 26"/>
                <a:gd name="T13" fmla="*/ 18 h 111"/>
                <a:gd name="T14" fmla="*/ 0 w 26"/>
                <a:gd name="T15" fmla="*/ 13 h 111"/>
                <a:gd name="T16" fmla="*/ 2 w 26"/>
                <a:gd name="T17" fmla="*/ 7 h 111"/>
                <a:gd name="T18" fmla="*/ 4 w 26"/>
                <a:gd name="T19" fmla="*/ 4 h 111"/>
                <a:gd name="T20" fmla="*/ 8 w 26"/>
                <a:gd name="T21" fmla="*/ 0 h 111"/>
                <a:gd name="T22" fmla="*/ 13 w 26"/>
                <a:gd name="T23" fmla="*/ 0 h 111"/>
                <a:gd name="T24" fmla="*/ 19 w 26"/>
                <a:gd name="T25" fmla="*/ 0 h 111"/>
                <a:gd name="T26" fmla="*/ 22 w 26"/>
                <a:gd name="T27" fmla="*/ 4 h 111"/>
                <a:gd name="T28" fmla="*/ 24 w 26"/>
                <a:gd name="T29" fmla="*/ 7 h 111"/>
                <a:gd name="T30" fmla="*/ 26 w 26"/>
                <a:gd name="T31" fmla="*/ 13 h 111"/>
                <a:gd name="T32" fmla="*/ 26 w 26"/>
                <a:gd name="T33" fmla="*/ 18 h 111"/>
                <a:gd name="T34" fmla="*/ 24 w 26"/>
                <a:gd name="T35" fmla="*/ 26 h 111"/>
                <a:gd name="T36" fmla="*/ 22 w 26"/>
                <a:gd name="T37" fmla="*/ 35 h 111"/>
                <a:gd name="T38" fmla="*/ 19 w 26"/>
                <a:gd name="T39" fmla="*/ 53 h 111"/>
                <a:gd name="T40" fmla="*/ 17 w 26"/>
                <a:gd name="T41" fmla="*/ 62 h 111"/>
                <a:gd name="T42" fmla="*/ 15 w 26"/>
                <a:gd name="T43" fmla="*/ 74 h 111"/>
                <a:gd name="T44" fmla="*/ 13 w 26"/>
                <a:gd name="T45" fmla="*/ 85 h 111"/>
                <a:gd name="T46" fmla="*/ 19 w 26"/>
                <a:gd name="T47" fmla="*/ 87 h 111"/>
                <a:gd name="T48" fmla="*/ 22 w 26"/>
                <a:gd name="T49" fmla="*/ 89 h 111"/>
                <a:gd name="T50" fmla="*/ 24 w 26"/>
                <a:gd name="T51" fmla="*/ 94 h 111"/>
                <a:gd name="T52" fmla="*/ 26 w 26"/>
                <a:gd name="T53" fmla="*/ 98 h 111"/>
                <a:gd name="T54" fmla="*/ 24 w 26"/>
                <a:gd name="T55" fmla="*/ 103 h 111"/>
                <a:gd name="T56" fmla="*/ 22 w 26"/>
                <a:gd name="T57" fmla="*/ 107 h 111"/>
                <a:gd name="T58" fmla="*/ 19 w 26"/>
                <a:gd name="T59" fmla="*/ 111 h 111"/>
                <a:gd name="T60" fmla="*/ 13 w 26"/>
                <a:gd name="T61" fmla="*/ 111 h 111"/>
                <a:gd name="T62" fmla="*/ 8 w 26"/>
                <a:gd name="T63" fmla="*/ 111 h 111"/>
                <a:gd name="T64" fmla="*/ 4 w 26"/>
                <a:gd name="T65" fmla="*/ 107 h 111"/>
                <a:gd name="T66" fmla="*/ 2 w 26"/>
                <a:gd name="T67" fmla="*/ 103 h 111"/>
                <a:gd name="T68" fmla="*/ 0 w 26"/>
                <a:gd name="T69" fmla="*/ 98 h 111"/>
                <a:gd name="T70" fmla="*/ 2 w 26"/>
                <a:gd name="T71" fmla="*/ 94 h 111"/>
                <a:gd name="T72" fmla="*/ 4 w 26"/>
                <a:gd name="T73" fmla="*/ 89 h 111"/>
                <a:gd name="T74" fmla="*/ 8 w 26"/>
                <a:gd name="T75" fmla="*/ 87 h 111"/>
                <a:gd name="T76" fmla="*/ 13 w 26"/>
                <a:gd name="T77" fmla="*/ 85 h 1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"/>
                <a:gd name="T118" fmla="*/ 0 h 111"/>
                <a:gd name="T119" fmla="*/ 26 w 26"/>
                <a:gd name="T120" fmla="*/ 111 h 1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" h="111">
                  <a:moveTo>
                    <a:pt x="15" y="74"/>
                  </a:moveTo>
                  <a:lnTo>
                    <a:pt x="13" y="74"/>
                  </a:lnTo>
                  <a:lnTo>
                    <a:pt x="11" y="64"/>
                  </a:lnTo>
                  <a:lnTo>
                    <a:pt x="8" y="53"/>
                  </a:lnTo>
                  <a:lnTo>
                    <a:pt x="4" y="35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6"/>
                  </a:lnTo>
                  <a:lnTo>
                    <a:pt x="22" y="35"/>
                  </a:lnTo>
                  <a:lnTo>
                    <a:pt x="19" y="53"/>
                  </a:lnTo>
                  <a:lnTo>
                    <a:pt x="17" y="62"/>
                  </a:lnTo>
                  <a:lnTo>
                    <a:pt x="15" y="74"/>
                  </a:lnTo>
                  <a:close/>
                  <a:moveTo>
                    <a:pt x="13" y="85"/>
                  </a:moveTo>
                  <a:lnTo>
                    <a:pt x="19" y="87"/>
                  </a:lnTo>
                  <a:lnTo>
                    <a:pt x="22" y="89"/>
                  </a:lnTo>
                  <a:lnTo>
                    <a:pt x="24" y="94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2" y="107"/>
                  </a:lnTo>
                  <a:lnTo>
                    <a:pt x="19" y="111"/>
                  </a:lnTo>
                  <a:lnTo>
                    <a:pt x="13" y="111"/>
                  </a:lnTo>
                  <a:lnTo>
                    <a:pt x="8" y="111"/>
                  </a:lnTo>
                  <a:lnTo>
                    <a:pt x="4" y="107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2" y="94"/>
                  </a:lnTo>
                  <a:lnTo>
                    <a:pt x="4" y="89"/>
                  </a:lnTo>
                  <a:lnTo>
                    <a:pt x="8" y="87"/>
                  </a:lnTo>
                  <a:lnTo>
                    <a:pt x="13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2"/>
            <p:cNvSpPr>
              <a:spLocks/>
            </p:cNvSpPr>
            <p:nvPr/>
          </p:nvSpPr>
          <p:spPr bwMode="auto">
            <a:xfrm>
              <a:off x="2758" y="3224"/>
              <a:ext cx="400" cy="400"/>
            </a:xfrm>
            <a:custGeom>
              <a:avLst/>
              <a:gdLst>
                <a:gd name="T0" fmla="*/ 400 w 400"/>
                <a:gd name="T1" fmla="*/ 201 h 400"/>
                <a:gd name="T2" fmla="*/ 394 w 400"/>
                <a:gd name="T3" fmla="*/ 154 h 400"/>
                <a:gd name="T4" fmla="*/ 380 w 400"/>
                <a:gd name="T5" fmla="*/ 112 h 400"/>
                <a:gd name="T6" fmla="*/ 356 w 400"/>
                <a:gd name="T7" fmla="*/ 74 h 400"/>
                <a:gd name="T8" fmla="*/ 324 w 400"/>
                <a:gd name="T9" fmla="*/ 43 h 400"/>
                <a:gd name="T10" fmla="*/ 288 w 400"/>
                <a:gd name="T11" fmla="*/ 20 h 400"/>
                <a:gd name="T12" fmla="*/ 246 w 400"/>
                <a:gd name="T13" fmla="*/ 5 h 400"/>
                <a:gd name="T14" fmla="*/ 199 w 400"/>
                <a:gd name="T15" fmla="*/ 0 h 400"/>
                <a:gd name="T16" fmla="*/ 154 w 400"/>
                <a:gd name="T17" fmla="*/ 5 h 400"/>
                <a:gd name="T18" fmla="*/ 112 w 400"/>
                <a:gd name="T19" fmla="*/ 20 h 400"/>
                <a:gd name="T20" fmla="*/ 74 w 400"/>
                <a:gd name="T21" fmla="*/ 43 h 400"/>
                <a:gd name="T22" fmla="*/ 43 w 400"/>
                <a:gd name="T23" fmla="*/ 74 h 400"/>
                <a:gd name="T24" fmla="*/ 20 w 400"/>
                <a:gd name="T25" fmla="*/ 112 h 400"/>
                <a:gd name="T26" fmla="*/ 5 w 400"/>
                <a:gd name="T27" fmla="*/ 154 h 400"/>
                <a:gd name="T28" fmla="*/ 0 w 400"/>
                <a:gd name="T29" fmla="*/ 201 h 400"/>
                <a:gd name="T30" fmla="*/ 5 w 400"/>
                <a:gd name="T31" fmla="*/ 246 h 400"/>
                <a:gd name="T32" fmla="*/ 20 w 400"/>
                <a:gd name="T33" fmla="*/ 288 h 400"/>
                <a:gd name="T34" fmla="*/ 43 w 400"/>
                <a:gd name="T35" fmla="*/ 326 h 400"/>
                <a:gd name="T36" fmla="*/ 74 w 400"/>
                <a:gd name="T37" fmla="*/ 357 h 400"/>
                <a:gd name="T38" fmla="*/ 112 w 400"/>
                <a:gd name="T39" fmla="*/ 380 h 400"/>
                <a:gd name="T40" fmla="*/ 154 w 400"/>
                <a:gd name="T41" fmla="*/ 395 h 400"/>
                <a:gd name="T42" fmla="*/ 199 w 400"/>
                <a:gd name="T43" fmla="*/ 400 h 400"/>
                <a:gd name="T44" fmla="*/ 246 w 400"/>
                <a:gd name="T45" fmla="*/ 395 h 400"/>
                <a:gd name="T46" fmla="*/ 288 w 400"/>
                <a:gd name="T47" fmla="*/ 380 h 400"/>
                <a:gd name="T48" fmla="*/ 324 w 400"/>
                <a:gd name="T49" fmla="*/ 357 h 400"/>
                <a:gd name="T50" fmla="*/ 356 w 400"/>
                <a:gd name="T51" fmla="*/ 326 h 400"/>
                <a:gd name="T52" fmla="*/ 380 w 400"/>
                <a:gd name="T53" fmla="*/ 288 h 400"/>
                <a:gd name="T54" fmla="*/ 394 w 400"/>
                <a:gd name="T55" fmla="*/ 246 h 400"/>
                <a:gd name="T56" fmla="*/ 400 w 400"/>
                <a:gd name="T57" fmla="*/ 201 h 4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0"/>
                <a:gd name="T88" fmla="*/ 0 h 400"/>
                <a:gd name="T89" fmla="*/ 400 w 400"/>
                <a:gd name="T90" fmla="*/ 400 h 4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0" h="400">
                  <a:moveTo>
                    <a:pt x="400" y="201"/>
                  </a:moveTo>
                  <a:lnTo>
                    <a:pt x="394" y="154"/>
                  </a:lnTo>
                  <a:lnTo>
                    <a:pt x="380" y="112"/>
                  </a:lnTo>
                  <a:lnTo>
                    <a:pt x="356" y="74"/>
                  </a:lnTo>
                  <a:lnTo>
                    <a:pt x="324" y="43"/>
                  </a:lnTo>
                  <a:lnTo>
                    <a:pt x="288" y="20"/>
                  </a:lnTo>
                  <a:lnTo>
                    <a:pt x="246" y="5"/>
                  </a:lnTo>
                  <a:lnTo>
                    <a:pt x="199" y="0"/>
                  </a:lnTo>
                  <a:lnTo>
                    <a:pt x="154" y="5"/>
                  </a:lnTo>
                  <a:lnTo>
                    <a:pt x="112" y="20"/>
                  </a:lnTo>
                  <a:lnTo>
                    <a:pt x="74" y="43"/>
                  </a:lnTo>
                  <a:lnTo>
                    <a:pt x="43" y="74"/>
                  </a:lnTo>
                  <a:lnTo>
                    <a:pt x="20" y="112"/>
                  </a:lnTo>
                  <a:lnTo>
                    <a:pt x="5" y="154"/>
                  </a:lnTo>
                  <a:lnTo>
                    <a:pt x="0" y="201"/>
                  </a:lnTo>
                  <a:lnTo>
                    <a:pt x="5" y="246"/>
                  </a:lnTo>
                  <a:lnTo>
                    <a:pt x="20" y="288"/>
                  </a:lnTo>
                  <a:lnTo>
                    <a:pt x="43" y="326"/>
                  </a:lnTo>
                  <a:lnTo>
                    <a:pt x="74" y="357"/>
                  </a:lnTo>
                  <a:lnTo>
                    <a:pt x="112" y="380"/>
                  </a:lnTo>
                  <a:lnTo>
                    <a:pt x="154" y="395"/>
                  </a:lnTo>
                  <a:lnTo>
                    <a:pt x="199" y="400"/>
                  </a:lnTo>
                  <a:lnTo>
                    <a:pt x="246" y="395"/>
                  </a:lnTo>
                  <a:lnTo>
                    <a:pt x="288" y="380"/>
                  </a:lnTo>
                  <a:lnTo>
                    <a:pt x="324" y="357"/>
                  </a:lnTo>
                  <a:lnTo>
                    <a:pt x="356" y="326"/>
                  </a:lnTo>
                  <a:lnTo>
                    <a:pt x="380" y="288"/>
                  </a:lnTo>
                  <a:lnTo>
                    <a:pt x="394" y="246"/>
                  </a:lnTo>
                  <a:lnTo>
                    <a:pt x="400" y="20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3"/>
            <p:cNvSpPr>
              <a:spLocks/>
            </p:cNvSpPr>
            <p:nvPr/>
          </p:nvSpPr>
          <p:spPr bwMode="auto">
            <a:xfrm>
              <a:off x="3096" y="3182"/>
              <a:ext cx="491" cy="93"/>
            </a:xfrm>
            <a:custGeom>
              <a:avLst/>
              <a:gdLst>
                <a:gd name="T0" fmla="*/ 0 w 491"/>
                <a:gd name="T1" fmla="*/ 93 h 93"/>
                <a:gd name="T2" fmla="*/ 0 w 491"/>
                <a:gd name="T3" fmla="*/ 93 h 93"/>
                <a:gd name="T4" fmla="*/ 2 w 491"/>
                <a:gd name="T5" fmla="*/ 93 h 93"/>
                <a:gd name="T6" fmla="*/ 6 w 491"/>
                <a:gd name="T7" fmla="*/ 91 h 93"/>
                <a:gd name="T8" fmla="*/ 13 w 491"/>
                <a:gd name="T9" fmla="*/ 87 h 93"/>
                <a:gd name="T10" fmla="*/ 24 w 491"/>
                <a:gd name="T11" fmla="*/ 80 h 93"/>
                <a:gd name="T12" fmla="*/ 42 w 491"/>
                <a:gd name="T13" fmla="*/ 71 h 93"/>
                <a:gd name="T14" fmla="*/ 66 w 491"/>
                <a:gd name="T15" fmla="*/ 56 h 93"/>
                <a:gd name="T16" fmla="*/ 94 w 491"/>
                <a:gd name="T17" fmla="*/ 42 h 93"/>
                <a:gd name="T18" fmla="*/ 127 w 491"/>
                <a:gd name="T19" fmla="*/ 27 h 93"/>
                <a:gd name="T20" fmla="*/ 165 w 491"/>
                <a:gd name="T21" fmla="*/ 13 h 93"/>
                <a:gd name="T22" fmla="*/ 203 w 491"/>
                <a:gd name="T23" fmla="*/ 4 h 93"/>
                <a:gd name="T24" fmla="*/ 245 w 491"/>
                <a:gd name="T25" fmla="*/ 0 h 93"/>
                <a:gd name="T26" fmla="*/ 285 w 491"/>
                <a:gd name="T27" fmla="*/ 4 h 93"/>
                <a:gd name="T28" fmla="*/ 324 w 491"/>
                <a:gd name="T29" fmla="*/ 13 h 93"/>
                <a:gd name="T30" fmla="*/ 362 w 491"/>
                <a:gd name="T31" fmla="*/ 27 h 93"/>
                <a:gd name="T32" fmla="*/ 397 w 491"/>
                <a:gd name="T33" fmla="*/ 42 h 93"/>
                <a:gd name="T34" fmla="*/ 426 w 491"/>
                <a:gd name="T35" fmla="*/ 56 h 93"/>
                <a:gd name="T36" fmla="*/ 449 w 491"/>
                <a:gd name="T37" fmla="*/ 71 h 93"/>
                <a:gd name="T38" fmla="*/ 467 w 491"/>
                <a:gd name="T39" fmla="*/ 80 h 93"/>
                <a:gd name="T40" fmla="*/ 478 w 491"/>
                <a:gd name="T41" fmla="*/ 87 h 93"/>
                <a:gd name="T42" fmla="*/ 486 w 491"/>
                <a:gd name="T43" fmla="*/ 91 h 93"/>
                <a:gd name="T44" fmla="*/ 489 w 491"/>
                <a:gd name="T45" fmla="*/ 93 h 93"/>
                <a:gd name="T46" fmla="*/ 491 w 491"/>
                <a:gd name="T47" fmla="*/ 93 h 93"/>
                <a:gd name="T48" fmla="*/ 491 w 491"/>
                <a:gd name="T49" fmla="*/ 93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1"/>
                <a:gd name="T76" fmla="*/ 0 h 93"/>
                <a:gd name="T77" fmla="*/ 491 w 491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1" h="93">
                  <a:moveTo>
                    <a:pt x="0" y="93"/>
                  </a:moveTo>
                  <a:lnTo>
                    <a:pt x="0" y="93"/>
                  </a:lnTo>
                  <a:lnTo>
                    <a:pt x="2" y="93"/>
                  </a:lnTo>
                  <a:lnTo>
                    <a:pt x="6" y="91"/>
                  </a:lnTo>
                  <a:lnTo>
                    <a:pt x="13" y="87"/>
                  </a:lnTo>
                  <a:lnTo>
                    <a:pt x="24" y="80"/>
                  </a:lnTo>
                  <a:lnTo>
                    <a:pt x="42" y="71"/>
                  </a:lnTo>
                  <a:lnTo>
                    <a:pt x="66" y="56"/>
                  </a:lnTo>
                  <a:lnTo>
                    <a:pt x="94" y="42"/>
                  </a:lnTo>
                  <a:lnTo>
                    <a:pt x="127" y="27"/>
                  </a:lnTo>
                  <a:lnTo>
                    <a:pt x="165" y="13"/>
                  </a:lnTo>
                  <a:lnTo>
                    <a:pt x="203" y="4"/>
                  </a:lnTo>
                  <a:lnTo>
                    <a:pt x="245" y="0"/>
                  </a:lnTo>
                  <a:lnTo>
                    <a:pt x="285" y="4"/>
                  </a:lnTo>
                  <a:lnTo>
                    <a:pt x="324" y="13"/>
                  </a:lnTo>
                  <a:lnTo>
                    <a:pt x="362" y="27"/>
                  </a:lnTo>
                  <a:lnTo>
                    <a:pt x="397" y="42"/>
                  </a:lnTo>
                  <a:lnTo>
                    <a:pt x="426" y="56"/>
                  </a:lnTo>
                  <a:lnTo>
                    <a:pt x="449" y="71"/>
                  </a:lnTo>
                  <a:lnTo>
                    <a:pt x="467" y="80"/>
                  </a:lnTo>
                  <a:lnTo>
                    <a:pt x="478" y="87"/>
                  </a:lnTo>
                  <a:lnTo>
                    <a:pt x="486" y="91"/>
                  </a:lnTo>
                  <a:lnTo>
                    <a:pt x="489" y="93"/>
                  </a:lnTo>
                  <a:lnTo>
                    <a:pt x="491" y="9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4"/>
            <p:cNvSpPr>
              <a:spLocks/>
            </p:cNvSpPr>
            <p:nvPr/>
          </p:nvSpPr>
          <p:spPr bwMode="auto">
            <a:xfrm>
              <a:off x="3531" y="3235"/>
              <a:ext cx="56" cy="40"/>
            </a:xfrm>
            <a:custGeom>
              <a:avLst/>
              <a:gdLst>
                <a:gd name="T0" fmla="*/ 13 w 56"/>
                <a:gd name="T1" fmla="*/ 0 h 40"/>
                <a:gd name="T2" fmla="*/ 56 w 56"/>
                <a:gd name="T3" fmla="*/ 40 h 40"/>
                <a:gd name="T4" fmla="*/ 0 w 56"/>
                <a:gd name="T5" fmla="*/ 25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3" y="0"/>
                  </a:moveTo>
                  <a:lnTo>
                    <a:pt x="56" y="40"/>
                  </a:lnTo>
                  <a:lnTo>
                    <a:pt x="0" y="2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5"/>
            <p:cNvSpPr>
              <a:spLocks noEditPoints="1"/>
            </p:cNvSpPr>
            <p:nvPr/>
          </p:nvSpPr>
          <p:spPr bwMode="auto">
            <a:xfrm>
              <a:off x="2890" y="3410"/>
              <a:ext cx="69" cy="98"/>
            </a:xfrm>
            <a:custGeom>
              <a:avLst/>
              <a:gdLst>
                <a:gd name="T0" fmla="*/ 43 w 69"/>
                <a:gd name="T1" fmla="*/ 58 h 98"/>
                <a:gd name="T2" fmla="*/ 38 w 69"/>
                <a:gd name="T3" fmla="*/ 62 h 98"/>
                <a:gd name="T4" fmla="*/ 34 w 69"/>
                <a:gd name="T5" fmla="*/ 66 h 98"/>
                <a:gd name="T6" fmla="*/ 31 w 69"/>
                <a:gd name="T7" fmla="*/ 67 h 98"/>
                <a:gd name="T8" fmla="*/ 25 w 69"/>
                <a:gd name="T9" fmla="*/ 67 h 98"/>
                <a:gd name="T10" fmla="*/ 18 w 69"/>
                <a:gd name="T11" fmla="*/ 66 h 98"/>
                <a:gd name="T12" fmla="*/ 11 w 69"/>
                <a:gd name="T13" fmla="*/ 62 h 98"/>
                <a:gd name="T14" fmla="*/ 5 w 69"/>
                <a:gd name="T15" fmla="*/ 57 h 98"/>
                <a:gd name="T16" fmla="*/ 2 w 69"/>
                <a:gd name="T17" fmla="*/ 51 h 98"/>
                <a:gd name="T18" fmla="*/ 0 w 69"/>
                <a:gd name="T19" fmla="*/ 44 h 98"/>
                <a:gd name="T20" fmla="*/ 0 w 69"/>
                <a:gd name="T21" fmla="*/ 37 h 98"/>
                <a:gd name="T22" fmla="*/ 0 w 69"/>
                <a:gd name="T23" fmla="*/ 28 h 98"/>
                <a:gd name="T24" fmla="*/ 4 w 69"/>
                <a:gd name="T25" fmla="*/ 19 h 98"/>
                <a:gd name="T26" fmla="*/ 7 w 69"/>
                <a:gd name="T27" fmla="*/ 13 h 98"/>
                <a:gd name="T28" fmla="*/ 11 w 69"/>
                <a:gd name="T29" fmla="*/ 8 h 98"/>
                <a:gd name="T30" fmla="*/ 16 w 69"/>
                <a:gd name="T31" fmla="*/ 6 h 98"/>
                <a:gd name="T32" fmla="*/ 23 w 69"/>
                <a:gd name="T33" fmla="*/ 2 h 98"/>
                <a:gd name="T34" fmla="*/ 31 w 69"/>
                <a:gd name="T35" fmla="*/ 0 h 98"/>
                <a:gd name="T36" fmla="*/ 36 w 69"/>
                <a:gd name="T37" fmla="*/ 0 h 98"/>
                <a:gd name="T38" fmla="*/ 42 w 69"/>
                <a:gd name="T39" fmla="*/ 2 h 98"/>
                <a:gd name="T40" fmla="*/ 45 w 69"/>
                <a:gd name="T41" fmla="*/ 4 h 98"/>
                <a:gd name="T42" fmla="*/ 49 w 69"/>
                <a:gd name="T43" fmla="*/ 6 h 98"/>
                <a:gd name="T44" fmla="*/ 60 w 69"/>
                <a:gd name="T45" fmla="*/ 0 h 98"/>
                <a:gd name="T46" fmla="*/ 61 w 69"/>
                <a:gd name="T47" fmla="*/ 0 h 98"/>
                <a:gd name="T48" fmla="*/ 61 w 69"/>
                <a:gd name="T49" fmla="*/ 82 h 98"/>
                <a:gd name="T50" fmla="*/ 63 w 69"/>
                <a:gd name="T51" fmla="*/ 89 h 98"/>
                <a:gd name="T52" fmla="*/ 63 w 69"/>
                <a:gd name="T53" fmla="*/ 91 h 98"/>
                <a:gd name="T54" fmla="*/ 65 w 69"/>
                <a:gd name="T55" fmla="*/ 95 h 98"/>
                <a:gd name="T56" fmla="*/ 69 w 69"/>
                <a:gd name="T57" fmla="*/ 95 h 98"/>
                <a:gd name="T58" fmla="*/ 69 w 69"/>
                <a:gd name="T59" fmla="*/ 98 h 98"/>
                <a:gd name="T60" fmla="*/ 34 w 69"/>
                <a:gd name="T61" fmla="*/ 98 h 98"/>
                <a:gd name="T62" fmla="*/ 34 w 69"/>
                <a:gd name="T63" fmla="*/ 95 h 98"/>
                <a:gd name="T64" fmla="*/ 38 w 69"/>
                <a:gd name="T65" fmla="*/ 95 h 98"/>
                <a:gd name="T66" fmla="*/ 40 w 69"/>
                <a:gd name="T67" fmla="*/ 93 h 98"/>
                <a:gd name="T68" fmla="*/ 42 w 69"/>
                <a:gd name="T69" fmla="*/ 93 h 98"/>
                <a:gd name="T70" fmla="*/ 42 w 69"/>
                <a:gd name="T71" fmla="*/ 91 h 98"/>
                <a:gd name="T72" fmla="*/ 43 w 69"/>
                <a:gd name="T73" fmla="*/ 89 h 98"/>
                <a:gd name="T74" fmla="*/ 43 w 69"/>
                <a:gd name="T75" fmla="*/ 85 h 98"/>
                <a:gd name="T76" fmla="*/ 43 w 69"/>
                <a:gd name="T77" fmla="*/ 58 h 98"/>
                <a:gd name="T78" fmla="*/ 43 w 69"/>
                <a:gd name="T79" fmla="*/ 53 h 98"/>
                <a:gd name="T80" fmla="*/ 43 w 69"/>
                <a:gd name="T81" fmla="*/ 28 h 98"/>
                <a:gd name="T82" fmla="*/ 43 w 69"/>
                <a:gd name="T83" fmla="*/ 20 h 98"/>
                <a:gd name="T84" fmla="*/ 42 w 69"/>
                <a:gd name="T85" fmla="*/ 15 h 98"/>
                <a:gd name="T86" fmla="*/ 42 w 69"/>
                <a:gd name="T87" fmla="*/ 13 h 98"/>
                <a:gd name="T88" fmla="*/ 40 w 69"/>
                <a:gd name="T89" fmla="*/ 9 h 98"/>
                <a:gd name="T90" fmla="*/ 36 w 69"/>
                <a:gd name="T91" fmla="*/ 6 h 98"/>
                <a:gd name="T92" fmla="*/ 34 w 69"/>
                <a:gd name="T93" fmla="*/ 6 h 98"/>
                <a:gd name="T94" fmla="*/ 33 w 69"/>
                <a:gd name="T95" fmla="*/ 4 h 98"/>
                <a:gd name="T96" fmla="*/ 27 w 69"/>
                <a:gd name="T97" fmla="*/ 6 h 98"/>
                <a:gd name="T98" fmla="*/ 23 w 69"/>
                <a:gd name="T99" fmla="*/ 9 h 98"/>
                <a:gd name="T100" fmla="*/ 22 w 69"/>
                <a:gd name="T101" fmla="*/ 13 h 98"/>
                <a:gd name="T102" fmla="*/ 20 w 69"/>
                <a:gd name="T103" fmla="*/ 20 h 98"/>
                <a:gd name="T104" fmla="*/ 20 w 69"/>
                <a:gd name="T105" fmla="*/ 28 h 98"/>
                <a:gd name="T106" fmla="*/ 20 w 69"/>
                <a:gd name="T107" fmla="*/ 35 h 98"/>
                <a:gd name="T108" fmla="*/ 20 w 69"/>
                <a:gd name="T109" fmla="*/ 44 h 98"/>
                <a:gd name="T110" fmla="*/ 22 w 69"/>
                <a:gd name="T111" fmla="*/ 51 h 98"/>
                <a:gd name="T112" fmla="*/ 23 w 69"/>
                <a:gd name="T113" fmla="*/ 57 h 98"/>
                <a:gd name="T114" fmla="*/ 27 w 69"/>
                <a:gd name="T115" fmla="*/ 58 h 98"/>
                <a:gd name="T116" fmla="*/ 31 w 69"/>
                <a:gd name="T117" fmla="*/ 60 h 98"/>
                <a:gd name="T118" fmla="*/ 34 w 69"/>
                <a:gd name="T119" fmla="*/ 60 h 98"/>
                <a:gd name="T120" fmla="*/ 36 w 69"/>
                <a:gd name="T121" fmla="*/ 58 h 98"/>
                <a:gd name="T122" fmla="*/ 40 w 69"/>
                <a:gd name="T123" fmla="*/ 57 h 98"/>
                <a:gd name="T124" fmla="*/ 43 w 69"/>
                <a:gd name="T125" fmla="*/ 53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98"/>
                <a:gd name="T191" fmla="*/ 69 w 69"/>
                <a:gd name="T192" fmla="*/ 98 h 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98">
                  <a:moveTo>
                    <a:pt x="43" y="58"/>
                  </a:moveTo>
                  <a:lnTo>
                    <a:pt x="38" y="62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25" y="67"/>
                  </a:lnTo>
                  <a:lnTo>
                    <a:pt x="18" y="66"/>
                  </a:lnTo>
                  <a:lnTo>
                    <a:pt x="11" y="62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82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65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34" y="98"/>
                  </a:lnTo>
                  <a:lnTo>
                    <a:pt x="34" y="95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3" y="89"/>
                  </a:lnTo>
                  <a:lnTo>
                    <a:pt x="43" y="85"/>
                  </a:lnTo>
                  <a:lnTo>
                    <a:pt x="43" y="58"/>
                  </a:lnTo>
                  <a:close/>
                  <a:moveTo>
                    <a:pt x="43" y="53"/>
                  </a:moveTo>
                  <a:lnTo>
                    <a:pt x="43" y="28"/>
                  </a:lnTo>
                  <a:lnTo>
                    <a:pt x="43" y="20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0" y="20"/>
                  </a:lnTo>
                  <a:lnTo>
                    <a:pt x="20" y="28"/>
                  </a:lnTo>
                  <a:lnTo>
                    <a:pt x="20" y="35"/>
                  </a:lnTo>
                  <a:lnTo>
                    <a:pt x="20" y="44"/>
                  </a:lnTo>
                  <a:lnTo>
                    <a:pt x="22" y="51"/>
                  </a:lnTo>
                  <a:lnTo>
                    <a:pt x="23" y="57"/>
                  </a:lnTo>
                  <a:lnTo>
                    <a:pt x="27" y="58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6"/>
            <p:cNvSpPr>
              <a:spLocks noEditPoints="1"/>
            </p:cNvSpPr>
            <p:nvPr/>
          </p:nvSpPr>
          <p:spPr bwMode="auto">
            <a:xfrm>
              <a:off x="3306" y="3043"/>
              <a:ext cx="73" cy="76"/>
            </a:xfrm>
            <a:custGeom>
              <a:avLst/>
              <a:gdLst>
                <a:gd name="T0" fmla="*/ 33 w 73"/>
                <a:gd name="T1" fmla="*/ 70 h 76"/>
                <a:gd name="T2" fmla="*/ 17 w 73"/>
                <a:gd name="T3" fmla="*/ 76 h 76"/>
                <a:gd name="T4" fmla="*/ 6 w 73"/>
                <a:gd name="T5" fmla="*/ 70 h 76"/>
                <a:gd name="T6" fmla="*/ 0 w 73"/>
                <a:gd name="T7" fmla="*/ 61 h 76"/>
                <a:gd name="T8" fmla="*/ 4 w 73"/>
                <a:gd name="T9" fmla="*/ 51 h 76"/>
                <a:gd name="T10" fmla="*/ 20 w 73"/>
                <a:gd name="T11" fmla="*/ 38 h 76"/>
                <a:gd name="T12" fmla="*/ 42 w 73"/>
                <a:gd name="T13" fmla="*/ 20 h 76"/>
                <a:gd name="T14" fmla="*/ 40 w 73"/>
                <a:gd name="T15" fmla="*/ 11 h 76"/>
                <a:gd name="T16" fmla="*/ 37 w 73"/>
                <a:gd name="T17" fmla="*/ 7 h 76"/>
                <a:gd name="T18" fmla="*/ 31 w 73"/>
                <a:gd name="T19" fmla="*/ 5 h 76"/>
                <a:gd name="T20" fmla="*/ 22 w 73"/>
                <a:gd name="T21" fmla="*/ 7 h 76"/>
                <a:gd name="T22" fmla="*/ 20 w 73"/>
                <a:gd name="T23" fmla="*/ 11 h 76"/>
                <a:gd name="T24" fmla="*/ 22 w 73"/>
                <a:gd name="T25" fmla="*/ 14 h 76"/>
                <a:gd name="T26" fmla="*/ 24 w 73"/>
                <a:gd name="T27" fmla="*/ 20 h 76"/>
                <a:gd name="T28" fmla="*/ 22 w 73"/>
                <a:gd name="T29" fmla="*/ 27 h 76"/>
                <a:gd name="T30" fmla="*/ 15 w 73"/>
                <a:gd name="T31" fmla="*/ 31 h 76"/>
                <a:gd name="T32" fmla="*/ 6 w 73"/>
                <a:gd name="T33" fmla="*/ 27 h 76"/>
                <a:gd name="T34" fmla="*/ 2 w 73"/>
                <a:gd name="T35" fmla="*/ 20 h 76"/>
                <a:gd name="T36" fmla="*/ 8 w 73"/>
                <a:gd name="T37" fmla="*/ 11 h 76"/>
                <a:gd name="T38" fmla="*/ 20 w 73"/>
                <a:gd name="T39" fmla="*/ 2 h 76"/>
                <a:gd name="T40" fmla="*/ 37 w 73"/>
                <a:gd name="T41" fmla="*/ 0 h 76"/>
                <a:gd name="T42" fmla="*/ 49 w 73"/>
                <a:gd name="T43" fmla="*/ 2 h 76"/>
                <a:gd name="T44" fmla="*/ 58 w 73"/>
                <a:gd name="T45" fmla="*/ 9 h 76"/>
                <a:gd name="T46" fmla="*/ 62 w 73"/>
                <a:gd name="T47" fmla="*/ 16 h 76"/>
                <a:gd name="T48" fmla="*/ 64 w 73"/>
                <a:gd name="T49" fmla="*/ 29 h 76"/>
                <a:gd name="T50" fmla="*/ 64 w 73"/>
                <a:gd name="T51" fmla="*/ 60 h 76"/>
                <a:gd name="T52" fmla="*/ 64 w 73"/>
                <a:gd name="T53" fmla="*/ 63 h 76"/>
                <a:gd name="T54" fmla="*/ 66 w 73"/>
                <a:gd name="T55" fmla="*/ 65 h 76"/>
                <a:gd name="T56" fmla="*/ 69 w 73"/>
                <a:gd name="T57" fmla="*/ 65 h 76"/>
                <a:gd name="T58" fmla="*/ 73 w 73"/>
                <a:gd name="T59" fmla="*/ 63 h 76"/>
                <a:gd name="T60" fmla="*/ 66 w 73"/>
                <a:gd name="T61" fmla="*/ 72 h 76"/>
                <a:gd name="T62" fmla="*/ 55 w 73"/>
                <a:gd name="T63" fmla="*/ 76 h 76"/>
                <a:gd name="T64" fmla="*/ 46 w 73"/>
                <a:gd name="T65" fmla="*/ 72 h 76"/>
                <a:gd name="T66" fmla="*/ 42 w 73"/>
                <a:gd name="T67" fmla="*/ 63 h 76"/>
                <a:gd name="T68" fmla="*/ 42 w 73"/>
                <a:gd name="T69" fmla="*/ 32 h 76"/>
                <a:gd name="T70" fmla="*/ 26 w 73"/>
                <a:gd name="T71" fmla="*/ 45 h 76"/>
                <a:gd name="T72" fmla="*/ 22 w 73"/>
                <a:gd name="T73" fmla="*/ 54 h 76"/>
                <a:gd name="T74" fmla="*/ 26 w 73"/>
                <a:gd name="T75" fmla="*/ 60 h 76"/>
                <a:gd name="T76" fmla="*/ 31 w 73"/>
                <a:gd name="T77" fmla="*/ 61 h 76"/>
                <a:gd name="T78" fmla="*/ 42 w 73"/>
                <a:gd name="T79" fmla="*/ 58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6"/>
                <a:gd name="T122" fmla="*/ 73 w 73"/>
                <a:gd name="T123" fmla="*/ 76 h 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6">
                  <a:moveTo>
                    <a:pt x="42" y="63"/>
                  </a:moveTo>
                  <a:lnTo>
                    <a:pt x="33" y="70"/>
                  </a:lnTo>
                  <a:lnTo>
                    <a:pt x="24" y="74"/>
                  </a:lnTo>
                  <a:lnTo>
                    <a:pt x="17" y="76"/>
                  </a:lnTo>
                  <a:lnTo>
                    <a:pt x="9" y="74"/>
                  </a:lnTo>
                  <a:lnTo>
                    <a:pt x="6" y="70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4" y="51"/>
                  </a:lnTo>
                  <a:lnTo>
                    <a:pt x="8" y="45"/>
                  </a:lnTo>
                  <a:lnTo>
                    <a:pt x="20" y="38"/>
                  </a:lnTo>
                  <a:lnTo>
                    <a:pt x="42" y="29"/>
                  </a:lnTo>
                  <a:lnTo>
                    <a:pt x="42" y="20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2" y="27"/>
                  </a:lnTo>
                  <a:lnTo>
                    <a:pt x="18" y="29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58" y="9"/>
                  </a:lnTo>
                  <a:lnTo>
                    <a:pt x="62" y="13"/>
                  </a:lnTo>
                  <a:lnTo>
                    <a:pt x="62" y="16"/>
                  </a:lnTo>
                  <a:lnTo>
                    <a:pt x="64" y="22"/>
                  </a:lnTo>
                  <a:lnTo>
                    <a:pt x="64" y="2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1" y="61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6" y="72"/>
                  </a:lnTo>
                  <a:lnTo>
                    <a:pt x="60" y="74"/>
                  </a:lnTo>
                  <a:lnTo>
                    <a:pt x="55" y="76"/>
                  </a:lnTo>
                  <a:lnTo>
                    <a:pt x="49" y="74"/>
                  </a:lnTo>
                  <a:lnTo>
                    <a:pt x="46" y="72"/>
                  </a:lnTo>
                  <a:lnTo>
                    <a:pt x="42" y="69"/>
                  </a:lnTo>
                  <a:lnTo>
                    <a:pt x="42" y="63"/>
                  </a:lnTo>
                  <a:close/>
                  <a:moveTo>
                    <a:pt x="42" y="58"/>
                  </a:moveTo>
                  <a:lnTo>
                    <a:pt x="42" y="32"/>
                  </a:lnTo>
                  <a:lnTo>
                    <a:pt x="33" y="38"/>
                  </a:lnTo>
                  <a:lnTo>
                    <a:pt x="26" y="45"/>
                  </a:lnTo>
                  <a:lnTo>
                    <a:pt x="24" y="49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7"/>
            <p:cNvSpPr>
              <a:spLocks/>
            </p:cNvSpPr>
            <p:nvPr/>
          </p:nvSpPr>
          <p:spPr bwMode="auto">
            <a:xfrm>
              <a:off x="2959" y="3470"/>
              <a:ext cx="49" cy="76"/>
            </a:xfrm>
            <a:custGeom>
              <a:avLst/>
              <a:gdLst>
                <a:gd name="T0" fmla="*/ 45 w 49"/>
                <a:gd name="T1" fmla="*/ 76 h 76"/>
                <a:gd name="T2" fmla="*/ 0 w 49"/>
                <a:gd name="T3" fmla="*/ 76 h 76"/>
                <a:gd name="T4" fmla="*/ 0 w 49"/>
                <a:gd name="T5" fmla="*/ 76 h 76"/>
                <a:gd name="T6" fmla="*/ 12 w 49"/>
                <a:gd name="T7" fmla="*/ 62 h 76"/>
                <a:gd name="T8" fmla="*/ 21 w 49"/>
                <a:gd name="T9" fmla="*/ 51 h 76"/>
                <a:gd name="T10" fmla="*/ 27 w 49"/>
                <a:gd name="T11" fmla="*/ 44 h 76"/>
                <a:gd name="T12" fmla="*/ 29 w 49"/>
                <a:gd name="T13" fmla="*/ 35 h 76"/>
                <a:gd name="T14" fmla="*/ 31 w 49"/>
                <a:gd name="T15" fmla="*/ 27 h 76"/>
                <a:gd name="T16" fmla="*/ 29 w 49"/>
                <a:gd name="T17" fmla="*/ 22 h 76"/>
                <a:gd name="T18" fmla="*/ 27 w 49"/>
                <a:gd name="T19" fmla="*/ 16 h 76"/>
                <a:gd name="T20" fmla="*/ 21 w 49"/>
                <a:gd name="T21" fmla="*/ 15 h 76"/>
                <a:gd name="T22" fmla="*/ 18 w 49"/>
                <a:gd name="T23" fmla="*/ 13 h 76"/>
                <a:gd name="T24" fmla="*/ 11 w 49"/>
                <a:gd name="T25" fmla="*/ 15 h 76"/>
                <a:gd name="T26" fmla="*/ 7 w 49"/>
                <a:gd name="T27" fmla="*/ 16 h 76"/>
                <a:gd name="T28" fmla="*/ 3 w 49"/>
                <a:gd name="T29" fmla="*/ 22 h 76"/>
                <a:gd name="T30" fmla="*/ 2 w 49"/>
                <a:gd name="T31" fmla="*/ 20 h 76"/>
                <a:gd name="T32" fmla="*/ 3 w 49"/>
                <a:gd name="T33" fmla="*/ 15 h 76"/>
                <a:gd name="T34" fmla="*/ 7 w 49"/>
                <a:gd name="T35" fmla="*/ 9 h 76"/>
                <a:gd name="T36" fmla="*/ 11 w 49"/>
                <a:gd name="T37" fmla="*/ 6 h 76"/>
                <a:gd name="T38" fmla="*/ 16 w 49"/>
                <a:gd name="T39" fmla="*/ 0 h 76"/>
                <a:gd name="T40" fmla="*/ 25 w 49"/>
                <a:gd name="T41" fmla="*/ 0 h 76"/>
                <a:gd name="T42" fmla="*/ 31 w 49"/>
                <a:gd name="T43" fmla="*/ 0 h 76"/>
                <a:gd name="T44" fmla="*/ 36 w 49"/>
                <a:gd name="T45" fmla="*/ 2 h 76"/>
                <a:gd name="T46" fmla="*/ 40 w 49"/>
                <a:gd name="T47" fmla="*/ 6 h 76"/>
                <a:gd name="T48" fmla="*/ 43 w 49"/>
                <a:gd name="T49" fmla="*/ 9 h 76"/>
                <a:gd name="T50" fmla="*/ 45 w 49"/>
                <a:gd name="T51" fmla="*/ 15 h 76"/>
                <a:gd name="T52" fmla="*/ 45 w 49"/>
                <a:gd name="T53" fmla="*/ 18 h 76"/>
                <a:gd name="T54" fmla="*/ 45 w 49"/>
                <a:gd name="T55" fmla="*/ 25 h 76"/>
                <a:gd name="T56" fmla="*/ 41 w 49"/>
                <a:gd name="T57" fmla="*/ 35 h 76"/>
                <a:gd name="T58" fmla="*/ 38 w 49"/>
                <a:gd name="T59" fmla="*/ 40 h 76"/>
                <a:gd name="T60" fmla="*/ 32 w 49"/>
                <a:gd name="T61" fmla="*/ 45 h 76"/>
                <a:gd name="T62" fmla="*/ 25 w 49"/>
                <a:gd name="T63" fmla="*/ 54 h 76"/>
                <a:gd name="T64" fmla="*/ 18 w 49"/>
                <a:gd name="T65" fmla="*/ 64 h 76"/>
                <a:gd name="T66" fmla="*/ 34 w 49"/>
                <a:gd name="T67" fmla="*/ 64 h 76"/>
                <a:gd name="T68" fmla="*/ 38 w 49"/>
                <a:gd name="T69" fmla="*/ 62 h 76"/>
                <a:gd name="T70" fmla="*/ 41 w 49"/>
                <a:gd name="T71" fmla="*/ 62 h 76"/>
                <a:gd name="T72" fmla="*/ 43 w 49"/>
                <a:gd name="T73" fmla="*/ 62 h 76"/>
                <a:gd name="T74" fmla="*/ 45 w 49"/>
                <a:gd name="T75" fmla="*/ 60 h 76"/>
                <a:gd name="T76" fmla="*/ 45 w 49"/>
                <a:gd name="T77" fmla="*/ 58 h 76"/>
                <a:gd name="T78" fmla="*/ 47 w 49"/>
                <a:gd name="T79" fmla="*/ 56 h 76"/>
                <a:gd name="T80" fmla="*/ 49 w 49"/>
                <a:gd name="T81" fmla="*/ 56 h 76"/>
                <a:gd name="T82" fmla="*/ 45 w 49"/>
                <a:gd name="T83" fmla="*/ 76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6"/>
                <a:gd name="T128" fmla="*/ 49 w 49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6">
                  <a:moveTo>
                    <a:pt x="45" y="76"/>
                  </a:moveTo>
                  <a:lnTo>
                    <a:pt x="0" y="76"/>
                  </a:lnTo>
                  <a:lnTo>
                    <a:pt x="12" y="62"/>
                  </a:lnTo>
                  <a:lnTo>
                    <a:pt x="21" y="51"/>
                  </a:lnTo>
                  <a:lnTo>
                    <a:pt x="27" y="44"/>
                  </a:lnTo>
                  <a:lnTo>
                    <a:pt x="29" y="35"/>
                  </a:lnTo>
                  <a:lnTo>
                    <a:pt x="31" y="27"/>
                  </a:lnTo>
                  <a:lnTo>
                    <a:pt x="29" y="22"/>
                  </a:lnTo>
                  <a:lnTo>
                    <a:pt x="27" y="16"/>
                  </a:lnTo>
                  <a:lnTo>
                    <a:pt x="21" y="15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5"/>
                  </a:lnTo>
                  <a:lnTo>
                    <a:pt x="41" y="35"/>
                  </a:lnTo>
                  <a:lnTo>
                    <a:pt x="38" y="40"/>
                  </a:lnTo>
                  <a:lnTo>
                    <a:pt x="32" y="45"/>
                  </a:lnTo>
                  <a:lnTo>
                    <a:pt x="25" y="54"/>
                  </a:lnTo>
                  <a:lnTo>
                    <a:pt x="18" y="64"/>
                  </a:lnTo>
                  <a:lnTo>
                    <a:pt x="34" y="64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8"/>
            <p:cNvSpPr>
              <a:spLocks/>
            </p:cNvSpPr>
            <p:nvPr/>
          </p:nvSpPr>
          <p:spPr bwMode="auto">
            <a:xfrm>
              <a:off x="3719" y="3463"/>
              <a:ext cx="51" cy="80"/>
            </a:xfrm>
            <a:custGeom>
              <a:avLst/>
              <a:gdLst>
                <a:gd name="T0" fmla="*/ 15 w 51"/>
                <a:gd name="T1" fmla="*/ 36 h 80"/>
                <a:gd name="T2" fmla="*/ 24 w 51"/>
                <a:gd name="T3" fmla="*/ 32 h 80"/>
                <a:gd name="T4" fmla="*/ 29 w 51"/>
                <a:gd name="T5" fmla="*/ 27 h 80"/>
                <a:gd name="T6" fmla="*/ 31 w 51"/>
                <a:gd name="T7" fmla="*/ 20 h 80"/>
                <a:gd name="T8" fmla="*/ 27 w 51"/>
                <a:gd name="T9" fmla="*/ 13 h 80"/>
                <a:gd name="T10" fmla="*/ 18 w 51"/>
                <a:gd name="T11" fmla="*/ 9 h 80"/>
                <a:gd name="T12" fmla="*/ 9 w 51"/>
                <a:gd name="T13" fmla="*/ 13 h 80"/>
                <a:gd name="T14" fmla="*/ 4 w 51"/>
                <a:gd name="T15" fmla="*/ 16 h 80"/>
                <a:gd name="T16" fmla="*/ 15 w 51"/>
                <a:gd name="T17" fmla="*/ 4 h 80"/>
                <a:gd name="T18" fmla="*/ 29 w 51"/>
                <a:gd name="T19" fmla="*/ 0 h 80"/>
                <a:gd name="T20" fmla="*/ 38 w 51"/>
                <a:gd name="T21" fmla="*/ 2 h 80"/>
                <a:gd name="T22" fmla="*/ 45 w 51"/>
                <a:gd name="T23" fmla="*/ 9 h 80"/>
                <a:gd name="T24" fmla="*/ 47 w 51"/>
                <a:gd name="T25" fmla="*/ 20 h 80"/>
                <a:gd name="T26" fmla="*/ 40 w 51"/>
                <a:gd name="T27" fmla="*/ 25 h 80"/>
                <a:gd name="T28" fmla="*/ 42 w 51"/>
                <a:gd name="T29" fmla="*/ 32 h 80"/>
                <a:gd name="T30" fmla="*/ 49 w 51"/>
                <a:gd name="T31" fmla="*/ 43 h 80"/>
                <a:gd name="T32" fmla="*/ 49 w 51"/>
                <a:gd name="T33" fmla="*/ 58 h 80"/>
                <a:gd name="T34" fmla="*/ 42 w 51"/>
                <a:gd name="T35" fmla="*/ 71 h 80"/>
                <a:gd name="T36" fmla="*/ 27 w 51"/>
                <a:gd name="T37" fmla="*/ 78 h 80"/>
                <a:gd name="T38" fmla="*/ 13 w 51"/>
                <a:gd name="T39" fmla="*/ 78 h 80"/>
                <a:gd name="T40" fmla="*/ 4 w 51"/>
                <a:gd name="T41" fmla="*/ 76 h 80"/>
                <a:gd name="T42" fmla="*/ 0 w 51"/>
                <a:gd name="T43" fmla="*/ 69 h 80"/>
                <a:gd name="T44" fmla="*/ 2 w 51"/>
                <a:gd name="T45" fmla="*/ 63 h 80"/>
                <a:gd name="T46" fmla="*/ 7 w 51"/>
                <a:gd name="T47" fmla="*/ 61 h 80"/>
                <a:gd name="T48" fmla="*/ 11 w 51"/>
                <a:gd name="T49" fmla="*/ 61 h 80"/>
                <a:gd name="T50" fmla="*/ 15 w 51"/>
                <a:gd name="T51" fmla="*/ 63 h 80"/>
                <a:gd name="T52" fmla="*/ 22 w 51"/>
                <a:gd name="T53" fmla="*/ 69 h 80"/>
                <a:gd name="T54" fmla="*/ 31 w 51"/>
                <a:gd name="T55" fmla="*/ 71 h 80"/>
                <a:gd name="T56" fmla="*/ 36 w 51"/>
                <a:gd name="T57" fmla="*/ 63 h 80"/>
                <a:gd name="T58" fmla="*/ 36 w 51"/>
                <a:gd name="T59" fmla="*/ 52 h 80"/>
                <a:gd name="T60" fmla="*/ 27 w 51"/>
                <a:gd name="T61" fmla="*/ 42 h 80"/>
                <a:gd name="T62" fmla="*/ 15 w 51"/>
                <a:gd name="T63" fmla="*/ 38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80"/>
                <a:gd name="T98" fmla="*/ 51 w 51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80">
                  <a:moveTo>
                    <a:pt x="15" y="38"/>
                  </a:moveTo>
                  <a:lnTo>
                    <a:pt x="15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7" y="31"/>
                  </a:lnTo>
                  <a:lnTo>
                    <a:pt x="29" y="27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29" y="16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4" y="16"/>
                  </a:lnTo>
                  <a:lnTo>
                    <a:pt x="7" y="9"/>
                  </a:lnTo>
                  <a:lnTo>
                    <a:pt x="15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7" y="14"/>
                  </a:lnTo>
                  <a:lnTo>
                    <a:pt x="47" y="20"/>
                  </a:lnTo>
                  <a:lnTo>
                    <a:pt x="44" y="23"/>
                  </a:lnTo>
                  <a:lnTo>
                    <a:pt x="40" y="25"/>
                  </a:lnTo>
                  <a:lnTo>
                    <a:pt x="35" y="29"/>
                  </a:lnTo>
                  <a:lnTo>
                    <a:pt x="42" y="32"/>
                  </a:lnTo>
                  <a:lnTo>
                    <a:pt x="47" y="38"/>
                  </a:lnTo>
                  <a:lnTo>
                    <a:pt x="49" y="43"/>
                  </a:lnTo>
                  <a:lnTo>
                    <a:pt x="51" y="49"/>
                  </a:lnTo>
                  <a:lnTo>
                    <a:pt x="49" y="58"/>
                  </a:lnTo>
                  <a:lnTo>
                    <a:pt x="47" y="63"/>
                  </a:lnTo>
                  <a:lnTo>
                    <a:pt x="42" y="71"/>
                  </a:lnTo>
                  <a:lnTo>
                    <a:pt x="36" y="76"/>
                  </a:lnTo>
                  <a:lnTo>
                    <a:pt x="27" y="78"/>
                  </a:lnTo>
                  <a:lnTo>
                    <a:pt x="18" y="80"/>
                  </a:lnTo>
                  <a:lnTo>
                    <a:pt x="13" y="78"/>
                  </a:lnTo>
                  <a:lnTo>
                    <a:pt x="7" y="78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15" y="63"/>
                  </a:lnTo>
                  <a:lnTo>
                    <a:pt x="16" y="67"/>
                  </a:lnTo>
                  <a:lnTo>
                    <a:pt x="22" y="69"/>
                  </a:lnTo>
                  <a:lnTo>
                    <a:pt x="27" y="71"/>
                  </a:lnTo>
                  <a:lnTo>
                    <a:pt x="31" y="71"/>
                  </a:lnTo>
                  <a:lnTo>
                    <a:pt x="35" y="67"/>
                  </a:lnTo>
                  <a:lnTo>
                    <a:pt x="36" y="63"/>
                  </a:lnTo>
                  <a:lnTo>
                    <a:pt x="38" y="60"/>
                  </a:lnTo>
                  <a:lnTo>
                    <a:pt x="36" y="52"/>
                  </a:lnTo>
                  <a:lnTo>
                    <a:pt x="33" y="45"/>
                  </a:lnTo>
                  <a:lnTo>
                    <a:pt x="27" y="42"/>
                  </a:lnTo>
                  <a:lnTo>
                    <a:pt x="22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9"/>
            <p:cNvSpPr>
              <a:spLocks noEditPoints="1"/>
            </p:cNvSpPr>
            <p:nvPr/>
          </p:nvSpPr>
          <p:spPr bwMode="auto">
            <a:xfrm>
              <a:off x="4501" y="3441"/>
              <a:ext cx="49" cy="76"/>
            </a:xfrm>
            <a:custGeom>
              <a:avLst/>
              <a:gdLst>
                <a:gd name="T0" fmla="*/ 0 w 49"/>
                <a:gd name="T1" fmla="*/ 47 h 76"/>
                <a:gd name="T2" fmla="*/ 35 w 49"/>
                <a:gd name="T3" fmla="*/ 0 h 76"/>
                <a:gd name="T4" fmla="*/ 42 w 49"/>
                <a:gd name="T5" fmla="*/ 0 h 76"/>
                <a:gd name="T6" fmla="*/ 42 w 49"/>
                <a:gd name="T7" fmla="*/ 47 h 76"/>
                <a:gd name="T8" fmla="*/ 49 w 49"/>
                <a:gd name="T9" fmla="*/ 47 h 76"/>
                <a:gd name="T10" fmla="*/ 49 w 49"/>
                <a:gd name="T11" fmla="*/ 60 h 76"/>
                <a:gd name="T12" fmla="*/ 42 w 49"/>
                <a:gd name="T13" fmla="*/ 60 h 76"/>
                <a:gd name="T14" fmla="*/ 42 w 49"/>
                <a:gd name="T15" fmla="*/ 76 h 76"/>
                <a:gd name="T16" fmla="*/ 26 w 49"/>
                <a:gd name="T17" fmla="*/ 76 h 76"/>
                <a:gd name="T18" fmla="*/ 26 w 49"/>
                <a:gd name="T19" fmla="*/ 60 h 76"/>
                <a:gd name="T20" fmla="*/ 0 w 49"/>
                <a:gd name="T21" fmla="*/ 60 h 76"/>
                <a:gd name="T22" fmla="*/ 0 w 49"/>
                <a:gd name="T23" fmla="*/ 47 h 76"/>
                <a:gd name="T24" fmla="*/ 4 w 49"/>
                <a:gd name="T25" fmla="*/ 47 h 76"/>
                <a:gd name="T26" fmla="*/ 26 w 49"/>
                <a:gd name="T27" fmla="*/ 47 h 76"/>
                <a:gd name="T28" fmla="*/ 26 w 49"/>
                <a:gd name="T29" fmla="*/ 18 h 76"/>
                <a:gd name="T30" fmla="*/ 4 w 49"/>
                <a:gd name="T31" fmla="*/ 47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76"/>
                <a:gd name="T50" fmla="*/ 49 w 49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76">
                  <a:moveTo>
                    <a:pt x="0" y="47"/>
                  </a:moveTo>
                  <a:lnTo>
                    <a:pt x="35" y="0"/>
                  </a:lnTo>
                  <a:lnTo>
                    <a:pt x="42" y="0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60"/>
                  </a:lnTo>
                  <a:lnTo>
                    <a:pt x="42" y="60"/>
                  </a:lnTo>
                  <a:lnTo>
                    <a:pt x="42" y="76"/>
                  </a:lnTo>
                  <a:lnTo>
                    <a:pt x="26" y="76"/>
                  </a:lnTo>
                  <a:lnTo>
                    <a:pt x="26" y="60"/>
                  </a:lnTo>
                  <a:lnTo>
                    <a:pt x="0" y="60"/>
                  </a:lnTo>
                  <a:lnTo>
                    <a:pt x="0" y="47"/>
                  </a:lnTo>
                  <a:close/>
                  <a:moveTo>
                    <a:pt x="4" y="47"/>
                  </a:moveTo>
                  <a:lnTo>
                    <a:pt x="26" y="47"/>
                  </a:lnTo>
                  <a:lnTo>
                    <a:pt x="26" y="18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9" name="Picture 40" descr="fig02"/>
          <p:cNvPicPr>
            <a:picLocks noChangeAspect="1" noChangeArrowheads="1"/>
          </p:cNvPicPr>
          <p:nvPr/>
        </p:nvPicPr>
        <p:blipFill>
          <a:blip r:embed="rId3">
            <a:lum bright="-22000" contrast="18000"/>
          </a:blip>
          <a:srcRect/>
          <a:stretch>
            <a:fillRect/>
          </a:stretch>
        </p:blipFill>
        <p:spPr bwMode="auto">
          <a:xfrm>
            <a:off x="6653213" y="1676400"/>
            <a:ext cx="177323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Office Hours for </a:t>
            </a:r>
            <a:r>
              <a:rPr lang="en-US" dirty="0" err="1" smtClean="0"/>
              <a:t>Kaushal</a:t>
            </a:r>
            <a:r>
              <a:rPr lang="en-US" dirty="0" smtClean="0"/>
              <a:t> </a:t>
            </a:r>
            <a:r>
              <a:rPr lang="en-US" dirty="0" err="1" smtClean="0"/>
              <a:t>Lahankar</a:t>
            </a:r>
            <a:endParaRPr lang="en-US" dirty="0" smtClean="0"/>
          </a:p>
          <a:p>
            <a:pPr lvl="1"/>
            <a:r>
              <a:rPr lang="en-US" dirty="0" smtClean="0"/>
              <a:t>Usually:  </a:t>
            </a:r>
            <a:r>
              <a:rPr lang="en-US" dirty="0" err="1" smtClean="0"/>
              <a:t>Th</a:t>
            </a:r>
            <a:r>
              <a:rPr lang="en-US" dirty="0" smtClean="0"/>
              <a:t> 4-5; Fri 1-2</a:t>
            </a:r>
          </a:p>
          <a:p>
            <a:pPr lvl="1"/>
            <a:r>
              <a:rPr lang="en-US" dirty="0" smtClean="0"/>
              <a:t>THIS WEEK: Fri 1-3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mtClean="0"/>
              <a:t>Class participation and CVN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Recognition is the process of determining if a string should be accepted by a machine</a:t>
            </a:r>
          </a:p>
          <a:p>
            <a:pPr eaLnBrk="1" hangingPunct="1"/>
            <a:r>
              <a:rPr lang="en-US" smtClean="0"/>
              <a:t>Or… it’s the process of determining if a string is in the language we’re defining with the machine</a:t>
            </a:r>
          </a:p>
          <a:p>
            <a:pPr eaLnBrk="1" hangingPunct="1"/>
            <a:r>
              <a:rPr lang="en-US" smtClean="0"/>
              <a:t>Or… it’s the process of determining if a regular expression matches a string</a:t>
            </a:r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Recognition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Traditionally, (Turing’s idea) this process is depicted with a tape.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752600" y="3962400"/>
            <a:ext cx="5715000" cy="1763713"/>
            <a:chOff x="816" y="2736"/>
            <a:chExt cx="2400" cy="679"/>
          </a:xfrm>
        </p:grpSpPr>
        <p:sp>
          <p:nvSpPr>
            <p:cNvPr id="286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816" y="2736"/>
              <a:ext cx="24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816" y="2736"/>
              <a:ext cx="2400" cy="67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881" y="3202"/>
              <a:ext cx="22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863" y="3394"/>
              <a:ext cx="22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1089" y="3197"/>
              <a:ext cx="1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1358" y="3197"/>
              <a:ext cx="1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16" y="3197"/>
              <a:ext cx="1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1887" y="3197"/>
              <a:ext cx="1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2159" y="3205"/>
              <a:ext cx="1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429" y="3205"/>
              <a:ext cx="1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688" y="3205"/>
              <a:ext cx="1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2957" y="3205"/>
              <a:ext cx="1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943" y="2742"/>
              <a:ext cx="202" cy="201"/>
            </a:xfrm>
            <a:custGeom>
              <a:avLst/>
              <a:gdLst>
                <a:gd name="T0" fmla="*/ 202 w 202"/>
                <a:gd name="T1" fmla="*/ 101 h 201"/>
                <a:gd name="T2" fmla="*/ 199 w 202"/>
                <a:gd name="T3" fmla="*/ 75 h 201"/>
                <a:gd name="T4" fmla="*/ 188 w 202"/>
                <a:gd name="T5" fmla="*/ 50 h 201"/>
                <a:gd name="T6" fmla="*/ 172 w 202"/>
                <a:gd name="T7" fmla="*/ 30 h 201"/>
                <a:gd name="T8" fmla="*/ 151 w 202"/>
                <a:gd name="T9" fmla="*/ 13 h 201"/>
                <a:gd name="T10" fmla="*/ 128 w 202"/>
                <a:gd name="T11" fmla="*/ 4 h 201"/>
                <a:gd name="T12" fmla="*/ 101 w 202"/>
                <a:gd name="T13" fmla="*/ 0 h 201"/>
                <a:gd name="T14" fmla="*/ 75 w 202"/>
                <a:gd name="T15" fmla="*/ 4 h 201"/>
                <a:gd name="T16" fmla="*/ 50 w 202"/>
                <a:gd name="T17" fmla="*/ 13 h 201"/>
                <a:gd name="T18" fmla="*/ 30 w 202"/>
                <a:gd name="T19" fmla="*/ 30 h 201"/>
                <a:gd name="T20" fmla="*/ 14 w 202"/>
                <a:gd name="T21" fmla="*/ 50 h 201"/>
                <a:gd name="T22" fmla="*/ 4 w 202"/>
                <a:gd name="T23" fmla="*/ 75 h 201"/>
                <a:gd name="T24" fmla="*/ 0 w 202"/>
                <a:gd name="T25" fmla="*/ 101 h 201"/>
                <a:gd name="T26" fmla="*/ 4 w 202"/>
                <a:gd name="T27" fmla="*/ 128 h 201"/>
                <a:gd name="T28" fmla="*/ 14 w 202"/>
                <a:gd name="T29" fmla="*/ 151 h 201"/>
                <a:gd name="T30" fmla="*/ 30 w 202"/>
                <a:gd name="T31" fmla="*/ 172 h 201"/>
                <a:gd name="T32" fmla="*/ 50 w 202"/>
                <a:gd name="T33" fmla="*/ 187 h 201"/>
                <a:gd name="T34" fmla="*/ 75 w 202"/>
                <a:gd name="T35" fmla="*/ 199 h 201"/>
                <a:gd name="T36" fmla="*/ 101 w 202"/>
                <a:gd name="T37" fmla="*/ 201 h 201"/>
                <a:gd name="T38" fmla="*/ 128 w 202"/>
                <a:gd name="T39" fmla="*/ 199 h 201"/>
                <a:gd name="T40" fmla="*/ 151 w 202"/>
                <a:gd name="T41" fmla="*/ 187 h 201"/>
                <a:gd name="T42" fmla="*/ 172 w 202"/>
                <a:gd name="T43" fmla="*/ 172 h 201"/>
                <a:gd name="T44" fmla="*/ 188 w 202"/>
                <a:gd name="T45" fmla="*/ 151 h 201"/>
                <a:gd name="T46" fmla="*/ 199 w 202"/>
                <a:gd name="T47" fmla="*/ 128 h 201"/>
                <a:gd name="T48" fmla="*/ 202 w 202"/>
                <a:gd name="T49" fmla="*/ 101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1"/>
                <a:gd name="T77" fmla="*/ 202 w 202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1">
                  <a:moveTo>
                    <a:pt x="202" y="101"/>
                  </a:moveTo>
                  <a:lnTo>
                    <a:pt x="199" y="75"/>
                  </a:lnTo>
                  <a:lnTo>
                    <a:pt x="188" y="50"/>
                  </a:lnTo>
                  <a:lnTo>
                    <a:pt x="172" y="30"/>
                  </a:lnTo>
                  <a:lnTo>
                    <a:pt x="151" y="13"/>
                  </a:lnTo>
                  <a:lnTo>
                    <a:pt x="128" y="4"/>
                  </a:lnTo>
                  <a:lnTo>
                    <a:pt x="101" y="0"/>
                  </a:lnTo>
                  <a:lnTo>
                    <a:pt x="75" y="4"/>
                  </a:lnTo>
                  <a:lnTo>
                    <a:pt x="50" y="13"/>
                  </a:lnTo>
                  <a:lnTo>
                    <a:pt x="30" y="30"/>
                  </a:lnTo>
                  <a:lnTo>
                    <a:pt x="14" y="50"/>
                  </a:lnTo>
                  <a:lnTo>
                    <a:pt x="4" y="75"/>
                  </a:lnTo>
                  <a:lnTo>
                    <a:pt x="0" y="101"/>
                  </a:lnTo>
                  <a:lnTo>
                    <a:pt x="4" y="128"/>
                  </a:lnTo>
                  <a:lnTo>
                    <a:pt x="14" y="151"/>
                  </a:lnTo>
                  <a:lnTo>
                    <a:pt x="30" y="172"/>
                  </a:lnTo>
                  <a:lnTo>
                    <a:pt x="50" y="187"/>
                  </a:lnTo>
                  <a:lnTo>
                    <a:pt x="75" y="199"/>
                  </a:lnTo>
                  <a:lnTo>
                    <a:pt x="101" y="201"/>
                  </a:lnTo>
                  <a:lnTo>
                    <a:pt x="128" y="199"/>
                  </a:lnTo>
                  <a:lnTo>
                    <a:pt x="151" y="187"/>
                  </a:lnTo>
                  <a:lnTo>
                    <a:pt x="172" y="172"/>
                  </a:lnTo>
                  <a:lnTo>
                    <a:pt x="188" y="151"/>
                  </a:lnTo>
                  <a:lnTo>
                    <a:pt x="199" y="128"/>
                  </a:lnTo>
                  <a:lnTo>
                    <a:pt x="202" y="1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845" y="3201"/>
              <a:ext cx="61" cy="190"/>
            </a:xfrm>
            <a:custGeom>
              <a:avLst/>
              <a:gdLst>
                <a:gd name="T0" fmla="*/ 41 w 61"/>
                <a:gd name="T1" fmla="*/ 0 h 190"/>
                <a:gd name="T2" fmla="*/ 41 w 61"/>
                <a:gd name="T3" fmla="*/ 0 h 190"/>
                <a:gd name="T4" fmla="*/ 41 w 61"/>
                <a:gd name="T5" fmla="*/ 0 h 190"/>
                <a:gd name="T6" fmla="*/ 41 w 61"/>
                <a:gd name="T7" fmla="*/ 1 h 190"/>
                <a:gd name="T8" fmla="*/ 39 w 61"/>
                <a:gd name="T9" fmla="*/ 3 h 190"/>
                <a:gd name="T10" fmla="*/ 38 w 61"/>
                <a:gd name="T11" fmla="*/ 7 h 190"/>
                <a:gd name="T12" fmla="*/ 35 w 61"/>
                <a:gd name="T13" fmla="*/ 16 h 190"/>
                <a:gd name="T14" fmla="*/ 32 w 61"/>
                <a:gd name="T15" fmla="*/ 28 h 190"/>
                <a:gd name="T16" fmla="*/ 35 w 61"/>
                <a:gd name="T17" fmla="*/ 40 h 190"/>
                <a:gd name="T18" fmla="*/ 42 w 61"/>
                <a:gd name="T19" fmla="*/ 47 h 190"/>
                <a:gd name="T20" fmla="*/ 50 w 61"/>
                <a:gd name="T21" fmla="*/ 54 h 190"/>
                <a:gd name="T22" fmla="*/ 57 w 61"/>
                <a:gd name="T23" fmla="*/ 60 h 190"/>
                <a:gd name="T24" fmla="*/ 61 w 61"/>
                <a:gd name="T25" fmla="*/ 65 h 190"/>
                <a:gd name="T26" fmla="*/ 60 w 61"/>
                <a:gd name="T27" fmla="*/ 69 h 190"/>
                <a:gd name="T28" fmla="*/ 55 w 61"/>
                <a:gd name="T29" fmla="*/ 72 h 190"/>
                <a:gd name="T30" fmla="*/ 46 w 61"/>
                <a:gd name="T31" fmla="*/ 76 h 190"/>
                <a:gd name="T32" fmla="*/ 35 w 61"/>
                <a:gd name="T33" fmla="*/ 80 h 190"/>
                <a:gd name="T34" fmla="*/ 23 w 61"/>
                <a:gd name="T35" fmla="*/ 85 h 190"/>
                <a:gd name="T36" fmla="*/ 13 w 61"/>
                <a:gd name="T37" fmla="*/ 87 h 190"/>
                <a:gd name="T38" fmla="*/ 4 w 61"/>
                <a:gd name="T39" fmla="*/ 92 h 190"/>
                <a:gd name="T40" fmla="*/ 0 w 61"/>
                <a:gd name="T41" fmla="*/ 96 h 190"/>
                <a:gd name="T42" fmla="*/ 3 w 61"/>
                <a:gd name="T43" fmla="*/ 99 h 190"/>
                <a:gd name="T44" fmla="*/ 10 w 61"/>
                <a:gd name="T45" fmla="*/ 101 h 190"/>
                <a:gd name="T46" fmla="*/ 18 w 61"/>
                <a:gd name="T47" fmla="*/ 103 h 190"/>
                <a:gd name="T48" fmla="*/ 28 w 61"/>
                <a:gd name="T49" fmla="*/ 104 h 190"/>
                <a:gd name="T50" fmla="*/ 38 w 61"/>
                <a:gd name="T51" fmla="*/ 104 h 190"/>
                <a:gd name="T52" fmla="*/ 46 w 61"/>
                <a:gd name="T53" fmla="*/ 104 h 190"/>
                <a:gd name="T54" fmla="*/ 50 w 61"/>
                <a:gd name="T55" fmla="*/ 105 h 190"/>
                <a:gd name="T56" fmla="*/ 53 w 61"/>
                <a:gd name="T57" fmla="*/ 108 h 190"/>
                <a:gd name="T58" fmla="*/ 53 w 61"/>
                <a:gd name="T59" fmla="*/ 111 h 190"/>
                <a:gd name="T60" fmla="*/ 53 w 61"/>
                <a:gd name="T61" fmla="*/ 115 h 190"/>
                <a:gd name="T62" fmla="*/ 52 w 61"/>
                <a:gd name="T63" fmla="*/ 119 h 190"/>
                <a:gd name="T64" fmla="*/ 50 w 61"/>
                <a:gd name="T65" fmla="*/ 125 h 190"/>
                <a:gd name="T66" fmla="*/ 41 w 61"/>
                <a:gd name="T67" fmla="*/ 139 h 190"/>
                <a:gd name="T68" fmla="*/ 32 w 61"/>
                <a:gd name="T69" fmla="*/ 151 h 190"/>
                <a:gd name="T70" fmla="*/ 31 w 61"/>
                <a:gd name="T71" fmla="*/ 156 h 190"/>
                <a:gd name="T72" fmla="*/ 29 w 61"/>
                <a:gd name="T73" fmla="*/ 158 h 190"/>
                <a:gd name="T74" fmla="*/ 29 w 61"/>
                <a:gd name="T75" fmla="*/ 160 h 190"/>
                <a:gd name="T76" fmla="*/ 31 w 61"/>
                <a:gd name="T77" fmla="*/ 163 h 190"/>
                <a:gd name="T78" fmla="*/ 32 w 61"/>
                <a:gd name="T79" fmla="*/ 163 h 190"/>
                <a:gd name="T80" fmla="*/ 35 w 61"/>
                <a:gd name="T81" fmla="*/ 164 h 190"/>
                <a:gd name="T82" fmla="*/ 38 w 61"/>
                <a:gd name="T83" fmla="*/ 164 h 190"/>
                <a:gd name="T84" fmla="*/ 42 w 61"/>
                <a:gd name="T85" fmla="*/ 163 h 190"/>
                <a:gd name="T86" fmla="*/ 46 w 61"/>
                <a:gd name="T87" fmla="*/ 163 h 190"/>
                <a:gd name="T88" fmla="*/ 49 w 61"/>
                <a:gd name="T89" fmla="*/ 161 h 190"/>
                <a:gd name="T90" fmla="*/ 53 w 61"/>
                <a:gd name="T91" fmla="*/ 161 h 190"/>
                <a:gd name="T92" fmla="*/ 55 w 61"/>
                <a:gd name="T93" fmla="*/ 161 h 190"/>
                <a:gd name="T94" fmla="*/ 57 w 61"/>
                <a:gd name="T95" fmla="*/ 161 h 190"/>
                <a:gd name="T96" fmla="*/ 57 w 61"/>
                <a:gd name="T97" fmla="*/ 163 h 190"/>
                <a:gd name="T98" fmla="*/ 57 w 61"/>
                <a:gd name="T99" fmla="*/ 164 h 190"/>
                <a:gd name="T100" fmla="*/ 55 w 61"/>
                <a:gd name="T101" fmla="*/ 167 h 190"/>
                <a:gd name="T102" fmla="*/ 53 w 61"/>
                <a:gd name="T103" fmla="*/ 169 h 190"/>
                <a:gd name="T104" fmla="*/ 49 w 61"/>
                <a:gd name="T105" fmla="*/ 172 h 190"/>
                <a:gd name="T106" fmla="*/ 46 w 61"/>
                <a:gd name="T107" fmla="*/ 176 h 190"/>
                <a:gd name="T108" fmla="*/ 42 w 61"/>
                <a:gd name="T109" fmla="*/ 179 h 190"/>
                <a:gd name="T110" fmla="*/ 38 w 61"/>
                <a:gd name="T111" fmla="*/ 182 h 190"/>
                <a:gd name="T112" fmla="*/ 35 w 61"/>
                <a:gd name="T113" fmla="*/ 185 h 190"/>
                <a:gd name="T114" fmla="*/ 32 w 61"/>
                <a:gd name="T115" fmla="*/ 186 h 190"/>
                <a:gd name="T116" fmla="*/ 29 w 61"/>
                <a:gd name="T117" fmla="*/ 189 h 190"/>
                <a:gd name="T118" fmla="*/ 29 w 61"/>
                <a:gd name="T119" fmla="*/ 189 h 190"/>
                <a:gd name="T120" fmla="*/ 28 w 61"/>
                <a:gd name="T121" fmla="*/ 190 h 190"/>
                <a:gd name="T122" fmla="*/ 28 w 61"/>
                <a:gd name="T123" fmla="*/ 190 h 190"/>
                <a:gd name="T124" fmla="*/ 28 w 61"/>
                <a:gd name="T125" fmla="*/ 190 h 1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"/>
                <a:gd name="T190" fmla="*/ 0 h 190"/>
                <a:gd name="T191" fmla="*/ 61 w 61"/>
                <a:gd name="T192" fmla="*/ 190 h 1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" h="190"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39" y="3"/>
                  </a:lnTo>
                  <a:lnTo>
                    <a:pt x="38" y="7"/>
                  </a:lnTo>
                  <a:lnTo>
                    <a:pt x="35" y="16"/>
                  </a:lnTo>
                  <a:lnTo>
                    <a:pt x="32" y="28"/>
                  </a:lnTo>
                  <a:lnTo>
                    <a:pt x="35" y="40"/>
                  </a:lnTo>
                  <a:lnTo>
                    <a:pt x="42" y="47"/>
                  </a:lnTo>
                  <a:lnTo>
                    <a:pt x="50" y="54"/>
                  </a:lnTo>
                  <a:lnTo>
                    <a:pt x="57" y="60"/>
                  </a:lnTo>
                  <a:lnTo>
                    <a:pt x="61" y="65"/>
                  </a:lnTo>
                  <a:lnTo>
                    <a:pt x="60" y="69"/>
                  </a:lnTo>
                  <a:lnTo>
                    <a:pt x="55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85"/>
                  </a:lnTo>
                  <a:lnTo>
                    <a:pt x="13" y="87"/>
                  </a:lnTo>
                  <a:lnTo>
                    <a:pt x="4" y="92"/>
                  </a:lnTo>
                  <a:lnTo>
                    <a:pt x="0" y="96"/>
                  </a:lnTo>
                  <a:lnTo>
                    <a:pt x="3" y="99"/>
                  </a:lnTo>
                  <a:lnTo>
                    <a:pt x="10" y="101"/>
                  </a:lnTo>
                  <a:lnTo>
                    <a:pt x="18" y="103"/>
                  </a:lnTo>
                  <a:lnTo>
                    <a:pt x="28" y="104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0" y="105"/>
                  </a:lnTo>
                  <a:lnTo>
                    <a:pt x="53" y="108"/>
                  </a:lnTo>
                  <a:lnTo>
                    <a:pt x="53" y="111"/>
                  </a:lnTo>
                  <a:lnTo>
                    <a:pt x="53" y="115"/>
                  </a:lnTo>
                  <a:lnTo>
                    <a:pt x="52" y="119"/>
                  </a:lnTo>
                  <a:lnTo>
                    <a:pt x="50" y="125"/>
                  </a:lnTo>
                  <a:lnTo>
                    <a:pt x="41" y="139"/>
                  </a:lnTo>
                  <a:lnTo>
                    <a:pt x="32" y="151"/>
                  </a:lnTo>
                  <a:lnTo>
                    <a:pt x="31" y="156"/>
                  </a:lnTo>
                  <a:lnTo>
                    <a:pt x="29" y="158"/>
                  </a:lnTo>
                  <a:lnTo>
                    <a:pt x="29" y="160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42" y="163"/>
                  </a:lnTo>
                  <a:lnTo>
                    <a:pt x="46" y="163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5" y="161"/>
                  </a:lnTo>
                  <a:lnTo>
                    <a:pt x="57" y="161"/>
                  </a:lnTo>
                  <a:lnTo>
                    <a:pt x="57" y="163"/>
                  </a:lnTo>
                  <a:lnTo>
                    <a:pt x="57" y="164"/>
                  </a:lnTo>
                  <a:lnTo>
                    <a:pt x="55" y="167"/>
                  </a:lnTo>
                  <a:lnTo>
                    <a:pt x="53" y="169"/>
                  </a:lnTo>
                  <a:lnTo>
                    <a:pt x="49" y="172"/>
                  </a:lnTo>
                  <a:lnTo>
                    <a:pt x="46" y="176"/>
                  </a:lnTo>
                  <a:lnTo>
                    <a:pt x="42" y="179"/>
                  </a:lnTo>
                  <a:lnTo>
                    <a:pt x="38" y="182"/>
                  </a:lnTo>
                  <a:lnTo>
                    <a:pt x="35" y="185"/>
                  </a:lnTo>
                  <a:lnTo>
                    <a:pt x="32" y="186"/>
                  </a:lnTo>
                  <a:lnTo>
                    <a:pt x="29" y="189"/>
                  </a:lnTo>
                  <a:lnTo>
                    <a:pt x="28" y="1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3134" y="3201"/>
              <a:ext cx="58" cy="195"/>
            </a:xfrm>
            <a:custGeom>
              <a:avLst/>
              <a:gdLst>
                <a:gd name="T0" fmla="*/ 42 w 58"/>
                <a:gd name="T1" fmla="*/ 0 h 195"/>
                <a:gd name="T2" fmla="*/ 42 w 58"/>
                <a:gd name="T3" fmla="*/ 0 h 195"/>
                <a:gd name="T4" fmla="*/ 42 w 58"/>
                <a:gd name="T5" fmla="*/ 0 h 195"/>
                <a:gd name="T6" fmla="*/ 40 w 58"/>
                <a:gd name="T7" fmla="*/ 1 h 195"/>
                <a:gd name="T8" fmla="*/ 40 w 58"/>
                <a:gd name="T9" fmla="*/ 3 h 195"/>
                <a:gd name="T10" fmla="*/ 37 w 58"/>
                <a:gd name="T11" fmla="*/ 7 h 195"/>
                <a:gd name="T12" fmla="*/ 33 w 58"/>
                <a:gd name="T13" fmla="*/ 15 h 195"/>
                <a:gd name="T14" fmla="*/ 30 w 58"/>
                <a:gd name="T15" fmla="*/ 25 h 195"/>
                <a:gd name="T16" fmla="*/ 32 w 58"/>
                <a:gd name="T17" fmla="*/ 36 h 195"/>
                <a:gd name="T18" fmla="*/ 40 w 58"/>
                <a:gd name="T19" fmla="*/ 44 h 195"/>
                <a:gd name="T20" fmla="*/ 51 w 58"/>
                <a:gd name="T21" fmla="*/ 51 h 195"/>
                <a:gd name="T22" fmla="*/ 58 w 58"/>
                <a:gd name="T23" fmla="*/ 57 h 195"/>
                <a:gd name="T24" fmla="*/ 56 w 58"/>
                <a:gd name="T25" fmla="*/ 62 h 195"/>
                <a:gd name="T26" fmla="*/ 47 w 58"/>
                <a:gd name="T27" fmla="*/ 69 h 195"/>
                <a:gd name="T28" fmla="*/ 35 w 58"/>
                <a:gd name="T29" fmla="*/ 75 h 195"/>
                <a:gd name="T30" fmla="*/ 22 w 58"/>
                <a:gd name="T31" fmla="*/ 79 h 195"/>
                <a:gd name="T32" fmla="*/ 12 w 58"/>
                <a:gd name="T33" fmla="*/ 83 h 195"/>
                <a:gd name="T34" fmla="*/ 4 w 58"/>
                <a:gd name="T35" fmla="*/ 87 h 195"/>
                <a:gd name="T36" fmla="*/ 0 w 58"/>
                <a:gd name="T37" fmla="*/ 92 h 195"/>
                <a:gd name="T38" fmla="*/ 1 w 58"/>
                <a:gd name="T39" fmla="*/ 94 h 195"/>
                <a:gd name="T40" fmla="*/ 8 w 58"/>
                <a:gd name="T41" fmla="*/ 97 h 195"/>
                <a:gd name="T42" fmla="*/ 17 w 58"/>
                <a:gd name="T43" fmla="*/ 99 h 195"/>
                <a:gd name="T44" fmla="*/ 25 w 58"/>
                <a:gd name="T45" fmla="*/ 99 h 195"/>
                <a:gd name="T46" fmla="*/ 36 w 58"/>
                <a:gd name="T47" fmla="*/ 100 h 195"/>
                <a:gd name="T48" fmla="*/ 44 w 58"/>
                <a:gd name="T49" fmla="*/ 100 h 195"/>
                <a:gd name="T50" fmla="*/ 50 w 58"/>
                <a:gd name="T51" fmla="*/ 101 h 195"/>
                <a:gd name="T52" fmla="*/ 53 w 58"/>
                <a:gd name="T53" fmla="*/ 103 h 195"/>
                <a:gd name="T54" fmla="*/ 54 w 58"/>
                <a:gd name="T55" fmla="*/ 105 h 195"/>
                <a:gd name="T56" fmla="*/ 53 w 58"/>
                <a:gd name="T57" fmla="*/ 108 h 195"/>
                <a:gd name="T58" fmla="*/ 53 w 58"/>
                <a:gd name="T59" fmla="*/ 112 h 195"/>
                <a:gd name="T60" fmla="*/ 50 w 58"/>
                <a:gd name="T61" fmla="*/ 118 h 195"/>
                <a:gd name="T62" fmla="*/ 43 w 58"/>
                <a:gd name="T63" fmla="*/ 128 h 195"/>
                <a:gd name="T64" fmla="*/ 36 w 58"/>
                <a:gd name="T65" fmla="*/ 137 h 195"/>
                <a:gd name="T66" fmla="*/ 29 w 58"/>
                <a:gd name="T67" fmla="*/ 146 h 195"/>
                <a:gd name="T68" fmla="*/ 26 w 58"/>
                <a:gd name="T69" fmla="*/ 150 h 195"/>
                <a:gd name="T70" fmla="*/ 25 w 58"/>
                <a:gd name="T71" fmla="*/ 153 h 195"/>
                <a:gd name="T72" fmla="*/ 25 w 58"/>
                <a:gd name="T73" fmla="*/ 156 h 195"/>
                <a:gd name="T74" fmla="*/ 26 w 58"/>
                <a:gd name="T75" fmla="*/ 157 h 195"/>
                <a:gd name="T76" fmla="*/ 28 w 58"/>
                <a:gd name="T77" fmla="*/ 158 h 195"/>
                <a:gd name="T78" fmla="*/ 30 w 58"/>
                <a:gd name="T79" fmla="*/ 158 h 195"/>
                <a:gd name="T80" fmla="*/ 35 w 58"/>
                <a:gd name="T81" fmla="*/ 158 h 195"/>
                <a:gd name="T82" fmla="*/ 37 w 58"/>
                <a:gd name="T83" fmla="*/ 158 h 195"/>
                <a:gd name="T84" fmla="*/ 42 w 58"/>
                <a:gd name="T85" fmla="*/ 158 h 195"/>
                <a:gd name="T86" fmla="*/ 44 w 58"/>
                <a:gd name="T87" fmla="*/ 157 h 195"/>
                <a:gd name="T88" fmla="*/ 49 w 58"/>
                <a:gd name="T89" fmla="*/ 157 h 195"/>
                <a:gd name="T90" fmla="*/ 50 w 58"/>
                <a:gd name="T91" fmla="*/ 157 h 195"/>
                <a:gd name="T92" fmla="*/ 51 w 58"/>
                <a:gd name="T93" fmla="*/ 158 h 195"/>
                <a:gd name="T94" fmla="*/ 51 w 58"/>
                <a:gd name="T95" fmla="*/ 160 h 195"/>
                <a:gd name="T96" fmla="*/ 49 w 58"/>
                <a:gd name="T97" fmla="*/ 165 h 195"/>
                <a:gd name="T98" fmla="*/ 40 w 58"/>
                <a:gd name="T99" fmla="*/ 172 h 195"/>
                <a:gd name="T100" fmla="*/ 32 w 58"/>
                <a:gd name="T101" fmla="*/ 181 h 195"/>
                <a:gd name="T102" fmla="*/ 24 w 58"/>
                <a:gd name="T103" fmla="*/ 188 h 195"/>
                <a:gd name="T104" fmla="*/ 19 w 58"/>
                <a:gd name="T105" fmla="*/ 190 h 195"/>
                <a:gd name="T106" fmla="*/ 18 w 58"/>
                <a:gd name="T107" fmla="*/ 192 h 195"/>
                <a:gd name="T108" fmla="*/ 17 w 58"/>
                <a:gd name="T109" fmla="*/ 193 h 195"/>
                <a:gd name="T110" fmla="*/ 15 w 58"/>
                <a:gd name="T111" fmla="*/ 195 h 195"/>
                <a:gd name="T112" fmla="*/ 15 w 58"/>
                <a:gd name="T113" fmla="*/ 195 h 195"/>
                <a:gd name="T114" fmla="*/ 15 w 58"/>
                <a:gd name="T115" fmla="*/ 195 h 1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"/>
                <a:gd name="T175" fmla="*/ 0 h 195"/>
                <a:gd name="T176" fmla="*/ 58 w 58"/>
                <a:gd name="T177" fmla="*/ 195 h 1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" h="195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37" y="7"/>
                  </a:lnTo>
                  <a:lnTo>
                    <a:pt x="33" y="15"/>
                  </a:lnTo>
                  <a:lnTo>
                    <a:pt x="30" y="25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51" y="51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47" y="69"/>
                  </a:lnTo>
                  <a:lnTo>
                    <a:pt x="35" y="75"/>
                  </a:lnTo>
                  <a:lnTo>
                    <a:pt x="22" y="79"/>
                  </a:lnTo>
                  <a:lnTo>
                    <a:pt x="12" y="83"/>
                  </a:lnTo>
                  <a:lnTo>
                    <a:pt x="4" y="87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8" y="97"/>
                  </a:lnTo>
                  <a:lnTo>
                    <a:pt x="17" y="99"/>
                  </a:lnTo>
                  <a:lnTo>
                    <a:pt x="25" y="99"/>
                  </a:lnTo>
                  <a:lnTo>
                    <a:pt x="36" y="100"/>
                  </a:lnTo>
                  <a:lnTo>
                    <a:pt x="44" y="100"/>
                  </a:lnTo>
                  <a:lnTo>
                    <a:pt x="50" y="101"/>
                  </a:lnTo>
                  <a:lnTo>
                    <a:pt x="53" y="103"/>
                  </a:lnTo>
                  <a:lnTo>
                    <a:pt x="54" y="105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50" y="118"/>
                  </a:lnTo>
                  <a:lnTo>
                    <a:pt x="43" y="128"/>
                  </a:lnTo>
                  <a:lnTo>
                    <a:pt x="36" y="137"/>
                  </a:lnTo>
                  <a:lnTo>
                    <a:pt x="29" y="146"/>
                  </a:lnTo>
                  <a:lnTo>
                    <a:pt x="26" y="150"/>
                  </a:lnTo>
                  <a:lnTo>
                    <a:pt x="25" y="153"/>
                  </a:lnTo>
                  <a:lnTo>
                    <a:pt x="25" y="156"/>
                  </a:lnTo>
                  <a:lnTo>
                    <a:pt x="26" y="157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5" y="158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4" y="157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51" y="158"/>
                  </a:lnTo>
                  <a:lnTo>
                    <a:pt x="51" y="160"/>
                  </a:lnTo>
                  <a:lnTo>
                    <a:pt x="49" y="165"/>
                  </a:lnTo>
                  <a:lnTo>
                    <a:pt x="40" y="172"/>
                  </a:lnTo>
                  <a:lnTo>
                    <a:pt x="32" y="181"/>
                  </a:lnTo>
                  <a:lnTo>
                    <a:pt x="24" y="188"/>
                  </a:lnTo>
                  <a:lnTo>
                    <a:pt x="19" y="190"/>
                  </a:lnTo>
                  <a:lnTo>
                    <a:pt x="18" y="192"/>
                  </a:lnTo>
                  <a:lnTo>
                    <a:pt x="17" y="193"/>
                  </a:lnTo>
                  <a:lnTo>
                    <a:pt x="15" y="19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1007" y="2825"/>
              <a:ext cx="53" cy="75"/>
            </a:xfrm>
            <a:custGeom>
              <a:avLst/>
              <a:gdLst>
                <a:gd name="T0" fmla="*/ 33 w 53"/>
                <a:gd name="T1" fmla="*/ 45 h 75"/>
                <a:gd name="T2" fmla="*/ 30 w 53"/>
                <a:gd name="T3" fmla="*/ 49 h 75"/>
                <a:gd name="T4" fmla="*/ 26 w 53"/>
                <a:gd name="T5" fmla="*/ 50 h 75"/>
                <a:gd name="T6" fmla="*/ 23 w 53"/>
                <a:gd name="T7" fmla="*/ 52 h 75"/>
                <a:gd name="T8" fmla="*/ 19 w 53"/>
                <a:gd name="T9" fmla="*/ 52 h 75"/>
                <a:gd name="T10" fmla="*/ 14 w 53"/>
                <a:gd name="T11" fmla="*/ 52 h 75"/>
                <a:gd name="T12" fmla="*/ 8 w 53"/>
                <a:gd name="T13" fmla="*/ 49 h 75"/>
                <a:gd name="T14" fmla="*/ 4 w 53"/>
                <a:gd name="T15" fmla="*/ 43 h 75"/>
                <a:gd name="T16" fmla="*/ 1 w 53"/>
                <a:gd name="T17" fmla="*/ 39 h 75"/>
                <a:gd name="T18" fmla="*/ 0 w 53"/>
                <a:gd name="T19" fmla="*/ 33 h 75"/>
                <a:gd name="T20" fmla="*/ 0 w 53"/>
                <a:gd name="T21" fmla="*/ 28 h 75"/>
                <a:gd name="T22" fmla="*/ 0 w 53"/>
                <a:gd name="T23" fmla="*/ 21 h 75"/>
                <a:gd name="T24" fmla="*/ 3 w 53"/>
                <a:gd name="T25" fmla="*/ 14 h 75"/>
                <a:gd name="T26" fmla="*/ 5 w 53"/>
                <a:gd name="T27" fmla="*/ 10 h 75"/>
                <a:gd name="T28" fmla="*/ 8 w 53"/>
                <a:gd name="T29" fmla="*/ 7 h 75"/>
                <a:gd name="T30" fmla="*/ 12 w 53"/>
                <a:gd name="T31" fmla="*/ 4 h 75"/>
                <a:gd name="T32" fmla="*/ 18 w 53"/>
                <a:gd name="T33" fmla="*/ 1 h 75"/>
                <a:gd name="T34" fmla="*/ 23 w 53"/>
                <a:gd name="T35" fmla="*/ 0 h 75"/>
                <a:gd name="T36" fmla="*/ 28 w 53"/>
                <a:gd name="T37" fmla="*/ 0 h 75"/>
                <a:gd name="T38" fmla="*/ 32 w 53"/>
                <a:gd name="T39" fmla="*/ 1 h 75"/>
                <a:gd name="T40" fmla="*/ 35 w 53"/>
                <a:gd name="T41" fmla="*/ 3 h 75"/>
                <a:gd name="T42" fmla="*/ 37 w 53"/>
                <a:gd name="T43" fmla="*/ 4 h 75"/>
                <a:gd name="T44" fmla="*/ 46 w 53"/>
                <a:gd name="T45" fmla="*/ 0 h 75"/>
                <a:gd name="T46" fmla="*/ 47 w 53"/>
                <a:gd name="T47" fmla="*/ 0 h 75"/>
                <a:gd name="T48" fmla="*/ 47 w 53"/>
                <a:gd name="T49" fmla="*/ 64 h 75"/>
                <a:gd name="T50" fmla="*/ 48 w 53"/>
                <a:gd name="T51" fmla="*/ 68 h 75"/>
                <a:gd name="T52" fmla="*/ 48 w 53"/>
                <a:gd name="T53" fmla="*/ 70 h 75"/>
                <a:gd name="T54" fmla="*/ 50 w 53"/>
                <a:gd name="T55" fmla="*/ 72 h 75"/>
                <a:gd name="T56" fmla="*/ 53 w 53"/>
                <a:gd name="T57" fmla="*/ 72 h 75"/>
                <a:gd name="T58" fmla="*/ 53 w 53"/>
                <a:gd name="T59" fmla="*/ 75 h 75"/>
                <a:gd name="T60" fmla="*/ 26 w 53"/>
                <a:gd name="T61" fmla="*/ 75 h 75"/>
                <a:gd name="T62" fmla="*/ 26 w 53"/>
                <a:gd name="T63" fmla="*/ 72 h 75"/>
                <a:gd name="T64" fmla="*/ 29 w 53"/>
                <a:gd name="T65" fmla="*/ 72 h 75"/>
                <a:gd name="T66" fmla="*/ 30 w 53"/>
                <a:gd name="T67" fmla="*/ 72 h 75"/>
                <a:gd name="T68" fmla="*/ 32 w 53"/>
                <a:gd name="T69" fmla="*/ 71 h 75"/>
                <a:gd name="T70" fmla="*/ 32 w 53"/>
                <a:gd name="T71" fmla="*/ 70 h 75"/>
                <a:gd name="T72" fmla="*/ 33 w 53"/>
                <a:gd name="T73" fmla="*/ 68 h 75"/>
                <a:gd name="T74" fmla="*/ 33 w 53"/>
                <a:gd name="T75" fmla="*/ 65 h 75"/>
                <a:gd name="T76" fmla="*/ 33 w 53"/>
                <a:gd name="T77" fmla="*/ 45 h 75"/>
                <a:gd name="T78" fmla="*/ 33 w 53"/>
                <a:gd name="T79" fmla="*/ 40 h 75"/>
                <a:gd name="T80" fmla="*/ 33 w 53"/>
                <a:gd name="T81" fmla="*/ 21 h 75"/>
                <a:gd name="T82" fmla="*/ 33 w 53"/>
                <a:gd name="T83" fmla="*/ 15 h 75"/>
                <a:gd name="T84" fmla="*/ 32 w 53"/>
                <a:gd name="T85" fmla="*/ 13 h 75"/>
                <a:gd name="T86" fmla="*/ 32 w 53"/>
                <a:gd name="T87" fmla="*/ 10 h 75"/>
                <a:gd name="T88" fmla="*/ 30 w 53"/>
                <a:gd name="T89" fmla="*/ 7 h 75"/>
                <a:gd name="T90" fmla="*/ 28 w 53"/>
                <a:gd name="T91" fmla="*/ 4 h 75"/>
                <a:gd name="T92" fmla="*/ 26 w 53"/>
                <a:gd name="T93" fmla="*/ 4 h 75"/>
                <a:gd name="T94" fmla="*/ 25 w 53"/>
                <a:gd name="T95" fmla="*/ 4 h 75"/>
                <a:gd name="T96" fmla="*/ 21 w 53"/>
                <a:gd name="T97" fmla="*/ 4 h 75"/>
                <a:gd name="T98" fmla="*/ 18 w 53"/>
                <a:gd name="T99" fmla="*/ 7 h 75"/>
                <a:gd name="T100" fmla="*/ 16 w 53"/>
                <a:gd name="T101" fmla="*/ 11 h 75"/>
                <a:gd name="T102" fmla="*/ 15 w 53"/>
                <a:gd name="T103" fmla="*/ 15 h 75"/>
                <a:gd name="T104" fmla="*/ 15 w 53"/>
                <a:gd name="T105" fmla="*/ 21 h 75"/>
                <a:gd name="T106" fmla="*/ 15 w 53"/>
                <a:gd name="T107" fmla="*/ 28 h 75"/>
                <a:gd name="T108" fmla="*/ 15 w 53"/>
                <a:gd name="T109" fmla="*/ 33 h 75"/>
                <a:gd name="T110" fmla="*/ 16 w 53"/>
                <a:gd name="T111" fmla="*/ 39 h 75"/>
                <a:gd name="T112" fmla="*/ 18 w 53"/>
                <a:gd name="T113" fmla="*/ 43 h 75"/>
                <a:gd name="T114" fmla="*/ 21 w 53"/>
                <a:gd name="T115" fmla="*/ 46 h 75"/>
                <a:gd name="T116" fmla="*/ 23 w 53"/>
                <a:gd name="T117" fmla="*/ 46 h 75"/>
                <a:gd name="T118" fmla="*/ 26 w 53"/>
                <a:gd name="T119" fmla="*/ 46 h 75"/>
                <a:gd name="T120" fmla="*/ 28 w 53"/>
                <a:gd name="T121" fmla="*/ 45 h 75"/>
                <a:gd name="T122" fmla="*/ 30 w 53"/>
                <a:gd name="T123" fmla="*/ 43 h 75"/>
                <a:gd name="T124" fmla="*/ 33 w 53"/>
                <a:gd name="T125" fmla="*/ 40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"/>
                <a:gd name="T190" fmla="*/ 0 h 75"/>
                <a:gd name="T191" fmla="*/ 53 w 53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" h="75">
                  <a:moveTo>
                    <a:pt x="33" y="45"/>
                  </a:moveTo>
                  <a:lnTo>
                    <a:pt x="30" y="49"/>
                  </a:lnTo>
                  <a:lnTo>
                    <a:pt x="26" y="50"/>
                  </a:lnTo>
                  <a:lnTo>
                    <a:pt x="23" y="52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8" y="49"/>
                  </a:lnTo>
                  <a:lnTo>
                    <a:pt x="4" y="43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7" y="4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64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26" y="75"/>
                  </a:lnTo>
                  <a:lnTo>
                    <a:pt x="26" y="72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3" y="65"/>
                  </a:lnTo>
                  <a:lnTo>
                    <a:pt x="33" y="45"/>
                  </a:lnTo>
                  <a:close/>
                  <a:moveTo>
                    <a:pt x="33" y="40"/>
                  </a:moveTo>
                  <a:lnTo>
                    <a:pt x="33" y="21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8"/>
                  </a:lnTo>
                  <a:lnTo>
                    <a:pt x="15" y="33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6" y="46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3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 noEditPoints="1"/>
            </p:cNvSpPr>
            <p:nvPr/>
          </p:nvSpPr>
          <p:spPr bwMode="auto">
            <a:xfrm>
              <a:off x="1061" y="2871"/>
              <a:ext cx="38" cy="60"/>
            </a:xfrm>
            <a:custGeom>
              <a:avLst/>
              <a:gdLst>
                <a:gd name="T0" fmla="*/ 38 w 38"/>
                <a:gd name="T1" fmla="*/ 31 h 60"/>
                <a:gd name="T2" fmla="*/ 38 w 38"/>
                <a:gd name="T3" fmla="*/ 39 h 60"/>
                <a:gd name="T4" fmla="*/ 35 w 38"/>
                <a:gd name="T5" fmla="*/ 46 h 60"/>
                <a:gd name="T6" fmla="*/ 33 w 38"/>
                <a:gd name="T7" fmla="*/ 50 h 60"/>
                <a:gd name="T8" fmla="*/ 31 w 38"/>
                <a:gd name="T9" fmla="*/ 54 h 60"/>
                <a:gd name="T10" fmla="*/ 29 w 38"/>
                <a:gd name="T11" fmla="*/ 57 h 60"/>
                <a:gd name="T12" fmla="*/ 25 w 38"/>
                <a:gd name="T13" fmla="*/ 58 h 60"/>
                <a:gd name="T14" fmla="*/ 22 w 38"/>
                <a:gd name="T15" fmla="*/ 60 h 60"/>
                <a:gd name="T16" fmla="*/ 20 w 38"/>
                <a:gd name="T17" fmla="*/ 60 h 60"/>
                <a:gd name="T18" fmla="*/ 15 w 38"/>
                <a:gd name="T19" fmla="*/ 60 h 60"/>
                <a:gd name="T20" fmla="*/ 11 w 38"/>
                <a:gd name="T21" fmla="*/ 58 h 60"/>
                <a:gd name="T22" fmla="*/ 8 w 38"/>
                <a:gd name="T23" fmla="*/ 56 h 60"/>
                <a:gd name="T24" fmla="*/ 6 w 38"/>
                <a:gd name="T25" fmla="*/ 51 h 60"/>
                <a:gd name="T26" fmla="*/ 4 w 38"/>
                <a:gd name="T27" fmla="*/ 49 h 60"/>
                <a:gd name="T28" fmla="*/ 1 w 38"/>
                <a:gd name="T29" fmla="*/ 44 h 60"/>
                <a:gd name="T30" fmla="*/ 0 w 38"/>
                <a:gd name="T31" fmla="*/ 38 h 60"/>
                <a:gd name="T32" fmla="*/ 0 w 38"/>
                <a:gd name="T33" fmla="*/ 31 h 60"/>
                <a:gd name="T34" fmla="*/ 1 w 38"/>
                <a:gd name="T35" fmla="*/ 22 h 60"/>
                <a:gd name="T36" fmla="*/ 3 w 38"/>
                <a:gd name="T37" fmla="*/ 14 h 60"/>
                <a:gd name="T38" fmla="*/ 6 w 38"/>
                <a:gd name="T39" fmla="*/ 8 h 60"/>
                <a:gd name="T40" fmla="*/ 10 w 38"/>
                <a:gd name="T41" fmla="*/ 3 h 60"/>
                <a:gd name="T42" fmla="*/ 14 w 38"/>
                <a:gd name="T43" fmla="*/ 1 h 60"/>
                <a:gd name="T44" fmla="*/ 20 w 38"/>
                <a:gd name="T45" fmla="*/ 0 h 60"/>
                <a:gd name="T46" fmla="*/ 24 w 38"/>
                <a:gd name="T47" fmla="*/ 1 h 60"/>
                <a:gd name="T48" fmla="*/ 28 w 38"/>
                <a:gd name="T49" fmla="*/ 3 h 60"/>
                <a:gd name="T50" fmla="*/ 32 w 38"/>
                <a:gd name="T51" fmla="*/ 7 h 60"/>
                <a:gd name="T52" fmla="*/ 35 w 38"/>
                <a:gd name="T53" fmla="*/ 12 h 60"/>
                <a:gd name="T54" fmla="*/ 38 w 38"/>
                <a:gd name="T55" fmla="*/ 21 h 60"/>
                <a:gd name="T56" fmla="*/ 38 w 38"/>
                <a:gd name="T57" fmla="*/ 31 h 60"/>
                <a:gd name="T58" fmla="*/ 25 w 38"/>
                <a:gd name="T59" fmla="*/ 31 h 60"/>
                <a:gd name="T60" fmla="*/ 25 w 38"/>
                <a:gd name="T61" fmla="*/ 24 h 60"/>
                <a:gd name="T62" fmla="*/ 25 w 38"/>
                <a:gd name="T63" fmla="*/ 18 h 60"/>
                <a:gd name="T64" fmla="*/ 25 w 38"/>
                <a:gd name="T65" fmla="*/ 14 h 60"/>
                <a:gd name="T66" fmla="*/ 25 w 38"/>
                <a:gd name="T67" fmla="*/ 12 h 60"/>
                <a:gd name="T68" fmla="*/ 24 w 38"/>
                <a:gd name="T69" fmla="*/ 7 h 60"/>
                <a:gd name="T70" fmla="*/ 22 w 38"/>
                <a:gd name="T71" fmla="*/ 4 h 60"/>
                <a:gd name="T72" fmla="*/ 21 w 38"/>
                <a:gd name="T73" fmla="*/ 3 h 60"/>
                <a:gd name="T74" fmla="*/ 20 w 38"/>
                <a:gd name="T75" fmla="*/ 3 h 60"/>
                <a:gd name="T76" fmla="*/ 17 w 38"/>
                <a:gd name="T77" fmla="*/ 3 h 60"/>
                <a:gd name="T78" fmla="*/ 15 w 38"/>
                <a:gd name="T79" fmla="*/ 4 h 60"/>
                <a:gd name="T80" fmla="*/ 14 w 38"/>
                <a:gd name="T81" fmla="*/ 6 h 60"/>
                <a:gd name="T82" fmla="*/ 14 w 38"/>
                <a:gd name="T83" fmla="*/ 8 h 60"/>
                <a:gd name="T84" fmla="*/ 13 w 38"/>
                <a:gd name="T85" fmla="*/ 18 h 60"/>
                <a:gd name="T86" fmla="*/ 13 w 38"/>
                <a:gd name="T87" fmla="*/ 36 h 60"/>
                <a:gd name="T88" fmla="*/ 13 w 38"/>
                <a:gd name="T89" fmla="*/ 43 h 60"/>
                <a:gd name="T90" fmla="*/ 14 w 38"/>
                <a:gd name="T91" fmla="*/ 49 h 60"/>
                <a:gd name="T92" fmla="*/ 14 w 38"/>
                <a:gd name="T93" fmla="*/ 53 h 60"/>
                <a:gd name="T94" fmla="*/ 15 w 38"/>
                <a:gd name="T95" fmla="*/ 54 h 60"/>
                <a:gd name="T96" fmla="*/ 15 w 38"/>
                <a:gd name="T97" fmla="*/ 57 h 60"/>
                <a:gd name="T98" fmla="*/ 17 w 38"/>
                <a:gd name="T99" fmla="*/ 57 h 60"/>
                <a:gd name="T100" fmla="*/ 20 w 38"/>
                <a:gd name="T101" fmla="*/ 57 h 60"/>
                <a:gd name="T102" fmla="*/ 21 w 38"/>
                <a:gd name="T103" fmla="*/ 57 h 60"/>
                <a:gd name="T104" fmla="*/ 22 w 38"/>
                <a:gd name="T105" fmla="*/ 56 h 60"/>
                <a:gd name="T106" fmla="*/ 24 w 38"/>
                <a:gd name="T107" fmla="*/ 53 h 60"/>
                <a:gd name="T108" fmla="*/ 25 w 38"/>
                <a:gd name="T109" fmla="*/ 49 h 60"/>
                <a:gd name="T110" fmla="*/ 25 w 38"/>
                <a:gd name="T111" fmla="*/ 31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0"/>
                <a:gd name="T170" fmla="*/ 38 w 38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0">
                  <a:moveTo>
                    <a:pt x="38" y="31"/>
                  </a:moveTo>
                  <a:lnTo>
                    <a:pt x="38" y="39"/>
                  </a:lnTo>
                  <a:lnTo>
                    <a:pt x="35" y="46"/>
                  </a:lnTo>
                  <a:lnTo>
                    <a:pt x="33" y="50"/>
                  </a:lnTo>
                  <a:lnTo>
                    <a:pt x="31" y="54"/>
                  </a:lnTo>
                  <a:lnTo>
                    <a:pt x="29" y="57"/>
                  </a:lnTo>
                  <a:lnTo>
                    <a:pt x="25" y="58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4" y="49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3" y="14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32" y="7"/>
                  </a:lnTo>
                  <a:lnTo>
                    <a:pt x="35" y="12"/>
                  </a:lnTo>
                  <a:lnTo>
                    <a:pt x="38" y="21"/>
                  </a:lnTo>
                  <a:lnTo>
                    <a:pt x="38" y="31"/>
                  </a:lnTo>
                  <a:close/>
                  <a:moveTo>
                    <a:pt x="25" y="31"/>
                  </a:moveTo>
                  <a:lnTo>
                    <a:pt x="25" y="24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3" y="18"/>
                  </a:lnTo>
                  <a:lnTo>
                    <a:pt x="13" y="36"/>
                  </a:lnTo>
                  <a:lnTo>
                    <a:pt x="13" y="43"/>
                  </a:lnTo>
                  <a:lnTo>
                    <a:pt x="14" y="49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4" y="53"/>
                  </a:lnTo>
                  <a:lnTo>
                    <a:pt x="25" y="49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037" y="2947"/>
              <a:ext cx="53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1069" y="3141"/>
              <a:ext cx="23" cy="46"/>
            </a:xfrm>
            <a:custGeom>
              <a:avLst/>
              <a:gdLst>
                <a:gd name="T0" fmla="*/ 23 w 23"/>
                <a:gd name="T1" fmla="*/ 0 h 46"/>
                <a:gd name="T2" fmla="*/ 21 w 23"/>
                <a:gd name="T3" fmla="*/ 46 h 46"/>
                <a:gd name="T4" fmla="*/ 0 w 23"/>
                <a:gd name="T5" fmla="*/ 5 h 46"/>
                <a:gd name="T6" fmla="*/ 0 60000 65536"/>
                <a:gd name="T7" fmla="*/ 0 60000 65536"/>
                <a:gd name="T8" fmla="*/ 0 60000 65536"/>
                <a:gd name="T9" fmla="*/ 0 w 23"/>
                <a:gd name="T10" fmla="*/ 0 h 46"/>
                <a:gd name="T11" fmla="*/ 23 w 23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46">
                  <a:moveTo>
                    <a:pt x="23" y="0"/>
                  </a:moveTo>
                  <a:lnTo>
                    <a:pt x="21" y="46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1192" y="3308"/>
              <a:ext cx="69" cy="72"/>
            </a:xfrm>
            <a:custGeom>
              <a:avLst/>
              <a:gdLst>
                <a:gd name="T0" fmla="*/ 26 w 69"/>
                <a:gd name="T1" fmla="*/ 69 h 72"/>
                <a:gd name="T2" fmla="*/ 10 w 69"/>
                <a:gd name="T3" fmla="*/ 72 h 72"/>
                <a:gd name="T4" fmla="*/ 4 w 69"/>
                <a:gd name="T5" fmla="*/ 69 h 72"/>
                <a:gd name="T6" fmla="*/ 0 w 69"/>
                <a:gd name="T7" fmla="*/ 62 h 72"/>
                <a:gd name="T8" fmla="*/ 0 w 69"/>
                <a:gd name="T9" fmla="*/ 54 h 72"/>
                <a:gd name="T10" fmla="*/ 7 w 69"/>
                <a:gd name="T11" fmla="*/ 44 h 72"/>
                <a:gd name="T12" fmla="*/ 39 w 69"/>
                <a:gd name="T13" fmla="*/ 28 h 72"/>
                <a:gd name="T14" fmla="*/ 39 w 69"/>
                <a:gd name="T15" fmla="*/ 15 h 72"/>
                <a:gd name="T16" fmla="*/ 37 w 69"/>
                <a:gd name="T17" fmla="*/ 10 h 72"/>
                <a:gd name="T18" fmla="*/ 35 w 69"/>
                <a:gd name="T19" fmla="*/ 7 h 72"/>
                <a:gd name="T20" fmla="*/ 28 w 69"/>
                <a:gd name="T21" fmla="*/ 4 h 72"/>
                <a:gd name="T22" fmla="*/ 19 w 69"/>
                <a:gd name="T23" fmla="*/ 7 h 72"/>
                <a:gd name="T24" fmla="*/ 18 w 69"/>
                <a:gd name="T25" fmla="*/ 10 h 72"/>
                <a:gd name="T26" fmla="*/ 19 w 69"/>
                <a:gd name="T27" fmla="*/ 14 h 72"/>
                <a:gd name="T28" fmla="*/ 22 w 69"/>
                <a:gd name="T29" fmla="*/ 21 h 72"/>
                <a:gd name="T30" fmla="*/ 19 w 69"/>
                <a:gd name="T31" fmla="*/ 26 h 72"/>
                <a:gd name="T32" fmla="*/ 12 w 69"/>
                <a:gd name="T33" fmla="*/ 29 h 72"/>
                <a:gd name="T34" fmla="*/ 4 w 69"/>
                <a:gd name="T35" fmla="*/ 26 h 72"/>
                <a:gd name="T36" fmla="*/ 1 w 69"/>
                <a:gd name="T37" fmla="*/ 19 h 72"/>
                <a:gd name="T38" fmla="*/ 5 w 69"/>
                <a:gd name="T39" fmla="*/ 10 h 72"/>
                <a:gd name="T40" fmla="*/ 12 w 69"/>
                <a:gd name="T41" fmla="*/ 4 h 72"/>
                <a:gd name="T42" fmla="*/ 26 w 69"/>
                <a:gd name="T43" fmla="*/ 0 h 72"/>
                <a:gd name="T44" fmla="*/ 40 w 69"/>
                <a:gd name="T45" fmla="*/ 0 h 72"/>
                <a:gd name="T46" fmla="*/ 51 w 69"/>
                <a:gd name="T47" fmla="*/ 4 h 72"/>
                <a:gd name="T48" fmla="*/ 58 w 69"/>
                <a:gd name="T49" fmla="*/ 14 h 72"/>
                <a:gd name="T50" fmla="*/ 60 w 69"/>
                <a:gd name="T51" fmla="*/ 21 h 72"/>
                <a:gd name="T52" fmla="*/ 60 w 69"/>
                <a:gd name="T53" fmla="*/ 54 h 72"/>
                <a:gd name="T54" fmla="*/ 60 w 69"/>
                <a:gd name="T55" fmla="*/ 61 h 72"/>
                <a:gd name="T56" fmla="*/ 61 w 69"/>
                <a:gd name="T57" fmla="*/ 62 h 72"/>
                <a:gd name="T58" fmla="*/ 63 w 69"/>
                <a:gd name="T59" fmla="*/ 62 h 72"/>
                <a:gd name="T60" fmla="*/ 67 w 69"/>
                <a:gd name="T61" fmla="*/ 60 h 72"/>
                <a:gd name="T62" fmla="*/ 65 w 69"/>
                <a:gd name="T63" fmla="*/ 67 h 72"/>
                <a:gd name="T64" fmla="*/ 57 w 69"/>
                <a:gd name="T65" fmla="*/ 72 h 72"/>
                <a:gd name="T66" fmla="*/ 47 w 69"/>
                <a:gd name="T67" fmla="*/ 72 h 72"/>
                <a:gd name="T68" fmla="*/ 40 w 69"/>
                <a:gd name="T69" fmla="*/ 67 h 72"/>
                <a:gd name="T70" fmla="*/ 39 w 69"/>
                <a:gd name="T71" fmla="*/ 57 h 72"/>
                <a:gd name="T72" fmla="*/ 32 w 69"/>
                <a:gd name="T73" fmla="*/ 36 h 72"/>
                <a:gd name="T74" fmla="*/ 24 w 69"/>
                <a:gd name="T75" fmla="*/ 43 h 72"/>
                <a:gd name="T76" fmla="*/ 21 w 69"/>
                <a:gd name="T77" fmla="*/ 51 h 72"/>
                <a:gd name="T78" fmla="*/ 24 w 69"/>
                <a:gd name="T79" fmla="*/ 58 h 72"/>
                <a:gd name="T80" fmla="*/ 29 w 69"/>
                <a:gd name="T81" fmla="*/ 60 h 72"/>
                <a:gd name="T82" fmla="*/ 39 w 69"/>
                <a:gd name="T83" fmla="*/ 57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72"/>
                <a:gd name="T128" fmla="*/ 69 w 69"/>
                <a:gd name="T129" fmla="*/ 72 h 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72">
                  <a:moveTo>
                    <a:pt x="39" y="61"/>
                  </a:moveTo>
                  <a:lnTo>
                    <a:pt x="26" y="69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7" y="71"/>
                  </a:lnTo>
                  <a:lnTo>
                    <a:pt x="4" y="69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3" y="49"/>
                  </a:lnTo>
                  <a:lnTo>
                    <a:pt x="7" y="44"/>
                  </a:lnTo>
                  <a:lnTo>
                    <a:pt x="18" y="37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2" y="17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4"/>
                  </a:lnTo>
                  <a:lnTo>
                    <a:pt x="56" y="8"/>
                  </a:lnTo>
                  <a:lnTo>
                    <a:pt x="58" y="14"/>
                  </a:lnTo>
                  <a:lnTo>
                    <a:pt x="60" y="17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1" y="71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7"/>
                  </a:lnTo>
                  <a:lnTo>
                    <a:pt x="39" y="61"/>
                  </a:lnTo>
                  <a:close/>
                  <a:moveTo>
                    <a:pt x="39" y="57"/>
                  </a:moveTo>
                  <a:lnTo>
                    <a:pt x="39" y="32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1" y="51"/>
                  </a:lnTo>
                  <a:lnTo>
                    <a:pt x="21" y="56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3" y="60"/>
                  </a:lnTo>
                  <a:lnTo>
                    <a:pt x="3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1451" y="3276"/>
              <a:ext cx="74" cy="104"/>
            </a:xfrm>
            <a:custGeom>
              <a:avLst/>
              <a:gdLst>
                <a:gd name="T0" fmla="*/ 28 w 74"/>
                <a:gd name="T1" fmla="*/ 0 h 104"/>
                <a:gd name="T2" fmla="*/ 28 w 74"/>
                <a:gd name="T3" fmla="*/ 42 h 104"/>
                <a:gd name="T4" fmla="*/ 33 w 74"/>
                <a:gd name="T5" fmla="*/ 36 h 104"/>
                <a:gd name="T6" fmla="*/ 40 w 74"/>
                <a:gd name="T7" fmla="*/ 33 h 104"/>
                <a:gd name="T8" fmla="*/ 47 w 74"/>
                <a:gd name="T9" fmla="*/ 32 h 104"/>
                <a:gd name="T10" fmla="*/ 54 w 74"/>
                <a:gd name="T11" fmla="*/ 33 h 104"/>
                <a:gd name="T12" fmla="*/ 61 w 74"/>
                <a:gd name="T13" fmla="*/ 36 h 104"/>
                <a:gd name="T14" fmla="*/ 64 w 74"/>
                <a:gd name="T15" fmla="*/ 39 h 104"/>
                <a:gd name="T16" fmla="*/ 68 w 74"/>
                <a:gd name="T17" fmla="*/ 43 h 104"/>
                <a:gd name="T18" fmla="*/ 71 w 74"/>
                <a:gd name="T19" fmla="*/ 47 h 104"/>
                <a:gd name="T20" fmla="*/ 72 w 74"/>
                <a:gd name="T21" fmla="*/ 53 h 104"/>
                <a:gd name="T22" fmla="*/ 74 w 74"/>
                <a:gd name="T23" fmla="*/ 60 h 104"/>
                <a:gd name="T24" fmla="*/ 74 w 74"/>
                <a:gd name="T25" fmla="*/ 65 h 104"/>
                <a:gd name="T26" fmla="*/ 74 w 74"/>
                <a:gd name="T27" fmla="*/ 72 h 104"/>
                <a:gd name="T28" fmla="*/ 72 w 74"/>
                <a:gd name="T29" fmla="*/ 79 h 104"/>
                <a:gd name="T30" fmla="*/ 69 w 74"/>
                <a:gd name="T31" fmla="*/ 86 h 104"/>
                <a:gd name="T32" fmla="*/ 67 w 74"/>
                <a:gd name="T33" fmla="*/ 92 h 104"/>
                <a:gd name="T34" fmla="*/ 62 w 74"/>
                <a:gd name="T35" fmla="*/ 96 h 104"/>
                <a:gd name="T36" fmla="*/ 57 w 74"/>
                <a:gd name="T37" fmla="*/ 100 h 104"/>
                <a:gd name="T38" fmla="*/ 51 w 74"/>
                <a:gd name="T39" fmla="*/ 103 h 104"/>
                <a:gd name="T40" fmla="*/ 46 w 74"/>
                <a:gd name="T41" fmla="*/ 104 h 104"/>
                <a:gd name="T42" fmla="*/ 40 w 74"/>
                <a:gd name="T43" fmla="*/ 104 h 104"/>
                <a:gd name="T44" fmla="*/ 35 w 74"/>
                <a:gd name="T45" fmla="*/ 104 h 104"/>
                <a:gd name="T46" fmla="*/ 29 w 74"/>
                <a:gd name="T47" fmla="*/ 103 h 104"/>
                <a:gd name="T48" fmla="*/ 25 w 74"/>
                <a:gd name="T49" fmla="*/ 101 h 104"/>
                <a:gd name="T50" fmla="*/ 21 w 74"/>
                <a:gd name="T51" fmla="*/ 99 h 104"/>
                <a:gd name="T52" fmla="*/ 8 w 74"/>
                <a:gd name="T53" fmla="*/ 104 h 104"/>
                <a:gd name="T54" fmla="*/ 5 w 74"/>
                <a:gd name="T55" fmla="*/ 104 h 104"/>
                <a:gd name="T56" fmla="*/ 5 w 74"/>
                <a:gd name="T57" fmla="*/ 15 h 104"/>
                <a:gd name="T58" fmla="*/ 5 w 74"/>
                <a:gd name="T59" fmla="*/ 10 h 104"/>
                <a:gd name="T60" fmla="*/ 5 w 74"/>
                <a:gd name="T61" fmla="*/ 7 h 104"/>
                <a:gd name="T62" fmla="*/ 5 w 74"/>
                <a:gd name="T63" fmla="*/ 5 h 104"/>
                <a:gd name="T64" fmla="*/ 4 w 74"/>
                <a:gd name="T65" fmla="*/ 4 h 104"/>
                <a:gd name="T66" fmla="*/ 3 w 74"/>
                <a:gd name="T67" fmla="*/ 3 h 104"/>
                <a:gd name="T68" fmla="*/ 0 w 74"/>
                <a:gd name="T69" fmla="*/ 3 h 104"/>
                <a:gd name="T70" fmla="*/ 0 w 74"/>
                <a:gd name="T71" fmla="*/ 0 h 104"/>
                <a:gd name="T72" fmla="*/ 28 w 74"/>
                <a:gd name="T73" fmla="*/ 0 h 104"/>
                <a:gd name="T74" fmla="*/ 28 w 74"/>
                <a:gd name="T75" fmla="*/ 47 h 104"/>
                <a:gd name="T76" fmla="*/ 28 w 74"/>
                <a:gd name="T77" fmla="*/ 78 h 104"/>
                <a:gd name="T78" fmla="*/ 28 w 74"/>
                <a:gd name="T79" fmla="*/ 83 h 104"/>
                <a:gd name="T80" fmla="*/ 28 w 74"/>
                <a:gd name="T81" fmla="*/ 88 h 104"/>
                <a:gd name="T82" fmla="*/ 28 w 74"/>
                <a:gd name="T83" fmla="*/ 90 h 104"/>
                <a:gd name="T84" fmla="*/ 29 w 74"/>
                <a:gd name="T85" fmla="*/ 94 h 104"/>
                <a:gd name="T86" fmla="*/ 32 w 74"/>
                <a:gd name="T87" fmla="*/ 97 h 104"/>
                <a:gd name="T88" fmla="*/ 35 w 74"/>
                <a:gd name="T89" fmla="*/ 99 h 104"/>
                <a:gd name="T90" fmla="*/ 39 w 74"/>
                <a:gd name="T91" fmla="*/ 100 h 104"/>
                <a:gd name="T92" fmla="*/ 43 w 74"/>
                <a:gd name="T93" fmla="*/ 100 h 104"/>
                <a:gd name="T94" fmla="*/ 46 w 74"/>
                <a:gd name="T95" fmla="*/ 97 h 104"/>
                <a:gd name="T96" fmla="*/ 49 w 74"/>
                <a:gd name="T97" fmla="*/ 94 h 104"/>
                <a:gd name="T98" fmla="*/ 51 w 74"/>
                <a:gd name="T99" fmla="*/ 89 h 104"/>
                <a:gd name="T100" fmla="*/ 53 w 74"/>
                <a:gd name="T101" fmla="*/ 81 h 104"/>
                <a:gd name="T102" fmla="*/ 53 w 74"/>
                <a:gd name="T103" fmla="*/ 67 h 104"/>
                <a:gd name="T104" fmla="*/ 53 w 74"/>
                <a:gd name="T105" fmla="*/ 58 h 104"/>
                <a:gd name="T106" fmla="*/ 53 w 74"/>
                <a:gd name="T107" fmla="*/ 53 h 104"/>
                <a:gd name="T108" fmla="*/ 51 w 74"/>
                <a:gd name="T109" fmla="*/ 47 h 104"/>
                <a:gd name="T110" fmla="*/ 49 w 74"/>
                <a:gd name="T111" fmla="*/ 44 h 104"/>
                <a:gd name="T112" fmla="*/ 46 w 74"/>
                <a:gd name="T113" fmla="*/ 42 h 104"/>
                <a:gd name="T114" fmla="*/ 43 w 74"/>
                <a:gd name="T115" fmla="*/ 40 h 104"/>
                <a:gd name="T116" fmla="*/ 40 w 74"/>
                <a:gd name="T117" fmla="*/ 40 h 104"/>
                <a:gd name="T118" fmla="*/ 36 w 74"/>
                <a:gd name="T119" fmla="*/ 40 h 104"/>
                <a:gd name="T120" fmla="*/ 32 w 74"/>
                <a:gd name="T121" fmla="*/ 43 h 104"/>
                <a:gd name="T122" fmla="*/ 28 w 74"/>
                <a:gd name="T123" fmla="*/ 47 h 1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"/>
                <a:gd name="T187" fmla="*/ 0 h 104"/>
                <a:gd name="T188" fmla="*/ 74 w 74"/>
                <a:gd name="T189" fmla="*/ 104 h 1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" h="104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7" y="32"/>
                  </a:lnTo>
                  <a:lnTo>
                    <a:pt x="54" y="33"/>
                  </a:lnTo>
                  <a:lnTo>
                    <a:pt x="61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71" y="47"/>
                  </a:lnTo>
                  <a:lnTo>
                    <a:pt x="72" y="53"/>
                  </a:lnTo>
                  <a:lnTo>
                    <a:pt x="74" y="60"/>
                  </a:lnTo>
                  <a:lnTo>
                    <a:pt x="74" y="65"/>
                  </a:lnTo>
                  <a:lnTo>
                    <a:pt x="74" y="72"/>
                  </a:lnTo>
                  <a:lnTo>
                    <a:pt x="72" y="79"/>
                  </a:lnTo>
                  <a:lnTo>
                    <a:pt x="69" y="86"/>
                  </a:lnTo>
                  <a:lnTo>
                    <a:pt x="67" y="92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1" y="103"/>
                  </a:lnTo>
                  <a:lnTo>
                    <a:pt x="46" y="104"/>
                  </a:lnTo>
                  <a:lnTo>
                    <a:pt x="40" y="104"/>
                  </a:lnTo>
                  <a:lnTo>
                    <a:pt x="35" y="104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1" y="99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7"/>
                  </a:moveTo>
                  <a:lnTo>
                    <a:pt x="28" y="78"/>
                  </a:lnTo>
                  <a:lnTo>
                    <a:pt x="28" y="83"/>
                  </a:lnTo>
                  <a:lnTo>
                    <a:pt x="28" y="88"/>
                  </a:lnTo>
                  <a:lnTo>
                    <a:pt x="28" y="90"/>
                  </a:lnTo>
                  <a:lnTo>
                    <a:pt x="29" y="94"/>
                  </a:lnTo>
                  <a:lnTo>
                    <a:pt x="32" y="97"/>
                  </a:lnTo>
                  <a:lnTo>
                    <a:pt x="35" y="99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6" y="97"/>
                  </a:lnTo>
                  <a:lnTo>
                    <a:pt x="49" y="94"/>
                  </a:lnTo>
                  <a:lnTo>
                    <a:pt x="51" y="89"/>
                  </a:lnTo>
                  <a:lnTo>
                    <a:pt x="53" y="81"/>
                  </a:lnTo>
                  <a:lnTo>
                    <a:pt x="53" y="67"/>
                  </a:lnTo>
                  <a:lnTo>
                    <a:pt x="53" y="58"/>
                  </a:lnTo>
                  <a:lnTo>
                    <a:pt x="53" y="53"/>
                  </a:lnTo>
                  <a:lnTo>
                    <a:pt x="51" y="47"/>
                  </a:lnTo>
                  <a:lnTo>
                    <a:pt x="49" y="44"/>
                  </a:lnTo>
                  <a:lnTo>
                    <a:pt x="46" y="42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2" y="43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 noEditPoints="1"/>
            </p:cNvSpPr>
            <p:nvPr/>
          </p:nvSpPr>
          <p:spPr bwMode="auto">
            <a:xfrm>
              <a:off x="1724" y="3308"/>
              <a:ext cx="69" cy="72"/>
            </a:xfrm>
            <a:custGeom>
              <a:avLst/>
              <a:gdLst>
                <a:gd name="T0" fmla="*/ 26 w 69"/>
                <a:gd name="T1" fmla="*/ 69 h 72"/>
                <a:gd name="T2" fmla="*/ 11 w 69"/>
                <a:gd name="T3" fmla="*/ 72 h 72"/>
                <a:gd name="T4" fmla="*/ 4 w 69"/>
                <a:gd name="T5" fmla="*/ 69 h 72"/>
                <a:gd name="T6" fmla="*/ 1 w 69"/>
                <a:gd name="T7" fmla="*/ 62 h 72"/>
                <a:gd name="T8" fmla="*/ 1 w 69"/>
                <a:gd name="T9" fmla="*/ 54 h 72"/>
                <a:gd name="T10" fmla="*/ 7 w 69"/>
                <a:gd name="T11" fmla="*/ 44 h 72"/>
                <a:gd name="T12" fmla="*/ 39 w 69"/>
                <a:gd name="T13" fmla="*/ 28 h 72"/>
                <a:gd name="T14" fmla="*/ 39 w 69"/>
                <a:gd name="T15" fmla="*/ 15 h 72"/>
                <a:gd name="T16" fmla="*/ 39 w 69"/>
                <a:gd name="T17" fmla="*/ 10 h 72"/>
                <a:gd name="T18" fmla="*/ 34 w 69"/>
                <a:gd name="T19" fmla="*/ 7 h 72"/>
                <a:gd name="T20" fmla="*/ 29 w 69"/>
                <a:gd name="T21" fmla="*/ 4 h 72"/>
                <a:gd name="T22" fmla="*/ 19 w 69"/>
                <a:gd name="T23" fmla="*/ 7 h 72"/>
                <a:gd name="T24" fmla="*/ 18 w 69"/>
                <a:gd name="T25" fmla="*/ 10 h 72"/>
                <a:gd name="T26" fmla="*/ 21 w 69"/>
                <a:gd name="T27" fmla="*/ 14 h 72"/>
                <a:gd name="T28" fmla="*/ 23 w 69"/>
                <a:gd name="T29" fmla="*/ 21 h 72"/>
                <a:gd name="T30" fmla="*/ 21 w 69"/>
                <a:gd name="T31" fmla="*/ 26 h 72"/>
                <a:gd name="T32" fmla="*/ 12 w 69"/>
                <a:gd name="T33" fmla="*/ 29 h 72"/>
                <a:gd name="T34" fmla="*/ 5 w 69"/>
                <a:gd name="T35" fmla="*/ 26 h 72"/>
                <a:gd name="T36" fmla="*/ 1 w 69"/>
                <a:gd name="T37" fmla="*/ 19 h 72"/>
                <a:gd name="T38" fmla="*/ 7 w 69"/>
                <a:gd name="T39" fmla="*/ 10 h 72"/>
                <a:gd name="T40" fmla="*/ 14 w 69"/>
                <a:gd name="T41" fmla="*/ 4 h 72"/>
                <a:gd name="T42" fmla="*/ 26 w 69"/>
                <a:gd name="T43" fmla="*/ 0 h 72"/>
                <a:gd name="T44" fmla="*/ 41 w 69"/>
                <a:gd name="T45" fmla="*/ 0 h 72"/>
                <a:gd name="T46" fmla="*/ 51 w 69"/>
                <a:gd name="T47" fmla="*/ 4 h 72"/>
                <a:gd name="T48" fmla="*/ 60 w 69"/>
                <a:gd name="T49" fmla="*/ 14 h 72"/>
                <a:gd name="T50" fmla="*/ 60 w 69"/>
                <a:gd name="T51" fmla="*/ 21 h 72"/>
                <a:gd name="T52" fmla="*/ 60 w 69"/>
                <a:gd name="T53" fmla="*/ 54 h 72"/>
                <a:gd name="T54" fmla="*/ 61 w 69"/>
                <a:gd name="T55" fmla="*/ 61 h 72"/>
                <a:gd name="T56" fmla="*/ 61 w 69"/>
                <a:gd name="T57" fmla="*/ 62 h 72"/>
                <a:gd name="T58" fmla="*/ 64 w 69"/>
                <a:gd name="T59" fmla="*/ 62 h 72"/>
                <a:gd name="T60" fmla="*/ 68 w 69"/>
                <a:gd name="T61" fmla="*/ 60 h 72"/>
                <a:gd name="T62" fmla="*/ 66 w 69"/>
                <a:gd name="T63" fmla="*/ 67 h 72"/>
                <a:gd name="T64" fmla="*/ 58 w 69"/>
                <a:gd name="T65" fmla="*/ 72 h 72"/>
                <a:gd name="T66" fmla="*/ 47 w 69"/>
                <a:gd name="T67" fmla="*/ 72 h 72"/>
                <a:gd name="T68" fmla="*/ 40 w 69"/>
                <a:gd name="T69" fmla="*/ 67 h 72"/>
                <a:gd name="T70" fmla="*/ 39 w 69"/>
                <a:gd name="T71" fmla="*/ 57 h 72"/>
                <a:gd name="T72" fmla="*/ 33 w 69"/>
                <a:gd name="T73" fmla="*/ 36 h 72"/>
                <a:gd name="T74" fmla="*/ 25 w 69"/>
                <a:gd name="T75" fmla="*/ 43 h 72"/>
                <a:gd name="T76" fmla="*/ 21 w 69"/>
                <a:gd name="T77" fmla="*/ 51 h 72"/>
                <a:gd name="T78" fmla="*/ 23 w 69"/>
                <a:gd name="T79" fmla="*/ 58 h 72"/>
                <a:gd name="T80" fmla="*/ 29 w 69"/>
                <a:gd name="T81" fmla="*/ 60 h 72"/>
                <a:gd name="T82" fmla="*/ 39 w 69"/>
                <a:gd name="T83" fmla="*/ 57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72"/>
                <a:gd name="T128" fmla="*/ 69 w 69"/>
                <a:gd name="T129" fmla="*/ 72 h 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72">
                  <a:moveTo>
                    <a:pt x="39" y="61"/>
                  </a:moveTo>
                  <a:lnTo>
                    <a:pt x="26" y="69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7" y="71"/>
                  </a:lnTo>
                  <a:lnTo>
                    <a:pt x="4" y="69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19" y="37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3" y="21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6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7" y="8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8" y="60"/>
                  </a:lnTo>
                  <a:lnTo>
                    <a:pt x="69" y="62"/>
                  </a:lnTo>
                  <a:lnTo>
                    <a:pt x="66" y="67"/>
                  </a:lnTo>
                  <a:lnTo>
                    <a:pt x="62" y="71"/>
                  </a:lnTo>
                  <a:lnTo>
                    <a:pt x="58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7"/>
                  </a:lnTo>
                  <a:lnTo>
                    <a:pt x="39" y="61"/>
                  </a:lnTo>
                  <a:close/>
                  <a:moveTo>
                    <a:pt x="39" y="57"/>
                  </a:moveTo>
                  <a:lnTo>
                    <a:pt x="39" y="32"/>
                  </a:lnTo>
                  <a:lnTo>
                    <a:pt x="33" y="36"/>
                  </a:lnTo>
                  <a:lnTo>
                    <a:pt x="27" y="39"/>
                  </a:lnTo>
                  <a:lnTo>
                    <a:pt x="25" y="43"/>
                  </a:lnTo>
                  <a:lnTo>
                    <a:pt x="22" y="47"/>
                  </a:lnTo>
                  <a:lnTo>
                    <a:pt x="21" y="51"/>
                  </a:lnTo>
                  <a:lnTo>
                    <a:pt x="22" y="56"/>
                  </a:lnTo>
                  <a:lnTo>
                    <a:pt x="23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60"/>
                  </a:lnTo>
                  <a:lnTo>
                    <a:pt x="3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 noEditPoints="1"/>
            </p:cNvSpPr>
            <p:nvPr/>
          </p:nvSpPr>
          <p:spPr bwMode="auto">
            <a:xfrm>
              <a:off x="1994" y="3273"/>
              <a:ext cx="25" cy="107"/>
            </a:xfrm>
            <a:custGeom>
              <a:avLst/>
              <a:gdLst>
                <a:gd name="T0" fmla="*/ 15 w 25"/>
                <a:gd name="T1" fmla="*/ 72 h 107"/>
                <a:gd name="T2" fmla="*/ 11 w 25"/>
                <a:gd name="T3" fmla="*/ 72 h 107"/>
                <a:gd name="T4" fmla="*/ 11 w 25"/>
                <a:gd name="T5" fmla="*/ 65 h 107"/>
                <a:gd name="T6" fmla="*/ 9 w 25"/>
                <a:gd name="T7" fmla="*/ 59 h 107"/>
                <a:gd name="T8" fmla="*/ 8 w 25"/>
                <a:gd name="T9" fmla="*/ 52 h 107"/>
                <a:gd name="T10" fmla="*/ 4 w 25"/>
                <a:gd name="T11" fmla="*/ 35 h 107"/>
                <a:gd name="T12" fmla="*/ 1 w 25"/>
                <a:gd name="T13" fmla="*/ 27 h 107"/>
                <a:gd name="T14" fmla="*/ 0 w 25"/>
                <a:gd name="T15" fmla="*/ 18 h 107"/>
                <a:gd name="T16" fmla="*/ 0 w 25"/>
                <a:gd name="T17" fmla="*/ 14 h 107"/>
                <a:gd name="T18" fmla="*/ 0 w 25"/>
                <a:gd name="T19" fmla="*/ 10 h 107"/>
                <a:gd name="T20" fmla="*/ 1 w 25"/>
                <a:gd name="T21" fmla="*/ 7 h 107"/>
                <a:gd name="T22" fmla="*/ 3 w 25"/>
                <a:gd name="T23" fmla="*/ 4 h 107"/>
                <a:gd name="T24" fmla="*/ 5 w 25"/>
                <a:gd name="T25" fmla="*/ 3 h 107"/>
                <a:gd name="T26" fmla="*/ 8 w 25"/>
                <a:gd name="T27" fmla="*/ 1 h 107"/>
                <a:gd name="T28" fmla="*/ 12 w 25"/>
                <a:gd name="T29" fmla="*/ 0 h 107"/>
                <a:gd name="T30" fmla="*/ 16 w 25"/>
                <a:gd name="T31" fmla="*/ 1 h 107"/>
                <a:gd name="T32" fmla="*/ 21 w 25"/>
                <a:gd name="T33" fmla="*/ 4 h 107"/>
                <a:gd name="T34" fmla="*/ 23 w 25"/>
                <a:gd name="T35" fmla="*/ 8 h 107"/>
                <a:gd name="T36" fmla="*/ 25 w 25"/>
                <a:gd name="T37" fmla="*/ 14 h 107"/>
                <a:gd name="T38" fmla="*/ 23 w 25"/>
                <a:gd name="T39" fmla="*/ 17 h 107"/>
                <a:gd name="T40" fmla="*/ 23 w 25"/>
                <a:gd name="T41" fmla="*/ 21 h 107"/>
                <a:gd name="T42" fmla="*/ 22 w 25"/>
                <a:gd name="T43" fmla="*/ 28 h 107"/>
                <a:gd name="T44" fmla="*/ 21 w 25"/>
                <a:gd name="T45" fmla="*/ 35 h 107"/>
                <a:gd name="T46" fmla="*/ 18 w 25"/>
                <a:gd name="T47" fmla="*/ 52 h 107"/>
                <a:gd name="T48" fmla="*/ 15 w 25"/>
                <a:gd name="T49" fmla="*/ 61 h 107"/>
                <a:gd name="T50" fmla="*/ 15 w 25"/>
                <a:gd name="T51" fmla="*/ 72 h 107"/>
                <a:gd name="T52" fmla="*/ 12 w 25"/>
                <a:gd name="T53" fmla="*/ 84 h 107"/>
                <a:gd name="T54" fmla="*/ 16 w 25"/>
                <a:gd name="T55" fmla="*/ 85 h 107"/>
                <a:gd name="T56" fmla="*/ 21 w 25"/>
                <a:gd name="T57" fmla="*/ 88 h 107"/>
                <a:gd name="T58" fmla="*/ 23 w 25"/>
                <a:gd name="T59" fmla="*/ 91 h 107"/>
                <a:gd name="T60" fmla="*/ 25 w 25"/>
                <a:gd name="T61" fmla="*/ 96 h 107"/>
                <a:gd name="T62" fmla="*/ 23 w 25"/>
                <a:gd name="T63" fmla="*/ 100 h 107"/>
                <a:gd name="T64" fmla="*/ 21 w 25"/>
                <a:gd name="T65" fmla="*/ 104 h 107"/>
                <a:gd name="T66" fmla="*/ 16 w 25"/>
                <a:gd name="T67" fmla="*/ 107 h 107"/>
                <a:gd name="T68" fmla="*/ 12 w 25"/>
                <a:gd name="T69" fmla="*/ 107 h 107"/>
                <a:gd name="T70" fmla="*/ 7 w 25"/>
                <a:gd name="T71" fmla="*/ 107 h 107"/>
                <a:gd name="T72" fmla="*/ 4 w 25"/>
                <a:gd name="T73" fmla="*/ 104 h 107"/>
                <a:gd name="T74" fmla="*/ 1 w 25"/>
                <a:gd name="T75" fmla="*/ 100 h 107"/>
                <a:gd name="T76" fmla="*/ 0 w 25"/>
                <a:gd name="T77" fmla="*/ 96 h 107"/>
                <a:gd name="T78" fmla="*/ 1 w 25"/>
                <a:gd name="T79" fmla="*/ 91 h 107"/>
                <a:gd name="T80" fmla="*/ 4 w 25"/>
                <a:gd name="T81" fmla="*/ 88 h 107"/>
                <a:gd name="T82" fmla="*/ 7 w 25"/>
                <a:gd name="T83" fmla="*/ 85 h 107"/>
                <a:gd name="T84" fmla="*/ 12 w 25"/>
                <a:gd name="T85" fmla="*/ 84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107"/>
                <a:gd name="T131" fmla="*/ 25 w 25"/>
                <a:gd name="T132" fmla="*/ 107 h 1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107">
                  <a:moveTo>
                    <a:pt x="15" y="72"/>
                  </a:moveTo>
                  <a:lnTo>
                    <a:pt x="11" y="72"/>
                  </a:lnTo>
                  <a:lnTo>
                    <a:pt x="11" y="65"/>
                  </a:lnTo>
                  <a:lnTo>
                    <a:pt x="9" y="59"/>
                  </a:lnTo>
                  <a:lnTo>
                    <a:pt x="8" y="52"/>
                  </a:lnTo>
                  <a:lnTo>
                    <a:pt x="4" y="35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3" y="21"/>
                  </a:lnTo>
                  <a:lnTo>
                    <a:pt x="22" y="28"/>
                  </a:lnTo>
                  <a:lnTo>
                    <a:pt x="21" y="35"/>
                  </a:lnTo>
                  <a:lnTo>
                    <a:pt x="18" y="52"/>
                  </a:lnTo>
                  <a:lnTo>
                    <a:pt x="15" y="61"/>
                  </a:lnTo>
                  <a:lnTo>
                    <a:pt x="15" y="72"/>
                  </a:lnTo>
                  <a:close/>
                  <a:moveTo>
                    <a:pt x="12" y="84"/>
                  </a:moveTo>
                  <a:lnTo>
                    <a:pt x="16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6"/>
                  </a:lnTo>
                  <a:lnTo>
                    <a:pt x="23" y="100"/>
                  </a:lnTo>
                  <a:lnTo>
                    <a:pt x="21" y="104"/>
                  </a:lnTo>
                  <a:lnTo>
                    <a:pt x="16" y="107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4" y="104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1"/>
                  </a:lnTo>
                  <a:lnTo>
                    <a:pt x="4" y="88"/>
                  </a:lnTo>
                  <a:lnTo>
                    <a:pt x="7" y="85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8"/>
            <p:cNvSpPr>
              <a:spLocks noEditPoints="1"/>
            </p:cNvSpPr>
            <p:nvPr/>
          </p:nvSpPr>
          <p:spPr bwMode="auto">
            <a:xfrm>
              <a:off x="2258" y="3276"/>
              <a:ext cx="74" cy="104"/>
            </a:xfrm>
            <a:custGeom>
              <a:avLst/>
              <a:gdLst>
                <a:gd name="T0" fmla="*/ 28 w 74"/>
                <a:gd name="T1" fmla="*/ 0 h 104"/>
                <a:gd name="T2" fmla="*/ 28 w 74"/>
                <a:gd name="T3" fmla="*/ 42 h 104"/>
                <a:gd name="T4" fmla="*/ 34 w 74"/>
                <a:gd name="T5" fmla="*/ 36 h 104"/>
                <a:gd name="T6" fmla="*/ 41 w 74"/>
                <a:gd name="T7" fmla="*/ 33 h 104"/>
                <a:gd name="T8" fmla="*/ 48 w 74"/>
                <a:gd name="T9" fmla="*/ 32 h 104"/>
                <a:gd name="T10" fmla="*/ 55 w 74"/>
                <a:gd name="T11" fmla="*/ 33 h 104"/>
                <a:gd name="T12" fmla="*/ 61 w 74"/>
                <a:gd name="T13" fmla="*/ 36 h 104"/>
                <a:gd name="T14" fmla="*/ 64 w 74"/>
                <a:gd name="T15" fmla="*/ 39 h 104"/>
                <a:gd name="T16" fmla="*/ 68 w 74"/>
                <a:gd name="T17" fmla="*/ 43 h 104"/>
                <a:gd name="T18" fmla="*/ 71 w 74"/>
                <a:gd name="T19" fmla="*/ 47 h 104"/>
                <a:gd name="T20" fmla="*/ 73 w 74"/>
                <a:gd name="T21" fmla="*/ 53 h 104"/>
                <a:gd name="T22" fmla="*/ 74 w 74"/>
                <a:gd name="T23" fmla="*/ 60 h 104"/>
                <a:gd name="T24" fmla="*/ 74 w 74"/>
                <a:gd name="T25" fmla="*/ 65 h 104"/>
                <a:gd name="T26" fmla="*/ 74 w 74"/>
                <a:gd name="T27" fmla="*/ 72 h 104"/>
                <a:gd name="T28" fmla="*/ 73 w 74"/>
                <a:gd name="T29" fmla="*/ 79 h 104"/>
                <a:gd name="T30" fmla="*/ 70 w 74"/>
                <a:gd name="T31" fmla="*/ 86 h 104"/>
                <a:gd name="T32" fmla="*/ 67 w 74"/>
                <a:gd name="T33" fmla="*/ 92 h 104"/>
                <a:gd name="T34" fmla="*/ 63 w 74"/>
                <a:gd name="T35" fmla="*/ 96 h 104"/>
                <a:gd name="T36" fmla="*/ 57 w 74"/>
                <a:gd name="T37" fmla="*/ 100 h 104"/>
                <a:gd name="T38" fmla="*/ 52 w 74"/>
                <a:gd name="T39" fmla="*/ 103 h 104"/>
                <a:gd name="T40" fmla="*/ 46 w 74"/>
                <a:gd name="T41" fmla="*/ 104 h 104"/>
                <a:gd name="T42" fmla="*/ 41 w 74"/>
                <a:gd name="T43" fmla="*/ 104 h 104"/>
                <a:gd name="T44" fmla="*/ 35 w 74"/>
                <a:gd name="T45" fmla="*/ 104 h 104"/>
                <a:gd name="T46" fmla="*/ 29 w 74"/>
                <a:gd name="T47" fmla="*/ 103 h 104"/>
                <a:gd name="T48" fmla="*/ 25 w 74"/>
                <a:gd name="T49" fmla="*/ 101 h 104"/>
                <a:gd name="T50" fmla="*/ 21 w 74"/>
                <a:gd name="T51" fmla="*/ 99 h 104"/>
                <a:gd name="T52" fmla="*/ 9 w 74"/>
                <a:gd name="T53" fmla="*/ 104 h 104"/>
                <a:gd name="T54" fmla="*/ 6 w 74"/>
                <a:gd name="T55" fmla="*/ 104 h 104"/>
                <a:gd name="T56" fmla="*/ 6 w 74"/>
                <a:gd name="T57" fmla="*/ 15 h 104"/>
                <a:gd name="T58" fmla="*/ 6 w 74"/>
                <a:gd name="T59" fmla="*/ 10 h 104"/>
                <a:gd name="T60" fmla="*/ 6 w 74"/>
                <a:gd name="T61" fmla="*/ 7 h 104"/>
                <a:gd name="T62" fmla="*/ 6 w 74"/>
                <a:gd name="T63" fmla="*/ 5 h 104"/>
                <a:gd name="T64" fmla="*/ 4 w 74"/>
                <a:gd name="T65" fmla="*/ 4 h 104"/>
                <a:gd name="T66" fmla="*/ 3 w 74"/>
                <a:gd name="T67" fmla="*/ 3 h 104"/>
                <a:gd name="T68" fmla="*/ 0 w 74"/>
                <a:gd name="T69" fmla="*/ 3 h 104"/>
                <a:gd name="T70" fmla="*/ 0 w 74"/>
                <a:gd name="T71" fmla="*/ 0 h 104"/>
                <a:gd name="T72" fmla="*/ 28 w 74"/>
                <a:gd name="T73" fmla="*/ 0 h 104"/>
                <a:gd name="T74" fmla="*/ 28 w 74"/>
                <a:gd name="T75" fmla="*/ 47 h 104"/>
                <a:gd name="T76" fmla="*/ 28 w 74"/>
                <a:gd name="T77" fmla="*/ 78 h 104"/>
                <a:gd name="T78" fmla="*/ 28 w 74"/>
                <a:gd name="T79" fmla="*/ 83 h 104"/>
                <a:gd name="T80" fmla="*/ 28 w 74"/>
                <a:gd name="T81" fmla="*/ 88 h 104"/>
                <a:gd name="T82" fmla="*/ 28 w 74"/>
                <a:gd name="T83" fmla="*/ 90 h 104"/>
                <a:gd name="T84" fmla="*/ 29 w 74"/>
                <a:gd name="T85" fmla="*/ 94 h 104"/>
                <a:gd name="T86" fmla="*/ 32 w 74"/>
                <a:gd name="T87" fmla="*/ 97 h 104"/>
                <a:gd name="T88" fmla="*/ 35 w 74"/>
                <a:gd name="T89" fmla="*/ 99 h 104"/>
                <a:gd name="T90" fmla="*/ 39 w 74"/>
                <a:gd name="T91" fmla="*/ 100 h 104"/>
                <a:gd name="T92" fmla="*/ 43 w 74"/>
                <a:gd name="T93" fmla="*/ 100 h 104"/>
                <a:gd name="T94" fmla="*/ 46 w 74"/>
                <a:gd name="T95" fmla="*/ 97 h 104"/>
                <a:gd name="T96" fmla="*/ 49 w 74"/>
                <a:gd name="T97" fmla="*/ 94 h 104"/>
                <a:gd name="T98" fmla="*/ 52 w 74"/>
                <a:gd name="T99" fmla="*/ 89 h 104"/>
                <a:gd name="T100" fmla="*/ 53 w 74"/>
                <a:gd name="T101" fmla="*/ 81 h 104"/>
                <a:gd name="T102" fmla="*/ 53 w 74"/>
                <a:gd name="T103" fmla="*/ 67 h 104"/>
                <a:gd name="T104" fmla="*/ 53 w 74"/>
                <a:gd name="T105" fmla="*/ 58 h 104"/>
                <a:gd name="T106" fmla="*/ 53 w 74"/>
                <a:gd name="T107" fmla="*/ 53 h 104"/>
                <a:gd name="T108" fmla="*/ 52 w 74"/>
                <a:gd name="T109" fmla="*/ 47 h 104"/>
                <a:gd name="T110" fmla="*/ 49 w 74"/>
                <a:gd name="T111" fmla="*/ 44 h 104"/>
                <a:gd name="T112" fmla="*/ 48 w 74"/>
                <a:gd name="T113" fmla="*/ 42 h 104"/>
                <a:gd name="T114" fmla="*/ 43 w 74"/>
                <a:gd name="T115" fmla="*/ 40 h 104"/>
                <a:gd name="T116" fmla="*/ 41 w 74"/>
                <a:gd name="T117" fmla="*/ 40 h 104"/>
                <a:gd name="T118" fmla="*/ 36 w 74"/>
                <a:gd name="T119" fmla="*/ 40 h 104"/>
                <a:gd name="T120" fmla="*/ 32 w 74"/>
                <a:gd name="T121" fmla="*/ 43 h 104"/>
                <a:gd name="T122" fmla="*/ 28 w 74"/>
                <a:gd name="T123" fmla="*/ 47 h 1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"/>
                <a:gd name="T187" fmla="*/ 0 h 104"/>
                <a:gd name="T188" fmla="*/ 74 w 74"/>
                <a:gd name="T189" fmla="*/ 104 h 1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" h="104">
                  <a:moveTo>
                    <a:pt x="28" y="0"/>
                  </a:moveTo>
                  <a:lnTo>
                    <a:pt x="28" y="42"/>
                  </a:lnTo>
                  <a:lnTo>
                    <a:pt x="34" y="36"/>
                  </a:lnTo>
                  <a:lnTo>
                    <a:pt x="41" y="33"/>
                  </a:lnTo>
                  <a:lnTo>
                    <a:pt x="48" y="32"/>
                  </a:lnTo>
                  <a:lnTo>
                    <a:pt x="55" y="33"/>
                  </a:lnTo>
                  <a:lnTo>
                    <a:pt x="61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71" y="47"/>
                  </a:lnTo>
                  <a:lnTo>
                    <a:pt x="73" y="53"/>
                  </a:lnTo>
                  <a:lnTo>
                    <a:pt x="74" y="60"/>
                  </a:lnTo>
                  <a:lnTo>
                    <a:pt x="74" y="65"/>
                  </a:lnTo>
                  <a:lnTo>
                    <a:pt x="74" y="72"/>
                  </a:lnTo>
                  <a:lnTo>
                    <a:pt x="73" y="79"/>
                  </a:lnTo>
                  <a:lnTo>
                    <a:pt x="70" y="86"/>
                  </a:lnTo>
                  <a:lnTo>
                    <a:pt x="67" y="92"/>
                  </a:lnTo>
                  <a:lnTo>
                    <a:pt x="63" y="96"/>
                  </a:lnTo>
                  <a:lnTo>
                    <a:pt x="57" y="100"/>
                  </a:lnTo>
                  <a:lnTo>
                    <a:pt x="52" y="103"/>
                  </a:lnTo>
                  <a:lnTo>
                    <a:pt x="46" y="104"/>
                  </a:lnTo>
                  <a:lnTo>
                    <a:pt x="41" y="104"/>
                  </a:lnTo>
                  <a:lnTo>
                    <a:pt x="35" y="104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1" y="99"/>
                  </a:lnTo>
                  <a:lnTo>
                    <a:pt x="9" y="104"/>
                  </a:lnTo>
                  <a:lnTo>
                    <a:pt x="6" y="104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7"/>
                  </a:moveTo>
                  <a:lnTo>
                    <a:pt x="28" y="78"/>
                  </a:lnTo>
                  <a:lnTo>
                    <a:pt x="28" y="83"/>
                  </a:lnTo>
                  <a:lnTo>
                    <a:pt x="28" y="88"/>
                  </a:lnTo>
                  <a:lnTo>
                    <a:pt x="28" y="90"/>
                  </a:lnTo>
                  <a:lnTo>
                    <a:pt x="29" y="94"/>
                  </a:lnTo>
                  <a:lnTo>
                    <a:pt x="32" y="97"/>
                  </a:lnTo>
                  <a:lnTo>
                    <a:pt x="35" y="99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6" y="97"/>
                  </a:lnTo>
                  <a:lnTo>
                    <a:pt x="49" y="94"/>
                  </a:lnTo>
                  <a:lnTo>
                    <a:pt x="52" y="89"/>
                  </a:lnTo>
                  <a:lnTo>
                    <a:pt x="53" y="81"/>
                  </a:lnTo>
                  <a:lnTo>
                    <a:pt x="53" y="67"/>
                  </a:lnTo>
                  <a:lnTo>
                    <a:pt x="53" y="58"/>
                  </a:lnTo>
                  <a:lnTo>
                    <a:pt x="53" y="53"/>
                  </a:lnTo>
                  <a:lnTo>
                    <a:pt x="52" y="47"/>
                  </a:lnTo>
                  <a:lnTo>
                    <a:pt x="49" y="44"/>
                  </a:lnTo>
                  <a:lnTo>
                    <a:pt x="48" y="42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6" y="40"/>
                  </a:lnTo>
                  <a:lnTo>
                    <a:pt x="32" y="43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in the start state</a:t>
            </a:r>
          </a:p>
          <a:p>
            <a:pPr eaLnBrk="1" hangingPunct="1"/>
            <a:r>
              <a:rPr lang="en-US" smtClean="0"/>
              <a:t>Examine the current input</a:t>
            </a:r>
          </a:p>
          <a:p>
            <a:pPr eaLnBrk="1" hangingPunct="1"/>
            <a:r>
              <a:rPr lang="en-US" smtClean="0"/>
              <a:t>Consult the table</a:t>
            </a:r>
          </a:p>
          <a:p>
            <a:pPr eaLnBrk="1" hangingPunct="1"/>
            <a:r>
              <a:rPr lang="en-US" smtClean="0"/>
              <a:t>Go to a new state and update the tape pointer.</a:t>
            </a:r>
          </a:p>
          <a:p>
            <a:pPr eaLnBrk="1" hangingPunct="1"/>
            <a:r>
              <a:rPr lang="en-US" smtClean="0"/>
              <a:t>Until you run out of tape.</a:t>
            </a:r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Input Tape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443038" y="1897063"/>
            <a:ext cx="7515225" cy="2141537"/>
            <a:chOff x="669" y="912"/>
            <a:chExt cx="4734" cy="1349"/>
          </a:xfrm>
        </p:grpSpPr>
        <p:sp>
          <p:nvSpPr>
            <p:cNvPr id="30750" name="Line 4"/>
            <p:cNvSpPr>
              <a:spLocks noChangeShapeType="1"/>
            </p:cNvSpPr>
            <p:nvPr/>
          </p:nvSpPr>
          <p:spPr bwMode="auto">
            <a:xfrm>
              <a:off x="768" y="1776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5"/>
            <p:cNvSpPr>
              <a:spLocks noChangeShapeType="1"/>
            </p:cNvSpPr>
            <p:nvPr/>
          </p:nvSpPr>
          <p:spPr bwMode="auto">
            <a:xfrm>
              <a:off x="768" y="2256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6"/>
            <p:cNvSpPr>
              <a:spLocks noChangeShapeType="1"/>
            </p:cNvSpPr>
            <p:nvPr/>
          </p:nvSpPr>
          <p:spPr bwMode="auto">
            <a:xfrm>
              <a:off x="1296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7"/>
            <p:cNvSpPr>
              <a:spLocks noChangeShapeType="1"/>
            </p:cNvSpPr>
            <p:nvPr/>
          </p:nvSpPr>
          <p:spPr bwMode="auto">
            <a:xfrm>
              <a:off x="1824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8"/>
            <p:cNvSpPr>
              <a:spLocks noChangeShapeType="1"/>
            </p:cNvSpPr>
            <p:nvPr/>
          </p:nvSpPr>
          <p:spPr bwMode="auto">
            <a:xfrm>
              <a:off x="2352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9"/>
            <p:cNvSpPr>
              <a:spLocks noChangeShapeType="1"/>
            </p:cNvSpPr>
            <p:nvPr/>
          </p:nvSpPr>
          <p:spPr bwMode="auto">
            <a:xfrm>
              <a:off x="288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10"/>
            <p:cNvSpPr>
              <a:spLocks noChangeShapeType="1"/>
            </p:cNvSpPr>
            <p:nvPr/>
          </p:nvSpPr>
          <p:spPr bwMode="auto">
            <a:xfrm>
              <a:off x="3408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11"/>
            <p:cNvSpPr>
              <a:spLocks noChangeShapeType="1"/>
            </p:cNvSpPr>
            <p:nvPr/>
          </p:nvSpPr>
          <p:spPr bwMode="auto">
            <a:xfrm>
              <a:off x="3936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12"/>
            <p:cNvSpPr>
              <a:spLocks noChangeShapeType="1"/>
            </p:cNvSpPr>
            <p:nvPr/>
          </p:nvSpPr>
          <p:spPr bwMode="auto">
            <a:xfrm>
              <a:off x="4464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13"/>
            <p:cNvSpPr>
              <a:spLocks noChangeShapeType="1"/>
            </p:cNvSpPr>
            <p:nvPr/>
          </p:nvSpPr>
          <p:spPr bwMode="auto">
            <a:xfrm>
              <a:off x="4992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14"/>
            <p:cNvSpPr>
              <a:spLocks/>
            </p:cNvSpPr>
            <p:nvPr/>
          </p:nvSpPr>
          <p:spPr bwMode="auto">
            <a:xfrm>
              <a:off x="669" y="1775"/>
              <a:ext cx="156" cy="486"/>
            </a:xfrm>
            <a:custGeom>
              <a:avLst/>
              <a:gdLst>
                <a:gd name="T0" fmla="*/ 100 w 156"/>
                <a:gd name="T1" fmla="*/ 0 h 486"/>
                <a:gd name="T2" fmla="*/ 49 w 156"/>
                <a:gd name="T3" fmla="*/ 52 h 486"/>
                <a:gd name="T4" fmla="*/ 118 w 156"/>
                <a:gd name="T5" fmla="*/ 91 h 486"/>
                <a:gd name="T6" fmla="*/ 122 w 156"/>
                <a:gd name="T7" fmla="*/ 108 h 486"/>
                <a:gd name="T8" fmla="*/ 96 w 156"/>
                <a:gd name="T9" fmla="*/ 125 h 486"/>
                <a:gd name="T10" fmla="*/ 14 w 156"/>
                <a:gd name="T11" fmla="*/ 164 h 486"/>
                <a:gd name="T12" fmla="*/ 2 w 156"/>
                <a:gd name="T13" fmla="*/ 172 h 486"/>
                <a:gd name="T14" fmla="*/ 6 w 156"/>
                <a:gd name="T15" fmla="*/ 185 h 486"/>
                <a:gd name="T16" fmla="*/ 49 w 156"/>
                <a:gd name="T17" fmla="*/ 237 h 486"/>
                <a:gd name="T18" fmla="*/ 139 w 156"/>
                <a:gd name="T19" fmla="*/ 275 h 486"/>
                <a:gd name="T20" fmla="*/ 152 w 156"/>
                <a:gd name="T21" fmla="*/ 284 h 486"/>
                <a:gd name="T22" fmla="*/ 126 w 156"/>
                <a:gd name="T23" fmla="*/ 288 h 486"/>
                <a:gd name="T24" fmla="*/ 40 w 156"/>
                <a:gd name="T25" fmla="*/ 314 h 486"/>
                <a:gd name="T26" fmla="*/ 27 w 156"/>
                <a:gd name="T27" fmla="*/ 323 h 486"/>
                <a:gd name="T28" fmla="*/ 53 w 156"/>
                <a:gd name="T29" fmla="*/ 340 h 486"/>
                <a:gd name="T30" fmla="*/ 122 w 156"/>
                <a:gd name="T31" fmla="*/ 366 h 486"/>
                <a:gd name="T32" fmla="*/ 148 w 156"/>
                <a:gd name="T33" fmla="*/ 374 h 486"/>
                <a:gd name="T34" fmla="*/ 66 w 156"/>
                <a:gd name="T35" fmla="*/ 447 h 486"/>
                <a:gd name="T36" fmla="*/ 109 w 156"/>
                <a:gd name="T37" fmla="*/ 486 h 4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486"/>
                <a:gd name="T59" fmla="*/ 156 w 156"/>
                <a:gd name="T60" fmla="*/ 486 h 4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486">
                  <a:moveTo>
                    <a:pt x="100" y="0"/>
                  </a:moveTo>
                  <a:cubicBezTo>
                    <a:pt x="92" y="32"/>
                    <a:pt x="74" y="34"/>
                    <a:pt x="49" y="52"/>
                  </a:cubicBezTo>
                  <a:cubicBezTo>
                    <a:pt x="37" y="92"/>
                    <a:pt x="93" y="88"/>
                    <a:pt x="118" y="91"/>
                  </a:cubicBezTo>
                  <a:cubicBezTo>
                    <a:pt x="119" y="97"/>
                    <a:pt x="124" y="103"/>
                    <a:pt x="122" y="108"/>
                  </a:cubicBezTo>
                  <a:cubicBezTo>
                    <a:pt x="118" y="118"/>
                    <a:pt x="104" y="118"/>
                    <a:pt x="96" y="125"/>
                  </a:cubicBezTo>
                  <a:cubicBezTo>
                    <a:pt x="73" y="145"/>
                    <a:pt x="44" y="156"/>
                    <a:pt x="14" y="164"/>
                  </a:cubicBezTo>
                  <a:cubicBezTo>
                    <a:pt x="10" y="167"/>
                    <a:pt x="4" y="168"/>
                    <a:pt x="2" y="172"/>
                  </a:cubicBezTo>
                  <a:cubicBezTo>
                    <a:pt x="0" y="176"/>
                    <a:pt x="5" y="181"/>
                    <a:pt x="6" y="185"/>
                  </a:cubicBezTo>
                  <a:cubicBezTo>
                    <a:pt x="13" y="210"/>
                    <a:pt x="24" y="227"/>
                    <a:pt x="49" y="237"/>
                  </a:cubicBezTo>
                  <a:cubicBezTo>
                    <a:pt x="70" y="258"/>
                    <a:pt x="111" y="266"/>
                    <a:pt x="139" y="275"/>
                  </a:cubicBezTo>
                  <a:cubicBezTo>
                    <a:pt x="143" y="278"/>
                    <a:pt x="156" y="280"/>
                    <a:pt x="152" y="284"/>
                  </a:cubicBezTo>
                  <a:cubicBezTo>
                    <a:pt x="146" y="290"/>
                    <a:pt x="135" y="286"/>
                    <a:pt x="126" y="288"/>
                  </a:cubicBezTo>
                  <a:cubicBezTo>
                    <a:pt x="97" y="295"/>
                    <a:pt x="68" y="305"/>
                    <a:pt x="40" y="314"/>
                  </a:cubicBezTo>
                  <a:cubicBezTo>
                    <a:pt x="36" y="317"/>
                    <a:pt x="27" y="318"/>
                    <a:pt x="27" y="323"/>
                  </a:cubicBezTo>
                  <a:cubicBezTo>
                    <a:pt x="27" y="335"/>
                    <a:pt x="46" y="337"/>
                    <a:pt x="53" y="340"/>
                  </a:cubicBezTo>
                  <a:cubicBezTo>
                    <a:pt x="76" y="349"/>
                    <a:pt x="99" y="358"/>
                    <a:pt x="122" y="366"/>
                  </a:cubicBezTo>
                  <a:cubicBezTo>
                    <a:pt x="131" y="369"/>
                    <a:pt x="148" y="374"/>
                    <a:pt x="148" y="374"/>
                  </a:cubicBezTo>
                  <a:cubicBezTo>
                    <a:pt x="135" y="408"/>
                    <a:pt x="101" y="439"/>
                    <a:pt x="66" y="447"/>
                  </a:cubicBezTo>
                  <a:cubicBezTo>
                    <a:pt x="78" y="464"/>
                    <a:pt x="90" y="478"/>
                    <a:pt x="109" y="4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15"/>
            <p:cNvSpPr>
              <a:spLocks/>
            </p:cNvSpPr>
            <p:nvPr/>
          </p:nvSpPr>
          <p:spPr bwMode="auto">
            <a:xfrm>
              <a:off x="5295" y="1775"/>
              <a:ext cx="108" cy="486"/>
            </a:xfrm>
            <a:custGeom>
              <a:avLst/>
              <a:gdLst>
                <a:gd name="T0" fmla="*/ 31 w 108"/>
                <a:gd name="T1" fmla="*/ 0 h 486"/>
                <a:gd name="T2" fmla="*/ 82 w 108"/>
                <a:gd name="T3" fmla="*/ 56 h 486"/>
                <a:gd name="T4" fmla="*/ 100 w 108"/>
                <a:gd name="T5" fmla="*/ 82 h 486"/>
                <a:gd name="T6" fmla="*/ 18 w 108"/>
                <a:gd name="T7" fmla="*/ 99 h 486"/>
                <a:gd name="T8" fmla="*/ 14 w 108"/>
                <a:gd name="T9" fmla="*/ 112 h 486"/>
                <a:gd name="T10" fmla="*/ 1 w 108"/>
                <a:gd name="T11" fmla="*/ 121 h 486"/>
                <a:gd name="T12" fmla="*/ 18 w 108"/>
                <a:gd name="T13" fmla="*/ 138 h 486"/>
                <a:gd name="T14" fmla="*/ 65 w 108"/>
                <a:gd name="T15" fmla="*/ 172 h 486"/>
                <a:gd name="T16" fmla="*/ 108 w 108"/>
                <a:gd name="T17" fmla="*/ 237 h 486"/>
                <a:gd name="T18" fmla="*/ 48 w 108"/>
                <a:gd name="T19" fmla="*/ 284 h 486"/>
                <a:gd name="T20" fmla="*/ 44 w 108"/>
                <a:gd name="T21" fmla="*/ 318 h 486"/>
                <a:gd name="T22" fmla="*/ 87 w 108"/>
                <a:gd name="T23" fmla="*/ 361 h 486"/>
                <a:gd name="T24" fmla="*/ 87 w 108"/>
                <a:gd name="T25" fmla="*/ 387 h 486"/>
                <a:gd name="T26" fmla="*/ 95 w 108"/>
                <a:gd name="T27" fmla="*/ 413 h 486"/>
                <a:gd name="T28" fmla="*/ 31 w 108"/>
                <a:gd name="T29" fmla="*/ 439 h 486"/>
                <a:gd name="T30" fmla="*/ 35 w 108"/>
                <a:gd name="T31" fmla="*/ 486 h 4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486"/>
                <a:gd name="T50" fmla="*/ 108 w 108"/>
                <a:gd name="T51" fmla="*/ 486 h 4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486">
                  <a:moveTo>
                    <a:pt x="31" y="0"/>
                  </a:moveTo>
                  <a:cubicBezTo>
                    <a:pt x="47" y="20"/>
                    <a:pt x="67" y="36"/>
                    <a:pt x="82" y="56"/>
                  </a:cubicBezTo>
                  <a:cubicBezTo>
                    <a:pt x="88" y="64"/>
                    <a:pt x="100" y="82"/>
                    <a:pt x="100" y="82"/>
                  </a:cubicBezTo>
                  <a:cubicBezTo>
                    <a:pt x="58" y="85"/>
                    <a:pt x="48" y="81"/>
                    <a:pt x="18" y="99"/>
                  </a:cubicBezTo>
                  <a:cubicBezTo>
                    <a:pt x="17" y="103"/>
                    <a:pt x="17" y="108"/>
                    <a:pt x="14" y="112"/>
                  </a:cubicBezTo>
                  <a:cubicBezTo>
                    <a:pt x="11" y="116"/>
                    <a:pt x="0" y="116"/>
                    <a:pt x="1" y="121"/>
                  </a:cubicBezTo>
                  <a:cubicBezTo>
                    <a:pt x="2" y="129"/>
                    <a:pt x="12" y="133"/>
                    <a:pt x="18" y="138"/>
                  </a:cubicBezTo>
                  <a:cubicBezTo>
                    <a:pt x="43" y="159"/>
                    <a:pt x="45" y="159"/>
                    <a:pt x="65" y="172"/>
                  </a:cubicBezTo>
                  <a:cubicBezTo>
                    <a:pt x="80" y="194"/>
                    <a:pt x="89" y="218"/>
                    <a:pt x="108" y="237"/>
                  </a:cubicBezTo>
                  <a:cubicBezTo>
                    <a:pt x="95" y="259"/>
                    <a:pt x="69" y="270"/>
                    <a:pt x="48" y="284"/>
                  </a:cubicBezTo>
                  <a:cubicBezTo>
                    <a:pt x="37" y="305"/>
                    <a:pt x="36" y="296"/>
                    <a:pt x="44" y="318"/>
                  </a:cubicBezTo>
                  <a:cubicBezTo>
                    <a:pt x="58" y="359"/>
                    <a:pt x="51" y="353"/>
                    <a:pt x="87" y="361"/>
                  </a:cubicBezTo>
                  <a:cubicBezTo>
                    <a:pt x="80" y="380"/>
                    <a:pt x="81" y="368"/>
                    <a:pt x="87" y="387"/>
                  </a:cubicBezTo>
                  <a:cubicBezTo>
                    <a:pt x="90" y="396"/>
                    <a:pt x="95" y="413"/>
                    <a:pt x="95" y="413"/>
                  </a:cubicBezTo>
                  <a:cubicBezTo>
                    <a:pt x="75" y="427"/>
                    <a:pt x="53" y="430"/>
                    <a:pt x="31" y="439"/>
                  </a:cubicBezTo>
                  <a:cubicBezTo>
                    <a:pt x="36" y="475"/>
                    <a:pt x="35" y="459"/>
                    <a:pt x="35" y="4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Text Box 16"/>
            <p:cNvSpPr txBox="1">
              <a:spLocks noChangeArrowheads="1"/>
            </p:cNvSpPr>
            <p:nvPr/>
          </p:nvSpPr>
          <p:spPr bwMode="auto">
            <a:xfrm>
              <a:off x="1440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763" name="Text Box 17"/>
            <p:cNvSpPr txBox="1">
              <a:spLocks noChangeArrowheads="1"/>
            </p:cNvSpPr>
            <p:nvPr/>
          </p:nvSpPr>
          <p:spPr bwMode="auto">
            <a:xfrm>
              <a:off x="2016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0764" name="Text Box 18"/>
            <p:cNvSpPr txBox="1">
              <a:spLocks noChangeArrowheads="1"/>
            </p:cNvSpPr>
            <p:nvPr/>
          </p:nvSpPr>
          <p:spPr bwMode="auto">
            <a:xfrm>
              <a:off x="2496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765" name="Text Box 19"/>
            <p:cNvSpPr txBox="1">
              <a:spLocks noChangeArrowheads="1"/>
            </p:cNvSpPr>
            <p:nvPr/>
          </p:nvSpPr>
          <p:spPr bwMode="auto">
            <a:xfrm>
              <a:off x="3024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!</a:t>
              </a:r>
            </a:p>
          </p:txBody>
        </p:sp>
        <p:sp>
          <p:nvSpPr>
            <p:cNvPr id="30766" name="Text Box 20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0767" name="Line 21"/>
            <p:cNvSpPr>
              <a:spLocks noChangeShapeType="1"/>
            </p:cNvSpPr>
            <p:nvPr/>
          </p:nvSpPr>
          <p:spPr bwMode="auto">
            <a:xfrm>
              <a:off x="1056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68" name="Group 22"/>
            <p:cNvGrpSpPr>
              <a:grpSpLocks/>
            </p:cNvGrpSpPr>
            <p:nvPr/>
          </p:nvGrpSpPr>
          <p:grpSpPr bwMode="auto">
            <a:xfrm>
              <a:off x="672" y="912"/>
              <a:ext cx="528" cy="528"/>
              <a:chOff x="672" y="912"/>
              <a:chExt cx="528" cy="528"/>
            </a:xfrm>
          </p:grpSpPr>
          <p:sp>
            <p:nvSpPr>
              <p:cNvPr id="30769" name="Oval 23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Text Box 24"/>
              <p:cNvSpPr txBox="1">
                <a:spLocks noChangeArrowheads="1"/>
              </p:cNvSpPr>
              <p:nvPr/>
            </p:nvSpPr>
            <p:spPr bwMode="auto">
              <a:xfrm>
                <a:off x="808" y="1046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>
                    <a:latin typeface="Times New Roman" pitchFamily="18" charset="0"/>
                  </a:rPr>
                  <a:t>q</a:t>
                </a:r>
                <a:r>
                  <a:rPr lang="en-US" sz="2000" baseline="-25000">
                    <a:latin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81200" y="4419600"/>
            <a:ext cx="5657850" cy="1219200"/>
            <a:chOff x="1044" y="3360"/>
            <a:chExt cx="3564" cy="768"/>
          </a:xfrm>
        </p:grpSpPr>
        <p:sp>
          <p:nvSpPr>
            <p:cNvPr id="30727" name="Oval 26"/>
            <p:cNvSpPr>
              <a:spLocks noChangeArrowheads="1"/>
            </p:cNvSpPr>
            <p:nvPr/>
          </p:nvSpPr>
          <p:spPr bwMode="auto">
            <a:xfrm>
              <a:off x="1044" y="3430"/>
              <a:ext cx="240" cy="24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27"/>
            <p:cNvSpPr>
              <a:spLocks noChangeArrowheads="1"/>
            </p:cNvSpPr>
            <p:nvPr/>
          </p:nvSpPr>
          <p:spPr bwMode="auto">
            <a:xfrm>
              <a:off x="1296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28"/>
            <p:cNvSpPr>
              <a:spLocks noChangeArrowheads="1"/>
            </p:cNvSpPr>
            <p:nvPr/>
          </p:nvSpPr>
          <p:spPr bwMode="auto">
            <a:xfrm>
              <a:off x="2039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29"/>
            <p:cNvSpPr>
              <a:spLocks noChangeArrowheads="1"/>
            </p:cNvSpPr>
            <p:nvPr/>
          </p:nvSpPr>
          <p:spPr bwMode="auto">
            <a:xfrm>
              <a:off x="2782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Oval 30"/>
            <p:cNvSpPr>
              <a:spLocks noChangeArrowheads="1"/>
            </p:cNvSpPr>
            <p:nvPr/>
          </p:nvSpPr>
          <p:spPr bwMode="auto">
            <a:xfrm>
              <a:off x="3525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31"/>
            <p:cNvSpPr>
              <a:spLocks noChangeArrowheads="1"/>
            </p:cNvSpPr>
            <p:nvPr/>
          </p:nvSpPr>
          <p:spPr bwMode="auto">
            <a:xfrm>
              <a:off x="4268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32"/>
            <p:cNvSpPr>
              <a:spLocks noChangeShapeType="1"/>
            </p:cNvSpPr>
            <p:nvPr/>
          </p:nvSpPr>
          <p:spPr bwMode="auto">
            <a:xfrm>
              <a:off x="1327" y="3524"/>
              <a:ext cx="93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33"/>
            <p:cNvSpPr>
              <a:spLocks noChangeArrowheads="1"/>
            </p:cNvSpPr>
            <p:nvPr/>
          </p:nvSpPr>
          <p:spPr bwMode="auto">
            <a:xfrm>
              <a:off x="4298" y="3850"/>
              <a:ext cx="279" cy="24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Text Box 34"/>
            <p:cNvSpPr txBox="1">
              <a:spLocks noChangeArrowheads="1"/>
            </p:cNvSpPr>
            <p:nvPr/>
          </p:nvSpPr>
          <p:spPr bwMode="auto">
            <a:xfrm>
              <a:off x="1344" y="3840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0736" name="Text Box 35"/>
            <p:cNvSpPr txBox="1">
              <a:spLocks noChangeArrowheads="1"/>
            </p:cNvSpPr>
            <p:nvPr/>
          </p:nvSpPr>
          <p:spPr bwMode="auto">
            <a:xfrm>
              <a:off x="2105" y="3840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37" name="Text Box 36"/>
            <p:cNvSpPr txBox="1">
              <a:spLocks noChangeArrowheads="1"/>
            </p:cNvSpPr>
            <p:nvPr/>
          </p:nvSpPr>
          <p:spPr bwMode="auto">
            <a:xfrm>
              <a:off x="2872" y="38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38" name="Text Box 37"/>
            <p:cNvSpPr txBox="1">
              <a:spLocks noChangeArrowheads="1"/>
            </p:cNvSpPr>
            <p:nvPr/>
          </p:nvSpPr>
          <p:spPr bwMode="auto">
            <a:xfrm>
              <a:off x="3600" y="3840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39" name="Text Box 38"/>
            <p:cNvSpPr txBox="1">
              <a:spLocks noChangeArrowheads="1"/>
            </p:cNvSpPr>
            <p:nvPr/>
          </p:nvSpPr>
          <p:spPr bwMode="auto">
            <a:xfrm>
              <a:off x="4320" y="38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40" name="Text Box 39"/>
            <p:cNvSpPr txBox="1">
              <a:spLocks noChangeArrowheads="1"/>
            </p:cNvSpPr>
            <p:nvPr/>
          </p:nvSpPr>
          <p:spPr bwMode="auto">
            <a:xfrm>
              <a:off x="1770" y="3408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0741" name="AutoShape 40"/>
            <p:cNvCxnSpPr>
              <a:cxnSpLocks noChangeShapeType="1"/>
              <a:stCxn id="30728" idx="7"/>
              <a:endCxn id="30729" idx="1"/>
            </p:cNvCxnSpPr>
            <p:nvPr/>
          </p:nvCxnSpPr>
          <p:spPr bwMode="auto">
            <a:xfrm rot="5400000" flipV="1">
              <a:off x="1837" y="3613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42" name="AutoShape 41"/>
            <p:cNvCxnSpPr>
              <a:cxnSpLocks noChangeShapeType="1"/>
            </p:cNvCxnSpPr>
            <p:nvPr/>
          </p:nvCxnSpPr>
          <p:spPr bwMode="auto">
            <a:xfrm rot="5400000" flipV="1">
              <a:off x="2567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43" name="AutoShape 42"/>
            <p:cNvCxnSpPr>
              <a:cxnSpLocks noChangeShapeType="1"/>
            </p:cNvCxnSpPr>
            <p:nvPr/>
          </p:nvCxnSpPr>
          <p:spPr bwMode="auto">
            <a:xfrm rot="5400000" flipV="1">
              <a:off x="3310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44" name="AutoShape 43"/>
            <p:cNvCxnSpPr>
              <a:cxnSpLocks noChangeShapeType="1"/>
            </p:cNvCxnSpPr>
            <p:nvPr/>
          </p:nvCxnSpPr>
          <p:spPr bwMode="auto">
            <a:xfrm rot="5400000" flipV="1">
              <a:off x="4053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45" name="AutoShape 44"/>
            <p:cNvCxnSpPr>
              <a:cxnSpLocks noChangeShapeType="1"/>
              <a:stCxn id="30731" idx="1"/>
              <a:endCxn id="30731" idx="7"/>
            </p:cNvCxnSpPr>
            <p:nvPr/>
          </p:nvCxnSpPr>
          <p:spPr bwMode="auto">
            <a:xfrm rot="5400000" flipV="1">
              <a:off x="3694" y="3743"/>
              <a:ext cx="1" cy="241"/>
            </a:xfrm>
            <a:prstGeom prst="curvedConnector3">
              <a:avLst>
                <a:gd name="adj1" fmla="val -4960001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746" name="Text Box 45"/>
            <p:cNvSpPr txBox="1">
              <a:spLocks noChangeArrowheads="1"/>
            </p:cNvSpPr>
            <p:nvPr/>
          </p:nvSpPr>
          <p:spPr bwMode="auto">
            <a:xfrm>
              <a:off x="2488" y="340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47" name="Text Box 46"/>
            <p:cNvSpPr txBox="1">
              <a:spLocks noChangeArrowheads="1"/>
            </p:cNvSpPr>
            <p:nvPr/>
          </p:nvSpPr>
          <p:spPr bwMode="auto">
            <a:xfrm>
              <a:off x="3216" y="3408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48" name="Text Box 47"/>
            <p:cNvSpPr txBox="1">
              <a:spLocks noChangeArrowheads="1"/>
            </p:cNvSpPr>
            <p:nvPr/>
          </p:nvSpPr>
          <p:spPr bwMode="auto">
            <a:xfrm>
              <a:off x="4128" y="345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!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49" name="Text Box 48"/>
            <p:cNvSpPr txBox="1">
              <a:spLocks noChangeArrowheads="1"/>
            </p:cNvSpPr>
            <p:nvPr/>
          </p:nvSpPr>
          <p:spPr bwMode="auto">
            <a:xfrm>
              <a:off x="3744" y="3360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1185" name="AutoShape 49"/>
          <p:cNvSpPr>
            <a:spLocks noChangeArrowheads="1"/>
          </p:cNvSpPr>
          <p:nvPr/>
        </p:nvSpPr>
        <p:spPr bwMode="auto">
          <a:xfrm>
            <a:off x="7162800" y="2819400"/>
            <a:ext cx="1828800" cy="1447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</a:rPr>
              <a:t>REJECT</a:t>
            </a:r>
          </a:p>
        </p:txBody>
      </p:sp>
      <p:sp>
        <p:nvSpPr>
          <p:cNvPr id="30726" name="Rectangle 50"/>
          <p:cNvSpPr>
            <a:spLocks noChangeArrowheads="1"/>
          </p:cNvSpPr>
          <p:nvPr/>
        </p:nvSpPr>
        <p:spPr bwMode="auto">
          <a:xfrm>
            <a:off x="2895600" y="6521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Slide from Dorr/Monz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Input Tape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1295400" y="1897063"/>
            <a:ext cx="7515225" cy="2141537"/>
            <a:chOff x="672" y="2443"/>
            <a:chExt cx="4734" cy="1349"/>
          </a:xfrm>
        </p:grpSpPr>
        <p:grpSp>
          <p:nvGrpSpPr>
            <p:cNvPr id="31774" name="Group 4"/>
            <p:cNvGrpSpPr>
              <a:grpSpLocks/>
            </p:cNvGrpSpPr>
            <p:nvPr/>
          </p:nvGrpSpPr>
          <p:grpSpPr bwMode="auto">
            <a:xfrm>
              <a:off x="672" y="2443"/>
              <a:ext cx="4734" cy="1349"/>
              <a:chOff x="672" y="2443"/>
              <a:chExt cx="4734" cy="1349"/>
            </a:xfrm>
          </p:grpSpPr>
          <p:sp>
            <p:nvSpPr>
              <p:cNvPr id="31776" name="Line 5"/>
              <p:cNvSpPr>
                <a:spLocks noChangeShapeType="1"/>
              </p:cNvSpPr>
              <p:nvPr/>
            </p:nvSpPr>
            <p:spPr bwMode="auto">
              <a:xfrm>
                <a:off x="771" y="3307"/>
                <a:ext cx="45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Line 6"/>
              <p:cNvSpPr>
                <a:spLocks noChangeShapeType="1"/>
              </p:cNvSpPr>
              <p:nvPr/>
            </p:nvSpPr>
            <p:spPr bwMode="auto">
              <a:xfrm>
                <a:off x="771" y="3787"/>
                <a:ext cx="45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7"/>
              <p:cNvSpPr>
                <a:spLocks noChangeShapeType="1"/>
              </p:cNvSpPr>
              <p:nvPr/>
            </p:nvSpPr>
            <p:spPr bwMode="auto">
              <a:xfrm>
                <a:off x="1299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8"/>
              <p:cNvSpPr>
                <a:spLocks noChangeShapeType="1"/>
              </p:cNvSpPr>
              <p:nvPr/>
            </p:nvSpPr>
            <p:spPr bwMode="auto">
              <a:xfrm>
                <a:off x="1827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9"/>
              <p:cNvSpPr>
                <a:spLocks noChangeShapeType="1"/>
              </p:cNvSpPr>
              <p:nvPr/>
            </p:nvSpPr>
            <p:spPr bwMode="auto">
              <a:xfrm>
                <a:off x="2355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Line 10"/>
              <p:cNvSpPr>
                <a:spLocks noChangeShapeType="1"/>
              </p:cNvSpPr>
              <p:nvPr/>
            </p:nvSpPr>
            <p:spPr bwMode="auto">
              <a:xfrm>
                <a:off x="2883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Line 11"/>
              <p:cNvSpPr>
                <a:spLocks noChangeShapeType="1"/>
              </p:cNvSpPr>
              <p:nvPr/>
            </p:nvSpPr>
            <p:spPr bwMode="auto">
              <a:xfrm>
                <a:off x="3411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Line 12"/>
              <p:cNvSpPr>
                <a:spLocks noChangeShapeType="1"/>
              </p:cNvSpPr>
              <p:nvPr/>
            </p:nvSpPr>
            <p:spPr bwMode="auto">
              <a:xfrm>
                <a:off x="3939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Line 13"/>
              <p:cNvSpPr>
                <a:spLocks noChangeShapeType="1"/>
              </p:cNvSpPr>
              <p:nvPr/>
            </p:nvSpPr>
            <p:spPr bwMode="auto">
              <a:xfrm>
                <a:off x="4467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Line 14"/>
              <p:cNvSpPr>
                <a:spLocks noChangeShapeType="1"/>
              </p:cNvSpPr>
              <p:nvPr/>
            </p:nvSpPr>
            <p:spPr bwMode="auto">
              <a:xfrm>
                <a:off x="4995" y="330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Freeform 15"/>
              <p:cNvSpPr>
                <a:spLocks/>
              </p:cNvSpPr>
              <p:nvPr/>
            </p:nvSpPr>
            <p:spPr bwMode="auto">
              <a:xfrm>
                <a:off x="672" y="3306"/>
                <a:ext cx="156" cy="486"/>
              </a:xfrm>
              <a:custGeom>
                <a:avLst/>
                <a:gdLst>
                  <a:gd name="T0" fmla="*/ 100 w 156"/>
                  <a:gd name="T1" fmla="*/ 0 h 486"/>
                  <a:gd name="T2" fmla="*/ 49 w 156"/>
                  <a:gd name="T3" fmla="*/ 52 h 486"/>
                  <a:gd name="T4" fmla="*/ 118 w 156"/>
                  <a:gd name="T5" fmla="*/ 91 h 486"/>
                  <a:gd name="T6" fmla="*/ 122 w 156"/>
                  <a:gd name="T7" fmla="*/ 108 h 486"/>
                  <a:gd name="T8" fmla="*/ 96 w 156"/>
                  <a:gd name="T9" fmla="*/ 125 h 486"/>
                  <a:gd name="T10" fmla="*/ 14 w 156"/>
                  <a:gd name="T11" fmla="*/ 164 h 486"/>
                  <a:gd name="T12" fmla="*/ 2 w 156"/>
                  <a:gd name="T13" fmla="*/ 172 h 486"/>
                  <a:gd name="T14" fmla="*/ 6 w 156"/>
                  <a:gd name="T15" fmla="*/ 185 h 486"/>
                  <a:gd name="T16" fmla="*/ 49 w 156"/>
                  <a:gd name="T17" fmla="*/ 237 h 486"/>
                  <a:gd name="T18" fmla="*/ 139 w 156"/>
                  <a:gd name="T19" fmla="*/ 275 h 486"/>
                  <a:gd name="T20" fmla="*/ 152 w 156"/>
                  <a:gd name="T21" fmla="*/ 284 h 486"/>
                  <a:gd name="T22" fmla="*/ 126 w 156"/>
                  <a:gd name="T23" fmla="*/ 288 h 486"/>
                  <a:gd name="T24" fmla="*/ 40 w 156"/>
                  <a:gd name="T25" fmla="*/ 314 h 486"/>
                  <a:gd name="T26" fmla="*/ 27 w 156"/>
                  <a:gd name="T27" fmla="*/ 323 h 486"/>
                  <a:gd name="T28" fmla="*/ 53 w 156"/>
                  <a:gd name="T29" fmla="*/ 340 h 486"/>
                  <a:gd name="T30" fmla="*/ 122 w 156"/>
                  <a:gd name="T31" fmla="*/ 366 h 486"/>
                  <a:gd name="T32" fmla="*/ 148 w 156"/>
                  <a:gd name="T33" fmla="*/ 374 h 486"/>
                  <a:gd name="T34" fmla="*/ 66 w 156"/>
                  <a:gd name="T35" fmla="*/ 447 h 486"/>
                  <a:gd name="T36" fmla="*/ 109 w 156"/>
                  <a:gd name="T37" fmla="*/ 486 h 4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486"/>
                  <a:gd name="T59" fmla="*/ 156 w 156"/>
                  <a:gd name="T60" fmla="*/ 486 h 4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486">
                    <a:moveTo>
                      <a:pt x="100" y="0"/>
                    </a:moveTo>
                    <a:cubicBezTo>
                      <a:pt x="92" y="32"/>
                      <a:pt x="74" y="34"/>
                      <a:pt x="49" y="52"/>
                    </a:cubicBezTo>
                    <a:cubicBezTo>
                      <a:pt x="37" y="92"/>
                      <a:pt x="93" y="88"/>
                      <a:pt x="118" y="91"/>
                    </a:cubicBezTo>
                    <a:cubicBezTo>
                      <a:pt x="119" y="97"/>
                      <a:pt x="124" y="103"/>
                      <a:pt x="122" y="108"/>
                    </a:cubicBezTo>
                    <a:cubicBezTo>
                      <a:pt x="118" y="118"/>
                      <a:pt x="104" y="118"/>
                      <a:pt x="96" y="125"/>
                    </a:cubicBezTo>
                    <a:cubicBezTo>
                      <a:pt x="73" y="145"/>
                      <a:pt x="44" y="156"/>
                      <a:pt x="14" y="164"/>
                    </a:cubicBezTo>
                    <a:cubicBezTo>
                      <a:pt x="10" y="167"/>
                      <a:pt x="4" y="168"/>
                      <a:pt x="2" y="172"/>
                    </a:cubicBezTo>
                    <a:cubicBezTo>
                      <a:pt x="0" y="176"/>
                      <a:pt x="5" y="181"/>
                      <a:pt x="6" y="185"/>
                    </a:cubicBezTo>
                    <a:cubicBezTo>
                      <a:pt x="13" y="210"/>
                      <a:pt x="24" y="227"/>
                      <a:pt x="49" y="237"/>
                    </a:cubicBezTo>
                    <a:cubicBezTo>
                      <a:pt x="70" y="258"/>
                      <a:pt x="111" y="266"/>
                      <a:pt x="139" y="275"/>
                    </a:cubicBezTo>
                    <a:cubicBezTo>
                      <a:pt x="143" y="278"/>
                      <a:pt x="156" y="280"/>
                      <a:pt x="152" y="284"/>
                    </a:cubicBezTo>
                    <a:cubicBezTo>
                      <a:pt x="146" y="290"/>
                      <a:pt x="135" y="286"/>
                      <a:pt x="126" y="288"/>
                    </a:cubicBezTo>
                    <a:cubicBezTo>
                      <a:pt x="97" y="295"/>
                      <a:pt x="68" y="305"/>
                      <a:pt x="40" y="314"/>
                    </a:cubicBezTo>
                    <a:cubicBezTo>
                      <a:pt x="36" y="317"/>
                      <a:pt x="27" y="318"/>
                      <a:pt x="27" y="323"/>
                    </a:cubicBezTo>
                    <a:cubicBezTo>
                      <a:pt x="27" y="335"/>
                      <a:pt x="46" y="337"/>
                      <a:pt x="53" y="340"/>
                    </a:cubicBezTo>
                    <a:cubicBezTo>
                      <a:pt x="76" y="349"/>
                      <a:pt x="99" y="358"/>
                      <a:pt x="122" y="366"/>
                    </a:cubicBezTo>
                    <a:cubicBezTo>
                      <a:pt x="131" y="369"/>
                      <a:pt x="148" y="374"/>
                      <a:pt x="148" y="374"/>
                    </a:cubicBezTo>
                    <a:cubicBezTo>
                      <a:pt x="135" y="408"/>
                      <a:pt x="101" y="439"/>
                      <a:pt x="66" y="447"/>
                    </a:cubicBezTo>
                    <a:cubicBezTo>
                      <a:pt x="78" y="464"/>
                      <a:pt x="90" y="478"/>
                      <a:pt x="109" y="48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16"/>
              <p:cNvSpPr>
                <a:spLocks/>
              </p:cNvSpPr>
              <p:nvPr/>
            </p:nvSpPr>
            <p:spPr bwMode="auto">
              <a:xfrm>
                <a:off x="5298" y="3306"/>
                <a:ext cx="108" cy="486"/>
              </a:xfrm>
              <a:custGeom>
                <a:avLst/>
                <a:gdLst>
                  <a:gd name="T0" fmla="*/ 31 w 108"/>
                  <a:gd name="T1" fmla="*/ 0 h 486"/>
                  <a:gd name="T2" fmla="*/ 82 w 108"/>
                  <a:gd name="T3" fmla="*/ 56 h 486"/>
                  <a:gd name="T4" fmla="*/ 100 w 108"/>
                  <a:gd name="T5" fmla="*/ 82 h 486"/>
                  <a:gd name="T6" fmla="*/ 18 w 108"/>
                  <a:gd name="T7" fmla="*/ 99 h 486"/>
                  <a:gd name="T8" fmla="*/ 14 w 108"/>
                  <a:gd name="T9" fmla="*/ 112 h 486"/>
                  <a:gd name="T10" fmla="*/ 1 w 108"/>
                  <a:gd name="T11" fmla="*/ 121 h 486"/>
                  <a:gd name="T12" fmla="*/ 18 w 108"/>
                  <a:gd name="T13" fmla="*/ 138 h 486"/>
                  <a:gd name="T14" fmla="*/ 65 w 108"/>
                  <a:gd name="T15" fmla="*/ 172 h 486"/>
                  <a:gd name="T16" fmla="*/ 108 w 108"/>
                  <a:gd name="T17" fmla="*/ 237 h 486"/>
                  <a:gd name="T18" fmla="*/ 48 w 108"/>
                  <a:gd name="T19" fmla="*/ 284 h 486"/>
                  <a:gd name="T20" fmla="*/ 44 w 108"/>
                  <a:gd name="T21" fmla="*/ 318 h 486"/>
                  <a:gd name="T22" fmla="*/ 87 w 108"/>
                  <a:gd name="T23" fmla="*/ 361 h 486"/>
                  <a:gd name="T24" fmla="*/ 87 w 108"/>
                  <a:gd name="T25" fmla="*/ 387 h 486"/>
                  <a:gd name="T26" fmla="*/ 95 w 108"/>
                  <a:gd name="T27" fmla="*/ 413 h 486"/>
                  <a:gd name="T28" fmla="*/ 31 w 108"/>
                  <a:gd name="T29" fmla="*/ 439 h 486"/>
                  <a:gd name="T30" fmla="*/ 35 w 108"/>
                  <a:gd name="T31" fmla="*/ 486 h 4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486"/>
                  <a:gd name="T50" fmla="*/ 108 w 108"/>
                  <a:gd name="T51" fmla="*/ 486 h 4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486">
                    <a:moveTo>
                      <a:pt x="31" y="0"/>
                    </a:moveTo>
                    <a:cubicBezTo>
                      <a:pt x="47" y="20"/>
                      <a:pt x="67" y="36"/>
                      <a:pt x="82" y="56"/>
                    </a:cubicBezTo>
                    <a:cubicBezTo>
                      <a:pt x="88" y="64"/>
                      <a:pt x="100" y="82"/>
                      <a:pt x="100" y="82"/>
                    </a:cubicBezTo>
                    <a:cubicBezTo>
                      <a:pt x="58" y="85"/>
                      <a:pt x="48" y="81"/>
                      <a:pt x="18" y="99"/>
                    </a:cubicBezTo>
                    <a:cubicBezTo>
                      <a:pt x="17" y="103"/>
                      <a:pt x="17" y="108"/>
                      <a:pt x="14" y="112"/>
                    </a:cubicBezTo>
                    <a:cubicBezTo>
                      <a:pt x="11" y="116"/>
                      <a:pt x="0" y="116"/>
                      <a:pt x="1" y="121"/>
                    </a:cubicBezTo>
                    <a:cubicBezTo>
                      <a:pt x="2" y="129"/>
                      <a:pt x="12" y="133"/>
                      <a:pt x="18" y="138"/>
                    </a:cubicBezTo>
                    <a:cubicBezTo>
                      <a:pt x="43" y="159"/>
                      <a:pt x="45" y="159"/>
                      <a:pt x="65" y="172"/>
                    </a:cubicBezTo>
                    <a:cubicBezTo>
                      <a:pt x="80" y="194"/>
                      <a:pt x="89" y="218"/>
                      <a:pt x="108" y="237"/>
                    </a:cubicBezTo>
                    <a:cubicBezTo>
                      <a:pt x="95" y="259"/>
                      <a:pt x="69" y="270"/>
                      <a:pt x="48" y="284"/>
                    </a:cubicBezTo>
                    <a:cubicBezTo>
                      <a:pt x="37" y="305"/>
                      <a:pt x="36" y="296"/>
                      <a:pt x="44" y="318"/>
                    </a:cubicBezTo>
                    <a:cubicBezTo>
                      <a:pt x="58" y="359"/>
                      <a:pt x="51" y="353"/>
                      <a:pt x="87" y="361"/>
                    </a:cubicBezTo>
                    <a:cubicBezTo>
                      <a:pt x="80" y="380"/>
                      <a:pt x="81" y="368"/>
                      <a:pt x="87" y="387"/>
                    </a:cubicBezTo>
                    <a:cubicBezTo>
                      <a:pt x="90" y="396"/>
                      <a:pt x="95" y="413"/>
                      <a:pt x="95" y="413"/>
                    </a:cubicBezTo>
                    <a:cubicBezTo>
                      <a:pt x="75" y="427"/>
                      <a:pt x="53" y="430"/>
                      <a:pt x="31" y="439"/>
                    </a:cubicBezTo>
                    <a:cubicBezTo>
                      <a:pt x="36" y="475"/>
                      <a:pt x="35" y="459"/>
                      <a:pt x="35" y="48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Text Box 17"/>
              <p:cNvSpPr txBox="1">
                <a:spLocks noChangeArrowheads="1"/>
              </p:cNvSpPr>
              <p:nvPr/>
            </p:nvSpPr>
            <p:spPr bwMode="auto">
              <a:xfrm>
                <a:off x="1443" y="3403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789" name="Text Box 18"/>
              <p:cNvSpPr txBox="1">
                <a:spLocks noChangeArrowheads="1"/>
              </p:cNvSpPr>
              <p:nvPr/>
            </p:nvSpPr>
            <p:spPr bwMode="auto">
              <a:xfrm>
                <a:off x="2019" y="3403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90" name="Text Box 19"/>
              <p:cNvSpPr txBox="1">
                <a:spLocks noChangeArrowheads="1"/>
              </p:cNvSpPr>
              <p:nvPr/>
            </p:nvSpPr>
            <p:spPr bwMode="auto">
              <a:xfrm>
                <a:off x="2499" y="3403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91" name="Text Box 20"/>
              <p:cNvSpPr txBox="1">
                <a:spLocks noChangeArrowheads="1"/>
              </p:cNvSpPr>
              <p:nvPr/>
            </p:nvSpPr>
            <p:spPr bwMode="auto">
              <a:xfrm>
                <a:off x="3027" y="3403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792" name="Line 2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291" cy="3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Line 22"/>
              <p:cNvSpPr>
                <a:spLocks noChangeShapeType="1"/>
              </p:cNvSpPr>
              <p:nvPr/>
            </p:nvSpPr>
            <p:spPr bwMode="auto">
              <a:xfrm>
                <a:off x="1536" y="2976"/>
                <a:ext cx="291" cy="3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94" name="Group 23"/>
              <p:cNvGrpSpPr>
                <a:grpSpLocks/>
              </p:cNvGrpSpPr>
              <p:nvPr/>
            </p:nvGrpSpPr>
            <p:grpSpPr bwMode="auto">
              <a:xfrm>
                <a:off x="675" y="2443"/>
                <a:ext cx="528" cy="528"/>
                <a:chOff x="672" y="912"/>
                <a:chExt cx="528" cy="528"/>
              </a:xfrm>
            </p:grpSpPr>
            <p:sp>
              <p:nvSpPr>
                <p:cNvPr id="31815" name="Oval 24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31795" name="Line 26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Line 27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43" cy="3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Line 28"/>
              <p:cNvSpPr>
                <a:spLocks noChangeShapeType="1"/>
              </p:cNvSpPr>
              <p:nvPr/>
            </p:nvSpPr>
            <p:spPr bwMode="auto">
              <a:xfrm>
                <a:off x="3216" y="2976"/>
                <a:ext cx="195" cy="3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98" name="Group 29"/>
              <p:cNvGrpSpPr>
                <a:grpSpLocks/>
              </p:cNvGrpSpPr>
              <p:nvPr/>
            </p:nvGrpSpPr>
            <p:grpSpPr bwMode="auto">
              <a:xfrm>
                <a:off x="1240" y="2448"/>
                <a:ext cx="528" cy="528"/>
                <a:chOff x="672" y="912"/>
                <a:chExt cx="528" cy="528"/>
              </a:xfrm>
            </p:grpSpPr>
            <p:sp>
              <p:nvSpPr>
                <p:cNvPr id="31813" name="Oval 30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31799" name="Group 32"/>
              <p:cNvGrpSpPr>
                <a:grpSpLocks/>
              </p:cNvGrpSpPr>
              <p:nvPr/>
            </p:nvGrpSpPr>
            <p:grpSpPr bwMode="auto">
              <a:xfrm>
                <a:off x="1806" y="2448"/>
                <a:ext cx="528" cy="528"/>
                <a:chOff x="672" y="912"/>
                <a:chExt cx="528" cy="528"/>
              </a:xfrm>
            </p:grpSpPr>
            <p:sp>
              <p:nvSpPr>
                <p:cNvPr id="31811" name="Oval 33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1800" name="Group 35"/>
              <p:cNvGrpSpPr>
                <a:grpSpLocks/>
              </p:cNvGrpSpPr>
              <p:nvPr/>
            </p:nvGrpSpPr>
            <p:grpSpPr bwMode="auto">
              <a:xfrm>
                <a:off x="2372" y="2448"/>
                <a:ext cx="528" cy="528"/>
                <a:chOff x="672" y="912"/>
                <a:chExt cx="528" cy="528"/>
              </a:xfrm>
            </p:grpSpPr>
            <p:sp>
              <p:nvSpPr>
                <p:cNvPr id="31809" name="Oval 36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31801" name="Group 38"/>
              <p:cNvGrpSpPr>
                <a:grpSpLocks/>
              </p:cNvGrpSpPr>
              <p:nvPr/>
            </p:nvGrpSpPr>
            <p:grpSpPr bwMode="auto">
              <a:xfrm>
                <a:off x="2938" y="2448"/>
                <a:ext cx="528" cy="528"/>
                <a:chOff x="672" y="912"/>
                <a:chExt cx="528" cy="528"/>
              </a:xfrm>
            </p:grpSpPr>
            <p:sp>
              <p:nvSpPr>
                <p:cNvPr id="31807" name="Oval 39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sp>
            <p:nvSpPr>
              <p:cNvPr id="31802" name="Line 4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195" cy="3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03" name="Group 42"/>
              <p:cNvGrpSpPr>
                <a:grpSpLocks/>
              </p:cNvGrpSpPr>
              <p:nvPr/>
            </p:nvGrpSpPr>
            <p:grpSpPr bwMode="auto">
              <a:xfrm>
                <a:off x="3504" y="2448"/>
                <a:ext cx="528" cy="528"/>
                <a:chOff x="672" y="912"/>
                <a:chExt cx="528" cy="528"/>
              </a:xfrm>
            </p:grpSpPr>
            <p:sp>
              <p:nvSpPr>
                <p:cNvPr id="31805" name="Oval 43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08" y="1046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000">
                      <a:latin typeface="Times New Roman" pitchFamily="18" charset="0"/>
                    </a:rPr>
                    <a:t>q</a:t>
                  </a:r>
                  <a:r>
                    <a:rPr lang="en-US" sz="2000" baseline="-25000">
                      <a:latin typeface="Times New Roman" pitchFamily="18" charset="0"/>
                    </a:rPr>
                    <a:t>4</a:t>
                  </a:r>
                </a:p>
              </p:txBody>
            </p:sp>
          </p:grpSp>
          <p:sp>
            <p:nvSpPr>
              <p:cNvPr id="31804" name="Text Box 45"/>
              <p:cNvSpPr txBox="1">
                <a:spLocks noChangeArrowheads="1"/>
              </p:cNvSpPr>
              <p:nvPr/>
            </p:nvSpPr>
            <p:spPr bwMode="auto">
              <a:xfrm>
                <a:off x="3552" y="3408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!</a:t>
                </a:r>
              </a:p>
            </p:txBody>
          </p:sp>
        </p:grpSp>
        <p:sp>
          <p:nvSpPr>
            <p:cNvPr id="31775" name="Oval 46"/>
            <p:cNvSpPr>
              <a:spLocks noChangeArrowheads="1"/>
            </p:cNvSpPr>
            <p:nvPr/>
          </p:nvSpPr>
          <p:spPr bwMode="auto">
            <a:xfrm>
              <a:off x="3552" y="2496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828800" y="4419600"/>
            <a:ext cx="5657850" cy="1219200"/>
            <a:chOff x="1044" y="3360"/>
            <a:chExt cx="3564" cy="768"/>
          </a:xfrm>
        </p:grpSpPr>
        <p:sp>
          <p:nvSpPr>
            <p:cNvPr id="31751" name="Oval 48"/>
            <p:cNvSpPr>
              <a:spLocks noChangeArrowheads="1"/>
            </p:cNvSpPr>
            <p:nvPr/>
          </p:nvSpPr>
          <p:spPr bwMode="auto">
            <a:xfrm>
              <a:off x="1044" y="3430"/>
              <a:ext cx="240" cy="24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Oval 49"/>
            <p:cNvSpPr>
              <a:spLocks noChangeArrowheads="1"/>
            </p:cNvSpPr>
            <p:nvPr/>
          </p:nvSpPr>
          <p:spPr bwMode="auto">
            <a:xfrm>
              <a:off x="1296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50"/>
            <p:cNvSpPr>
              <a:spLocks noChangeArrowheads="1"/>
            </p:cNvSpPr>
            <p:nvPr/>
          </p:nvSpPr>
          <p:spPr bwMode="auto">
            <a:xfrm>
              <a:off x="2039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51"/>
            <p:cNvSpPr>
              <a:spLocks noChangeArrowheads="1"/>
            </p:cNvSpPr>
            <p:nvPr/>
          </p:nvSpPr>
          <p:spPr bwMode="auto">
            <a:xfrm>
              <a:off x="2782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52"/>
            <p:cNvSpPr>
              <a:spLocks noChangeArrowheads="1"/>
            </p:cNvSpPr>
            <p:nvPr/>
          </p:nvSpPr>
          <p:spPr bwMode="auto">
            <a:xfrm>
              <a:off x="3525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53"/>
            <p:cNvSpPr>
              <a:spLocks noChangeArrowheads="1"/>
            </p:cNvSpPr>
            <p:nvPr/>
          </p:nvSpPr>
          <p:spPr bwMode="auto">
            <a:xfrm>
              <a:off x="4268" y="3823"/>
              <a:ext cx="340" cy="2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54"/>
            <p:cNvSpPr>
              <a:spLocks noChangeShapeType="1"/>
            </p:cNvSpPr>
            <p:nvPr/>
          </p:nvSpPr>
          <p:spPr bwMode="auto">
            <a:xfrm>
              <a:off x="1327" y="3524"/>
              <a:ext cx="93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55"/>
            <p:cNvSpPr>
              <a:spLocks noChangeArrowheads="1"/>
            </p:cNvSpPr>
            <p:nvPr/>
          </p:nvSpPr>
          <p:spPr bwMode="auto">
            <a:xfrm>
              <a:off x="4298" y="3850"/>
              <a:ext cx="279" cy="24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Text Box 56"/>
            <p:cNvSpPr txBox="1">
              <a:spLocks noChangeArrowheads="1"/>
            </p:cNvSpPr>
            <p:nvPr/>
          </p:nvSpPr>
          <p:spPr bwMode="auto">
            <a:xfrm>
              <a:off x="1344" y="3840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1760" name="Text Box 57"/>
            <p:cNvSpPr txBox="1">
              <a:spLocks noChangeArrowheads="1"/>
            </p:cNvSpPr>
            <p:nvPr/>
          </p:nvSpPr>
          <p:spPr bwMode="auto">
            <a:xfrm>
              <a:off x="2105" y="3840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61" name="Text Box 58"/>
            <p:cNvSpPr txBox="1">
              <a:spLocks noChangeArrowheads="1"/>
            </p:cNvSpPr>
            <p:nvPr/>
          </p:nvSpPr>
          <p:spPr bwMode="auto">
            <a:xfrm>
              <a:off x="2872" y="38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62" name="Text Box 59"/>
            <p:cNvSpPr txBox="1">
              <a:spLocks noChangeArrowheads="1"/>
            </p:cNvSpPr>
            <p:nvPr/>
          </p:nvSpPr>
          <p:spPr bwMode="auto">
            <a:xfrm>
              <a:off x="3600" y="3840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63" name="Text Box 60"/>
            <p:cNvSpPr txBox="1">
              <a:spLocks noChangeArrowheads="1"/>
            </p:cNvSpPr>
            <p:nvPr/>
          </p:nvSpPr>
          <p:spPr bwMode="auto">
            <a:xfrm>
              <a:off x="4320" y="38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64" name="Text Box 61"/>
            <p:cNvSpPr txBox="1">
              <a:spLocks noChangeArrowheads="1"/>
            </p:cNvSpPr>
            <p:nvPr/>
          </p:nvSpPr>
          <p:spPr bwMode="auto">
            <a:xfrm>
              <a:off x="1770" y="3408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1765" name="AutoShape 62"/>
            <p:cNvCxnSpPr>
              <a:cxnSpLocks noChangeShapeType="1"/>
              <a:stCxn id="31752" idx="7"/>
              <a:endCxn id="31753" idx="1"/>
            </p:cNvCxnSpPr>
            <p:nvPr/>
          </p:nvCxnSpPr>
          <p:spPr bwMode="auto">
            <a:xfrm rot="5400000" flipV="1">
              <a:off x="1837" y="3613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6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2567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7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3310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8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4053" y="3600"/>
              <a:ext cx="1" cy="502"/>
            </a:xfrm>
            <a:prstGeom prst="curvedConnector3">
              <a:avLst>
                <a:gd name="adj1" fmla="val -215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9" name="AutoShape 66"/>
            <p:cNvCxnSpPr>
              <a:cxnSpLocks noChangeShapeType="1"/>
              <a:stCxn id="31755" idx="1"/>
              <a:endCxn id="31755" idx="7"/>
            </p:cNvCxnSpPr>
            <p:nvPr/>
          </p:nvCxnSpPr>
          <p:spPr bwMode="auto">
            <a:xfrm rot="5400000" flipV="1">
              <a:off x="3694" y="3743"/>
              <a:ext cx="1" cy="241"/>
            </a:xfrm>
            <a:prstGeom prst="curvedConnector3">
              <a:avLst>
                <a:gd name="adj1" fmla="val -4960001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70" name="Text Box 67"/>
            <p:cNvSpPr txBox="1">
              <a:spLocks noChangeArrowheads="1"/>
            </p:cNvSpPr>
            <p:nvPr/>
          </p:nvSpPr>
          <p:spPr bwMode="auto">
            <a:xfrm>
              <a:off x="2488" y="340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71" name="Text Box 68"/>
            <p:cNvSpPr txBox="1">
              <a:spLocks noChangeArrowheads="1"/>
            </p:cNvSpPr>
            <p:nvPr/>
          </p:nvSpPr>
          <p:spPr bwMode="auto">
            <a:xfrm>
              <a:off x="3216" y="3408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72" name="Text Box 69"/>
            <p:cNvSpPr txBox="1">
              <a:spLocks noChangeArrowheads="1"/>
            </p:cNvSpPr>
            <p:nvPr/>
          </p:nvSpPr>
          <p:spPr bwMode="auto">
            <a:xfrm>
              <a:off x="4128" y="345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!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73" name="Text Box 70"/>
            <p:cNvSpPr txBox="1">
              <a:spLocks noChangeArrowheads="1"/>
            </p:cNvSpPr>
            <p:nvPr/>
          </p:nvSpPr>
          <p:spPr bwMode="auto">
            <a:xfrm>
              <a:off x="3744" y="3360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3255" name="AutoShape 71"/>
          <p:cNvSpPr>
            <a:spLocks noChangeArrowheads="1"/>
          </p:cNvSpPr>
          <p:nvPr/>
        </p:nvSpPr>
        <p:spPr bwMode="auto">
          <a:xfrm>
            <a:off x="7010400" y="2819400"/>
            <a:ext cx="1828800" cy="1447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</a:rPr>
              <a:t>ACCEPT</a:t>
            </a:r>
          </a:p>
        </p:txBody>
      </p:sp>
      <p:sp>
        <p:nvSpPr>
          <p:cNvPr id="31750" name="Rectangle 72"/>
          <p:cNvSpPr>
            <a:spLocks noChangeArrowheads="1"/>
          </p:cNvSpPr>
          <p:nvPr/>
        </p:nvSpPr>
        <p:spPr bwMode="auto">
          <a:xfrm>
            <a:off x="2133600" y="6521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Slide from Dorr/Monz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</a:rPr>
              <a:t>Deterministic means that at each point in processing there is always one unique thing to do (no choices).</a:t>
            </a:r>
          </a:p>
          <a:p>
            <a:pPr eaLnBrk="1" hangingPunct="1"/>
            <a:r>
              <a:rPr lang="en-US" smtClean="0">
                <a:solidFill>
                  <a:srgbClr val="009900"/>
                </a:solidFill>
              </a:rPr>
              <a:t>D-recognize is a simple table-driven interpreter</a:t>
            </a:r>
          </a:p>
          <a:p>
            <a:pPr eaLnBrk="1" hangingPunct="1"/>
            <a:r>
              <a:rPr lang="en-US" smtClean="0">
                <a:solidFill>
                  <a:srgbClr val="CC00CC"/>
                </a:solidFill>
              </a:rPr>
              <a:t>The algorithm is universal for all unambiguous languages.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To change the machine, you change the table.</a:t>
            </a:r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Key Points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6521450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ea typeface="ＭＳ Ｐゴシック" pitchFamily="16" charset="-128"/>
              </a:rPr>
              <a:t>Slide from Jurafsky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Non-Deterministic FSAs for SheepTalk</a:t>
            </a:r>
          </a:p>
        </p:txBody>
      </p:sp>
      <p:grpSp>
        <p:nvGrpSpPr>
          <p:cNvPr id="33795" name="Group 21"/>
          <p:cNvGrpSpPr>
            <a:grpSpLocks/>
          </p:cNvGrpSpPr>
          <p:nvPr/>
        </p:nvGrpSpPr>
        <p:grpSpPr bwMode="auto">
          <a:xfrm>
            <a:off x="1333500" y="2513013"/>
            <a:ext cx="6248400" cy="1520825"/>
            <a:chOff x="1056" y="1659"/>
            <a:chExt cx="3936" cy="958"/>
          </a:xfrm>
        </p:grpSpPr>
        <p:cxnSp>
          <p:nvCxnSpPr>
            <p:cNvPr id="33814" name="AutoShape 4"/>
            <p:cNvCxnSpPr>
              <a:cxnSpLocks noChangeShapeType="1"/>
            </p:cNvCxnSpPr>
            <p:nvPr/>
          </p:nvCxnSpPr>
          <p:spPr bwMode="auto">
            <a:xfrm rot="5400000" flipV="1">
              <a:off x="2441" y="1845"/>
              <a:ext cx="1" cy="876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815" name="AutoShape 6"/>
            <p:cNvSpPr>
              <a:spLocks noChangeArrowheads="1"/>
            </p:cNvSpPr>
            <p:nvPr/>
          </p:nvSpPr>
          <p:spPr bwMode="auto">
            <a:xfrm>
              <a:off x="1056" y="2281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q0</a:t>
              </a:r>
            </a:p>
          </p:txBody>
        </p:sp>
        <p:sp>
          <p:nvSpPr>
            <p:cNvPr id="33816" name="AutoShape 7"/>
            <p:cNvSpPr>
              <a:spLocks noChangeArrowheads="1"/>
            </p:cNvSpPr>
            <p:nvPr/>
          </p:nvSpPr>
          <p:spPr bwMode="auto">
            <a:xfrm>
              <a:off x="4560" y="2281"/>
              <a:ext cx="432" cy="336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4 w 21600"/>
                <a:gd name="T9" fmla="*/ 5 h 21600"/>
                <a:gd name="T10" fmla="*/ 7 w 21600"/>
                <a:gd name="T11" fmla="*/ 4 h 21600"/>
                <a:gd name="T12" fmla="*/ 9 w 21600"/>
                <a:gd name="T13" fmla="*/ 3 h 21600"/>
                <a:gd name="T14" fmla="*/ 7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q4</a:t>
              </a:r>
            </a:p>
          </p:txBody>
        </p:sp>
        <p:sp>
          <p:nvSpPr>
            <p:cNvPr id="33817" name="AutoShape 8"/>
            <p:cNvSpPr>
              <a:spLocks noChangeArrowheads="1"/>
            </p:cNvSpPr>
            <p:nvPr/>
          </p:nvSpPr>
          <p:spPr bwMode="auto">
            <a:xfrm>
              <a:off x="1932" y="2281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q1</a:t>
              </a:r>
            </a:p>
          </p:txBody>
        </p:sp>
        <p:sp>
          <p:nvSpPr>
            <p:cNvPr id="33818" name="AutoShape 9"/>
            <p:cNvSpPr>
              <a:spLocks noChangeArrowheads="1"/>
            </p:cNvSpPr>
            <p:nvPr/>
          </p:nvSpPr>
          <p:spPr bwMode="auto">
            <a:xfrm>
              <a:off x="2808" y="2281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q2</a:t>
              </a:r>
            </a:p>
          </p:txBody>
        </p:sp>
        <p:sp>
          <p:nvSpPr>
            <p:cNvPr id="33819" name="AutoShape 10"/>
            <p:cNvSpPr>
              <a:spLocks noChangeArrowheads="1"/>
            </p:cNvSpPr>
            <p:nvPr/>
          </p:nvSpPr>
          <p:spPr bwMode="auto">
            <a:xfrm>
              <a:off x="3684" y="2281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q3</a:t>
              </a:r>
            </a:p>
          </p:txBody>
        </p:sp>
        <p:cxnSp>
          <p:nvCxnSpPr>
            <p:cNvPr id="33820" name="AutoShape 11"/>
            <p:cNvCxnSpPr>
              <a:cxnSpLocks noChangeShapeType="1"/>
              <a:stCxn id="33815" idx="0"/>
              <a:endCxn id="33817" idx="0"/>
            </p:cNvCxnSpPr>
            <p:nvPr/>
          </p:nvCxnSpPr>
          <p:spPr bwMode="auto">
            <a:xfrm rot="5400000" flipV="1">
              <a:off x="1637" y="1844"/>
              <a:ext cx="1" cy="876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21" name="Text Box 12"/>
            <p:cNvSpPr txBox="1">
              <a:spLocks noChangeArrowheads="1"/>
            </p:cNvSpPr>
            <p:nvPr/>
          </p:nvSpPr>
          <p:spPr bwMode="auto">
            <a:xfrm>
              <a:off x="1488" y="1803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22" name="Text Box 13"/>
            <p:cNvSpPr txBox="1">
              <a:spLocks noChangeArrowheads="1"/>
            </p:cNvSpPr>
            <p:nvPr/>
          </p:nvSpPr>
          <p:spPr bwMode="auto">
            <a:xfrm>
              <a:off x="2358" y="1803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23" name="Text Box 14"/>
            <p:cNvSpPr txBox="1">
              <a:spLocks noChangeArrowheads="1"/>
            </p:cNvSpPr>
            <p:nvPr/>
          </p:nvSpPr>
          <p:spPr bwMode="auto">
            <a:xfrm>
              <a:off x="2808" y="165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24" name="Text Box 15"/>
            <p:cNvSpPr txBox="1">
              <a:spLocks noChangeArrowheads="1"/>
            </p:cNvSpPr>
            <p:nvPr/>
          </p:nvSpPr>
          <p:spPr bwMode="auto">
            <a:xfrm>
              <a:off x="3286" y="1803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25" name="Text Box 16"/>
            <p:cNvSpPr txBox="1">
              <a:spLocks noChangeArrowheads="1"/>
            </p:cNvSpPr>
            <p:nvPr/>
          </p:nvSpPr>
          <p:spPr bwMode="auto">
            <a:xfrm>
              <a:off x="4214" y="1803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!</a:t>
              </a:r>
            </a:p>
          </p:txBody>
        </p:sp>
        <p:cxnSp>
          <p:nvCxnSpPr>
            <p:cNvPr id="33826" name="AutoShape 18"/>
            <p:cNvCxnSpPr>
              <a:cxnSpLocks noChangeShapeType="1"/>
              <a:stCxn id="33818" idx="0"/>
              <a:endCxn id="33819" idx="0"/>
            </p:cNvCxnSpPr>
            <p:nvPr/>
          </p:nvCxnSpPr>
          <p:spPr bwMode="auto">
            <a:xfrm rot="5400000" flipV="1">
              <a:off x="3389" y="1844"/>
              <a:ext cx="1" cy="876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27" name="AutoShape 19"/>
            <p:cNvCxnSpPr>
              <a:cxnSpLocks noChangeShapeType="1"/>
              <a:stCxn id="33819" idx="0"/>
              <a:endCxn id="33816" idx="0"/>
            </p:cNvCxnSpPr>
            <p:nvPr/>
          </p:nvCxnSpPr>
          <p:spPr bwMode="auto">
            <a:xfrm rot="5400000" flipV="1">
              <a:off x="4301" y="1808"/>
              <a:ext cx="1" cy="948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28" name="AutoShape 20"/>
            <p:cNvSpPr>
              <a:spLocks noChangeArrowheads="1"/>
            </p:cNvSpPr>
            <p:nvPr/>
          </p:nvSpPr>
          <p:spPr bwMode="auto">
            <a:xfrm>
              <a:off x="2808" y="1947"/>
              <a:ext cx="288" cy="288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3796" name="AutoShape 23"/>
          <p:cNvCxnSpPr>
            <a:cxnSpLocks noChangeShapeType="1"/>
          </p:cNvCxnSpPr>
          <p:nvPr/>
        </p:nvCxnSpPr>
        <p:spPr bwMode="auto">
          <a:xfrm rot="5400000" flipV="1">
            <a:off x="3418681" y="4180682"/>
            <a:ext cx="1587" cy="13906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797" name="AutoShape 24"/>
          <p:cNvSpPr>
            <a:spLocks noChangeArrowheads="1"/>
          </p:cNvSpPr>
          <p:nvPr/>
        </p:nvSpPr>
        <p:spPr bwMode="auto">
          <a:xfrm>
            <a:off x="1219200" y="487362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q0</a:t>
            </a:r>
          </a:p>
        </p:txBody>
      </p:sp>
      <p:sp>
        <p:nvSpPr>
          <p:cNvPr id="33798" name="AutoShape 25"/>
          <p:cNvSpPr>
            <a:spLocks noChangeArrowheads="1"/>
          </p:cNvSpPr>
          <p:nvPr/>
        </p:nvSpPr>
        <p:spPr bwMode="auto">
          <a:xfrm>
            <a:off x="6781800" y="4873625"/>
            <a:ext cx="685800" cy="5334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1928858 h 21600"/>
              <a:gd name="T4" fmla="*/ 0 w 21600"/>
              <a:gd name="T5" fmla="*/ 6586009 h 21600"/>
              <a:gd name="T6" fmla="*/ 3188494 w 21600"/>
              <a:gd name="T7" fmla="*/ 11243182 h 21600"/>
              <a:gd name="T8" fmla="*/ 10887075 w 21600"/>
              <a:gd name="T9" fmla="*/ 13172018 h 21600"/>
              <a:gd name="T10" fmla="*/ 18585657 w 21600"/>
              <a:gd name="T11" fmla="*/ 11243182 h 21600"/>
              <a:gd name="T12" fmla="*/ 21774150 w 21600"/>
              <a:gd name="T13" fmla="*/ 6586009 h 21600"/>
              <a:gd name="T14" fmla="*/ 18585657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q4</a:t>
            </a:r>
          </a:p>
        </p:txBody>
      </p:sp>
      <p:sp>
        <p:nvSpPr>
          <p:cNvPr id="33799" name="AutoShape 26"/>
          <p:cNvSpPr>
            <a:spLocks noChangeArrowheads="1"/>
          </p:cNvSpPr>
          <p:nvPr/>
        </p:nvSpPr>
        <p:spPr bwMode="auto">
          <a:xfrm>
            <a:off x="2609850" y="487362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q1</a:t>
            </a:r>
          </a:p>
        </p:txBody>
      </p:sp>
      <p:sp>
        <p:nvSpPr>
          <p:cNvPr id="33800" name="AutoShape 27"/>
          <p:cNvSpPr>
            <a:spLocks noChangeArrowheads="1"/>
          </p:cNvSpPr>
          <p:nvPr/>
        </p:nvSpPr>
        <p:spPr bwMode="auto">
          <a:xfrm>
            <a:off x="4000500" y="487362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q2</a:t>
            </a:r>
          </a:p>
        </p:txBody>
      </p:sp>
      <p:sp>
        <p:nvSpPr>
          <p:cNvPr id="33801" name="AutoShape 28"/>
          <p:cNvSpPr>
            <a:spLocks noChangeArrowheads="1"/>
          </p:cNvSpPr>
          <p:nvPr/>
        </p:nvSpPr>
        <p:spPr bwMode="auto">
          <a:xfrm>
            <a:off x="5391150" y="487362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q3</a:t>
            </a:r>
          </a:p>
        </p:txBody>
      </p:sp>
      <p:cxnSp>
        <p:nvCxnSpPr>
          <p:cNvPr id="33802" name="AutoShape 29"/>
          <p:cNvCxnSpPr>
            <a:cxnSpLocks noChangeShapeType="1"/>
            <a:stCxn id="33797" idx="0"/>
            <a:endCxn id="33799" idx="0"/>
          </p:cNvCxnSpPr>
          <p:nvPr/>
        </p:nvCxnSpPr>
        <p:spPr bwMode="auto">
          <a:xfrm rot="5400000" flipV="1">
            <a:off x="2142331" y="4179094"/>
            <a:ext cx="1588" cy="13906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3" name="Text Box 30"/>
          <p:cNvSpPr txBox="1">
            <a:spLocks noChangeArrowheads="1"/>
          </p:cNvSpPr>
          <p:nvPr/>
        </p:nvSpPr>
        <p:spPr bwMode="auto">
          <a:xfrm>
            <a:off x="1905000" y="411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33804" name="Text Box 31"/>
          <p:cNvSpPr txBox="1">
            <a:spLocks noChangeArrowheads="1"/>
          </p:cNvSpPr>
          <p:nvPr/>
        </p:nvSpPr>
        <p:spPr bwMode="auto">
          <a:xfrm>
            <a:off x="3286125" y="41148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4759325" y="41148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33806" name="Text Box 34"/>
          <p:cNvSpPr txBox="1">
            <a:spLocks noChangeArrowheads="1"/>
          </p:cNvSpPr>
          <p:nvPr/>
        </p:nvSpPr>
        <p:spPr bwMode="auto">
          <a:xfrm>
            <a:off x="6232525" y="41148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!</a:t>
            </a:r>
          </a:p>
        </p:txBody>
      </p:sp>
      <p:cxnSp>
        <p:nvCxnSpPr>
          <p:cNvPr id="33807" name="AutoShape 35"/>
          <p:cNvCxnSpPr>
            <a:cxnSpLocks noChangeShapeType="1"/>
            <a:stCxn id="33800" idx="0"/>
            <a:endCxn id="33801" idx="0"/>
          </p:cNvCxnSpPr>
          <p:nvPr/>
        </p:nvCxnSpPr>
        <p:spPr bwMode="auto">
          <a:xfrm rot="5400000" flipV="1">
            <a:off x="4923631" y="4179094"/>
            <a:ext cx="1588" cy="13906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36"/>
          <p:cNvCxnSpPr>
            <a:cxnSpLocks noChangeShapeType="1"/>
            <a:stCxn id="33801" idx="0"/>
            <a:endCxn id="33798" idx="0"/>
          </p:cNvCxnSpPr>
          <p:nvPr/>
        </p:nvCxnSpPr>
        <p:spPr bwMode="auto">
          <a:xfrm rot="5400000" flipV="1">
            <a:off x="6371431" y="4121944"/>
            <a:ext cx="1588" cy="15049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9" name="AutoShape 39"/>
          <p:cNvCxnSpPr>
            <a:cxnSpLocks noChangeShapeType="1"/>
            <a:stCxn id="33801" idx="4"/>
            <a:endCxn id="33800" idx="5"/>
          </p:cNvCxnSpPr>
          <p:nvPr/>
        </p:nvCxnSpPr>
        <p:spPr bwMode="auto">
          <a:xfrm rot="16200000" flipV="1">
            <a:off x="4972050" y="4683125"/>
            <a:ext cx="66675" cy="1228725"/>
          </a:xfrm>
          <a:prstGeom prst="curved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0" name="Text Box 40"/>
          <p:cNvSpPr txBox="1">
            <a:spLocks noChangeArrowheads="1"/>
          </p:cNvSpPr>
          <p:nvPr/>
        </p:nvSpPr>
        <p:spPr bwMode="auto">
          <a:xfrm>
            <a:off x="4656138" y="5638800"/>
            <a:ext cx="43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811" name="Text Box 41"/>
          <p:cNvSpPr txBox="1">
            <a:spLocks noChangeArrowheads="1"/>
          </p:cNvSpPr>
          <p:nvPr/>
        </p:nvSpPr>
        <p:spPr bwMode="auto">
          <a:xfrm>
            <a:off x="4876800" y="5562600"/>
            <a:ext cx="43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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2" name="Line 46"/>
          <p:cNvSpPr>
            <a:spLocks noChangeShapeType="1"/>
          </p:cNvSpPr>
          <p:nvPr/>
        </p:nvSpPr>
        <p:spPr bwMode="auto">
          <a:xfrm>
            <a:off x="800100" y="3500438"/>
            <a:ext cx="419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48"/>
          <p:cNvSpPr>
            <a:spLocks noChangeShapeType="1"/>
          </p:cNvSpPr>
          <p:nvPr/>
        </p:nvSpPr>
        <p:spPr bwMode="auto">
          <a:xfrm>
            <a:off x="762000" y="4572000"/>
            <a:ext cx="4572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4419600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500" dirty="0"/>
              <a:t>At any choice point, we may follow the wrong arc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500" dirty="0"/>
              <a:t>Potential solutions: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400" dirty="0"/>
              <a:t>Save </a:t>
            </a:r>
            <a:r>
              <a:rPr lang="en-US" sz="4400" dirty="0">
                <a:solidFill>
                  <a:schemeClr val="accent2"/>
                </a:solidFill>
              </a:rPr>
              <a:t>backup</a:t>
            </a:r>
            <a:r>
              <a:rPr lang="en-US" sz="4400" dirty="0"/>
              <a:t> states at each choice point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400" dirty="0">
                <a:solidFill>
                  <a:schemeClr val="accent2"/>
                </a:solidFill>
              </a:rPr>
              <a:t>Look-ahead</a:t>
            </a:r>
            <a:r>
              <a:rPr lang="en-US" sz="4400" dirty="0">
                <a:solidFill>
                  <a:schemeClr val="hlink"/>
                </a:solidFill>
              </a:rPr>
              <a:t> </a:t>
            </a:r>
            <a:r>
              <a:rPr lang="en-US" sz="4400" dirty="0"/>
              <a:t>in the input before making choice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400" dirty="0"/>
              <a:t>Pursue alternatives in </a:t>
            </a:r>
            <a:r>
              <a:rPr lang="en-US" sz="4400" dirty="0">
                <a:solidFill>
                  <a:schemeClr val="accent2"/>
                </a:solidFill>
              </a:rPr>
              <a:t>parallel</a:t>
            </a:r>
            <a:endParaRPr lang="en-US" sz="4400" dirty="0">
              <a:solidFill>
                <a:schemeClr val="hlink"/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400" dirty="0" err="1">
                <a:solidFill>
                  <a:schemeClr val="accent2"/>
                </a:solidFill>
              </a:rPr>
              <a:t>Determinize</a:t>
            </a:r>
            <a:r>
              <a:rPr lang="en-US" sz="4400" dirty="0">
                <a:solidFill>
                  <a:schemeClr val="hlink"/>
                </a:solidFill>
              </a:rPr>
              <a:t> </a:t>
            </a:r>
            <a:r>
              <a:rPr lang="en-US" sz="4400" dirty="0"/>
              <a:t>our NFSAs (and then</a:t>
            </a:r>
            <a:r>
              <a:rPr lang="en-US" sz="4400" dirty="0">
                <a:solidFill>
                  <a:schemeClr val="hlink"/>
                </a:solidFill>
              </a:rPr>
              <a:t> </a:t>
            </a:r>
            <a:r>
              <a:rPr lang="en-US" sz="4400" dirty="0">
                <a:solidFill>
                  <a:schemeClr val="accent2"/>
                </a:solidFill>
              </a:rPr>
              <a:t>minimize</a:t>
            </a:r>
            <a:r>
              <a:rPr lang="en-US" sz="4400" dirty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5100" dirty="0"/>
              <a:t>FSAs can be useful tools for recognizing – and generating – subsets of natural language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5100" dirty="0"/>
              <a:t>But they cannot represent all NL phenomena (e.g. </a:t>
            </a:r>
            <a:r>
              <a:rPr lang="en-US" sz="5100" dirty="0">
                <a:solidFill>
                  <a:schemeClr val="accent2"/>
                </a:solidFill>
              </a:rPr>
              <a:t>center embedding</a:t>
            </a:r>
            <a:r>
              <a:rPr lang="en-US" sz="5100" dirty="0"/>
              <a:t>: </a:t>
            </a:r>
            <a:r>
              <a:rPr lang="en-US" sz="5100" dirty="0">
                <a:solidFill>
                  <a:srgbClr val="FF0066"/>
                </a:solidFill>
              </a:rPr>
              <a:t>The mouse the cat chased died.</a:t>
            </a:r>
            <a:r>
              <a:rPr lang="en-US" sz="5100" dirty="0"/>
              <a:t>)</a:t>
            </a:r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Problems of Non-Determinism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FSAs as Grammars for Natural Language: Names</a:t>
            </a:r>
          </a:p>
        </p:txBody>
      </p:sp>
      <p:sp>
        <p:nvSpPr>
          <p:cNvPr id="36867" name="AutoShape 26"/>
          <p:cNvSpPr>
            <a:spLocks noChangeArrowheads="1"/>
          </p:cNvSpPr>
          <p:nvPr/>
        </p:nvSpPr>
        <p:spPr bwMode="auto">
          <a:xfrm>
            <a:off x="321310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q2</a:t>
            </a:r>
          </a:p>
        </p:txBody>
      </p:sp>
      <p:sp>
        <p:nvSpPr>
          <p:cNvPr id="36868" name="AutoShape 28"/>
          <p:cNvSpPr>
            <a:spLocks noChangeArrowheads="1"/>
          </p:cNvSpPr>
          <p:nvPr/>
        </p:nvSpPr>
        <p:spPr bwMode="auto">
          <a:xfrm>
            <a:off x="543560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q4</a:t>
            </a:r>
          </a:p>
        </p:txBody>
      </p:sp>
      <p:sp>
        <p:nvSpPr>
          <p:cNvPr id="36869" name="AutoShape 30"/>
          <p:cNvSpPr>
            <a:spLocks noChangeArrowheads="1"/>
          </p:cNvSpPr>
          <p:nvPr/>
        </p:nvSpPr>
        <p:spPr bwMode="auto">
          <a:xfrm>
            <a:off x="654685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q5</a:t>
            </a:r>
          </a:p>
        </p:txBody>
      </p:sp>
      <p:sp>
        <p:nvSpPr>
          <p:cNvPr id="36870" name="AutoShape 34"/>
          <p:cNvSpPr>
            <a:spLocks noChangeArrowheads="1"/>
          </p:cNvSpPr>
          <p:nvPr/>
        </p:nvSpPr>
        <p:spPr bwMode="auto">
          <a:xfrm>
            <a:off x="99060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q0</a:t>
            </a:r>
          </a:p>
        </p:txBody>
      </p:sp>
      <p:sp>
        <p:nvSpPr>
          <p:cNvPr id="36871" name="AutoShape 36"/>
          <p:cNvSpPr>
            <a:spLocks noChangeArrowheads="1"/>
          </p:cNvSpPr>
          <p:nvPr/>
        </p:nvSpPr>
        <p:spPr bwMode="auto">
          <a:xfrm>
            <a:off x="432435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q3</a:t>
            </a:r>
          </a:p>
        </p:txBody>
      </p:sp>
      <p:sp>
        <p:nvSpPr>
          <p:cNvPr id="36872" name="AutoShape 37"/>
          <p:cNvSpPr>
            <a:spLocks noChangeArrowheads="1"/>
          </p:cNvSpPr>
          <p:nvPr/>
        </p:nvSpPr>
        <p:spPr bwMode="auto">
          <a:xfrm>
            <a:off x="2101850" y="3810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q1</a:t>
            </a:r>
          </a:p>
        </p:txBody>
      </p:sp>
      <p:sp>
        <p:nvSpPr>
          <p:cNvPr id="36873" name="AutoShape 38"/>
          <p:cNvSpPr>
            <a:spLocks noChangeArrowheads="1"/>
          </p:cNvSpPr>
          <p:nvPr/>
        </p:nvSpPr>
        <p:spPr bwMode="auto">
          <a:xfrm>
            <a:off x="7658100" y="3810000"/>
            <a:ext cx="533400" cy="457200"/>
          </a:xfrm>
          <a:custGeom>
            <a:avLst/>
            <a:gdLst>
              <a:gd name="T0" fmla="*/ 6586009 w 21600"/>
              <a:gd name="T1" fmla="*/ 0 h 21600"/>
              <a:gd name="T2" fmla="*/ 1928858 w 21600"/>
              <a:gd name="T3" fmla="*/ 1417108 h 21600"/>
              <a:gd name="T4" fmla="*/ 0 w 21600"/>
              <a:gd name="T5" fmla="*/ 4838700 h 21600"/>
              <a:gd name="T6" fmla="*/ 1928858 w 21600"/>
              <a:gd name="T7" fmla="*/ 8260291 h 21600"/>
              <a:gd name="T8" fmla="*/ 6586009 w 21600"/>
              <a:gd name="T9" fmla="*/ 9677399 h 21600"/>
              <a:gd name="T10" fmla="*/ 11243182 w 21600"/>
              <a:gd name="T11" fmla="*/ 8260291 h 21600"/>
              <a:gd name="T12" fmla="*/ 13172018 w 21600"/>
              <a:gd name="T13" fmla="*/ 4838700 h 21600"/>
              <a:gd name="T14" fmla="*/ 11243182 w 21600"/>
              <a:gd name="T15" fmla="*/ 14171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q6</a:t>
            </a:r>
          </a:p>
        </p:txBody>
      </p:sp>
      <p:cxnSp>
        <p:nvCxnSpPr>
          <p:cNvPr id="36874" name="AutoShape 39"/>
          <p:cNvCxnSpPr>
            <a:cxnSpLocks noChangeShapeType="1"/>
            <a:stCxn id="36870" idx="0"/>
            <a:endCxn id="36872" idx="0"/>
          </p:cNvCxnSpPr>
          <p:nvPr/>
        </p:nvCxnSpPr>
        <p:spPr bwMode="auto">
          <a:xfrm rot="5400000" flipV="1">
            <a:off x="1774031" y="3255169"/>
            <a:ext cx="1588" cy="11112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5" name="AutoShape 40"/>
          <p:cNvCxnSpPr>
            <a:cxnSpLocks noChangeShapeType="1"/>
          </p:cNvCxnSpPr>
          <p:nvPr/>
        </p:nvCxnSpPr>
        <p:spPr bwMode="auto">
          <a:xfrm rot="5400000" flipV="1">
            <a:off x="2885281" y="3256757"/>
            <a:ext cx="1587" cy="1111250"/>
          </a:xfrm>
          <a:prstGeom prst="curvedConnector3">
            <a:avLst>
              <a:gd name="adj1" fmla="val -23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6" name="AutoShape 41"/>
          <p:cNvCxnSpPr>
            <a:cxnSpLocks noChangeShapeType="1"/>
          </p:cNvCxnSpPr>
          <p:nvPr/>
        </p:nvCxnSpPr>
        <p:spPr bwMode="auto">
          <a:xfrm rot="5400000" flipV="1">
            <a:off x="3996531" y="3253582"/>
            <a:ext cx="1587" cy="11112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7" name="AutoShape 42"/>
          <p:cNvCxnSpPr>
            <a:cxnSpLocks noChangeShapeType="1"/>
          </p:cNvCxnSpPr>
          <p:nvPr/>
        </p:nvCxnSpPr>
        <p:spPr bwMode="auto">
          <a:xfrm rot="5400000" flipV="1">
            <a:off x="5107781" y="3251994"/>
            <a:ext cx="1588" cy="11112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8" name="AutoShape 43"/>
          <p:cNvCxnSpPr>
            <a:cxnSpLocks noChangeShapeType="1"/>
          </p:cNvCxnSpPr>
          <p:nvPr/>
        </p:nvCxnSpPr>
        <p:spPr bwMode="auto">
          <a:xfrm rot="5400000" flipV="1">
            <a:off x="6219031" y="3250407"/>
            <a:ext cx="1587" cy="11112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9" name="AutoShape 44"/>
          <p:cNvCxnSpPr>
            <a:cxnSpLocks noChangeShapeType="1"/>
          </p:cNvCxnSpPr>
          <p:nvPr/>
        </p:nvCxnSpPr>
        <p:spPr bwMode="auto">
          <a:xfrm rot="5400000" flipV="1">
            <a:off x="7330281" y="3248819"/>
            <a:ext cx="1588" cy="111125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0" name="AutoShape 45"/>
          <p:cNvCxnSpPr>
            <a:cxnSpLocks noChangeShapeType="1"/>
            <a:stCxn id="36872" idx="4"/>
            <a:endCxn id="36867" idx="4"/>
          </p:cNvCxnSpPr>
          <p:nvPr/>
        </p:nvCxnSpPr>
        <p:spPr bwMode="auto">
          <a:xfrm rot="16200000" flipH="1">
            <a:off x="2885281" y="3712369"/>
            <a:ext cx="1588" cy="111125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1" name="AutoShape 46"/>
          <p:cNvCxnSpPr>
            <a:cxnSpLocks noChangeShapeType="1"/>
          </p:cNvCxnSpPr>
          <p:nvPr/>
        </p:nvCxnSpPr>
        <p:spPr bwMode="auto">
          <a:xfrm rot="16200000" flipH="1">
            <a:off x="3996531" y="3710782"/>
            <a:ext cx="1587" cy="111125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2" name="AutoShape 47"/>
          <p:cNvCxnSpPr>
            <a:cxnSpLocks noChangeShapeType="1"/>
            <a:stCxn id="36870" idx="4"/>
            <a:endCxn id="36867" idx="4"/>
          </p:cNvCxnSpPr>
          <p:nvPr/>
        </p:nvCxnSpPr>
        <p:spPr bwMode="auto">
          <a:xfrm rot="16200000" flipH="1">
            <a:off x="2329656" y="3156744"/>
            <a:ext cx="1588" cy="2222500"/>
          </a:xfrm>
          <a:prstGeom prst="curvedConnector3">
            <a:avLst>
              <a:gd name="adj1" fmla="val 502999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3" name="AutoShape 48"/>
          <p:cNvCxnSpPr>
            <a:cxnSpLocks noChangeShapeType="1"/>
            <a:stCxn id="36867" idx="0"/>
            <a:endCxn id="36871" idx="0"/>
          </p:cNvCxnSpPr>
          <p:nvPr/>
        </p:nvCxnSpPr>
        <p:spPr bwMode="auto">
          <a:xfrm rot="5400000" flipV="1">
            <a:off x="3996531" y="3255169"/>
            <a:ext cx="1588" cy="1111250"/>
          </a:xfrm>
          <a:prstGeom prst="curvedConnector3">
            <a:avLst>
              <a:gd name="adj1" fmla="val -528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4" name="AutoShape 49"/>
          <p:cNvCxnSpPr>
            <a:cxnSpLocks noChangeShapeType="1"/>
            <a:stCxn id="36867" idx="4"/>
            <a:endCxn id="36871" idx="4"/>
          </p:cNvCxnSpPr>
          <p:nvPr/>
        </p:nvCxnSpPr>
        <p:spPr bwMode="auto">
          <a:xfrm rot="16200000" flipH="1">
            <a:off x="3996531" y="3712369"/>
            <a:ext cx="1588" cy="1111250"/>
          </a:xfrm>
          <a:prstGeom prst="curvedConnector3">
            <a:avLst>
              <a:gd name="adj1" fmla="val 548999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5" name="AutoShape 50"/>
          <p:cNvCxnSpPr>
            <a:cxnSpLocks noChangeShapeType="1"/>
            <a:stCxn id="36871" idx="4"/>
            <a:endCxn id="36869" idx="4"/>
          </p:cNvCxnSpPr>
          <p:nvPr/>
        </p:nvCxnSpPr>
        <p:spPr bwMode="auto">
          <a:xfrm rot="16200000" flipH="1">
            <a:off x="5663406" y="3156744"/>
            <a:ext cx="1588" cy="2222500"/>
          </a:xfrm>
          <a:prstGeom prst="curvedConnector3">
            <a:avLst>
              <a:gd name="adj1" fmla="val 367999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886" name="Text Box 51"/>
          <p:cNvSpPr txBox="1">
            <a:spLocks noChangeArrowheads="1"/>
          </p:cNvSpPr>
          <p:nvPr/>
        </p:nvSpPr>
        <p:spPr bwMode="auto">
          <a:xfrm>
            <a:off x="1447800" y="30480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the</a:t>
            </a:r>
          </a:p>
        </p:txBody>
      </p:sp>
      <p:sp>
        <p:nvSpPr>
          <p:cNvPr id="36887" name="Text Box 54"/>
          <p:cNvSpPr txBox="1">
            <a:spLocks noChangeArrowheads="1"/>
          </p:cNvSpPr>
          <p:nvPr/>
        </p:nvSpPr>
        <p:spPr bwMode="auto">
          <a:xfrm>
            <a:off x="2330450" y="2743200"/>
            <a:ext cx="88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888" name="Text Box 55"/>
          <p:cNvSpPr txBox="1">
            <a:spLocks noChangeArrowheads="1"/>
          </p:cNvSpPr>
          <p:nvPr/>
        </p:nvSpPr>
        <p:spPr bwMode="auto">
          <a:xfrm>
            <a:off x="2559050" y="30480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rev</a:t>
            </a:r>
          </a:p>
        </p:txBody>
      </p:sp>
      <p:sp>
        <p:nvSpPr>
          <p:cNvPr id="36889" name="Text Box 58"/>
          <p:cNvSpPr txBox="1">
            <a:spLocks noChangeArrowheads="1"/>
          </p:cNvSpPr>
          <p:nvPr/>
        </p:nvSpPr>
        <p:spPr bwMode="auto">
          <a:xfrm>
            <a:off x="3670300" y="32004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mr</a:t>
            </a:r>
          </a:p>
        </p:txBody>
      </p:sp>
      <p:sp>
        <p:nvSpPr>
          <p:cNvPr id="36890" name="Text Box 59"/>
          <p:cNvSpPr txBox="1">
            <a:spLocks noChangeArrowheads="1"/>
          </p:cNvSpPr>
          <p:nvPr/>
        </p:nvSpPr>
        <p:spPr bwMode="auto">
          <a:xfrm>
            <a:off x="3670300" y="2659063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dr</a:t>
            </a:r>
          </a:p>
        </p:txBody>
      </p:sp>
      <p:sp>
        <p:nvSpPr>
          <p:cNvPr id="36891" name="Text Box 60"/>
          <p:cNvSpPr txBox="1">
            <a:spLocks noChangeArrowheads="1"/>
          </p:cNvSpPr>
          <p:nvPr/>
        </p:nvSpPr>
        <p:spPr bwMode="auto">
          <a:xfrm>
            <a:off x="2559050" y="4259263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hon</a:t>
            </a:r>
          </a:p>
        </p:txBody>
      </p:sp>
      <p:sp>
        <p:nvSpPr>
          <p:cNvPr id="36892" name="Text Box 61"/>
          <p:cNvSpPr txBox="1">
            <a:spLocks noChangeArrowheads="1"/>
          </p:cNvSpPr>
          <p:nvPr/>
        </p:nvSpPr>
        <p:spPr bwMode="auto">
          <a:xfrm>
            <a:off x="4781550" y="32004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pat</a:t>
            </a:r>
          </a:p>
        </p:txBody>
      </p:sp>
      <p:sp>
        <p:nvSpPr>
          <p:cNvPr id="36893" name="Text Box 62"/>
          <p:cNvSpPr txBox="1">
            <a:spLocks noChangeArrowheads="1"/>
          </p:cNvSpPr>
          <p:nvPr/>
        </p:nvSpPr>
        <p:spPr bwMode="auto">
          <a:xfrm>
            <a:off x="5892800" y="32004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l.</a:t>
            </a:r>
          </a:p>
        </p:txBody>
      </p:sp>
      <p:sp>
        <p:nvSpPr>
          <p:cNvPr id="36894" name="Text Box 63"/>
          <p:cNvSpPr txBox="1">
            <a:spLocks noChangeArrowheads="1"/>
          </p:cNvSpPr>
          <p:nvPr/>
        </p:nvSpPr>
        <p:spPr bwMode="auto">
          <a:xfrm>
            <a:off x="6775450" y="3200400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robinson</a:t>
            </a:r>
          </a:p>
        </p:txBody>
      </p:sp>
      <p:sp>
        <p:nvSpPr>
          <p:cNvPr id="36895" name="Text Box 64"/>
          <p:cNvSpPr txBox="1">
            <a:spLocks noChangeArrowheads="1"/>
          </p:cNvSpPr>
          <p:nvPr/>
        </p:nvSpPr>
        <p:spPr bwMode="auto">
          <a:xfrm>
            <a:off x="3670300" y="4183063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ms</a:t>
            </a:r>
          </a:p>
        </p:txBody>
      </p:sp>
      <p:sp>
        <p:nvSpPr>
          <p:cNvPr id="36896" name="Text Box 65"/>
          <p:cNvSpPr txBox="1">
            <a:spLocks noChangeArrowheads="1"/>
          </p:cNvSpPr>
          <p:nvPr/>
        </p:nvSpPr>
        <p:spPr bwMode="auto">
          <a:xfrm>
            <a:off x="3670300" y="49530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mrs</a:t>
            </a:r>
          </a:p>
        </p:txBody>
      </p:sp>
      <p:sp>
        <p:nvSpPr>
          <p:cNvPr id="36897" name="Text Box 66"/>
          <p:cNvSpPr txBox="1">
            <a:spLocks noChangeArrowheads="1"/>
          </p:cNvSpPr>
          <p:nvPr/>
        </p:nvSpPr>
        <p:spPr bwMode="auto">
          <a:xfrm>
            <a:off x="5435600" y="49530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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98" name="Text Box 67"/>
          <p:cNvSpPr txBox="1">
            <a:spLocks noChangeArrowheads="1"/>
          </p:cNvSpPr>
          <p:nvPr/>
        </p:nvSpPr>
        <p:spPr bwMode="auto">
          <a:xfrm>
            <a:off x="1447800" y="4953000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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99" name="Line 68"/>
          <p:cNvSpPr>
            <a:spLocks noChangeShapeType="1"/>
          </p:cNvSpPr>
          <p:nvPr/>
        </p:nvSpPr>
        <p:spPr bwMode="auto">
          <a:xfrm>
            <a:off x="762000" y="41830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we want to extract all the proper names in the news, will this work?</a:t>
            </a:r>
          </a:p>
          <a:p>
            <a:pPr lvl="1" eaLnBrk="1" hangingPunct="1"/>
            <a:r>
              <a:rPr lang="en-US" smtClean="0"/>
              <a:t>What will it miss?</a:t>
            </a:r>
          </a:p>
          <a:p>
            <a:pPr lvl="1" eaLnBrk="1" hangingPunct="1"/>
            <a:r>
              <a:rPr lang="en-US" smtClean="0"/>
              <a:t>Will it accept something that is not a proper name?</a:t>
            </a:r>
          </a:p>
          <a:p>
            <a:pPr lvl="1" eaLnBrk="1" hangingPunct="1"/>
            <a:r>
              <a:rPr lang="en-US" smtClean="0"/>
              <a:t>How would you change it to accept all proper names without </a:t>
            </a:r>
            <a:r>
              <a:rPr lang="en-US" smtClean="0">
                <a:solidFill>
                  <a:schemeClr val="accent2"/>
                </a:solidFill>
              </a:rPr>
              <a:t>false positives</a:t>
            </a:r>
            <a:r>
              <a:rPr lang="en-US" smtClean="0"/>
              <a:t>?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Precision</a:t>
            </a:r>
            <a:r>
              <a:rPr lang="en-US" smtClean="0"/>
              <a:t> vs. </a:t>
            </a:r>
            <a:r>
              <a:rPr lang="en-US" smtClean="0">
                <a:solidFill>
                  <a:schemeClr val="accent2"/>
                </a:solidFill>
              </a:rPr>
              <a:t>recall</a:t>
            </a:r>
            <a:r>
              <a:rPr lang="en-US" smtClean="0"/>
              <a:t>….</a:t>
            </a:r>
          </a:p>
        </p:txBody>
      </p:sp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Recognizing Person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Rule-based = linguistic</a:t>
            </a:r>
            <a:br>
              <a:rPr lang="en-US" sz="2400" dirty="0" smtClean="0"/>
            </a:b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For what problems is rule-based better suited and when is statistics better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Identifying proper names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Distinguishing a biography from a dictionary entry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Answering questions</a:t>
            </a:r>
            <a:br>
              <a:rPr lang="en-US" sz="1800" dirty="0" smtClean="0"/>
            </a:b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far can a simple method take us?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</a:t>
            </a:r>
            <a:r>
              <a:rPr lang="en-US" sz="2000" i="1" dirty="0"/>
              <a:t>much is Google 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much is Microsoft worth?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much knowledge of language do our algorithms need to do useful NLP?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/>
              <a:t>80/20 Rule: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Claim:  80% of NLP can be done with simple methods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When should we worry about the other 20%?</a:t>
            </a:r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Rule-based vs. Statistical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Morphology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Morphology is the study of the ways that words are built up from smaller meaningful units called morphemes</a:t>
            </a:r>
          </a:p>
          <a:p>
            <a:r>
              <a:rPr lang="en-US"/>
              <a:t>We can usefully divide morphemes into two classes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Stems</a:t>
            </a:r>
            <a:r>
              <a:rPr lang="en-US"/>
              <a:t>: The core meaning bearing units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Affixes</a:t>
            </a:r>
            <a:r>
              <a:rPr lang="en-US"/>
              <a:t>: Bits and pieces that adhere to stems to change their meanings and grammatical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 and Irregular Nouns and Verbs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Regulars…</a:t>
            </a:r>
          </a:p>
          <a:p>
            <a:pPr lvl="1">
              <a:lnSpc>
                <a:spcPct val="90000"/>
              </a:lnSpc>
            </a:pPr>
            <a:r>
              <a:rPr lang="en-US"/>
              <a:t>Walk, walks, walking, walked, walked</a:t>
            </a:r>
          </a:p>
          <a:p>
            <a:pPr lvl="1">
              <a:lnSpc>
                <a:spcPct val="90000"/>
              </a:lnSpc>
            </a:pPr>
            <a:r>
              <a:rPr lang="en-US"/>
              <a:t>Table, tables</a:t>
            </a:r>
          </a:p>
          <a:p>
            <a:pPr>
              <a:lnSpc>
                <a:spcPct val="90000"/>
              </a:lnSpc>
            </a:pPr>
            <a:r>
              <a:rPr lang="en-US"/>
              <a:t>Irregulars</a:t>
            </a:r>
          </a:p>
          <a:p>
            <a:pPr lvl="1">
              <a:lnSpc>
                <a:spcPct val="90000"/>
              </a:lnSpc>
            </a:pPr>
            <a:r>
              <a:rPr lang="en-US"/>
              <a:t>Eat, eats, eating, </a:t>
            </a:r>
            <a:r>
              <a:rPr lang="en-US">
                <a:solidFill>
                  <a:srgbClr val="A50021"/>
                </a:solidFill>
              </a:rPr>
              <a:t>ate, eaten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Catch, catches, catching, </a:t>
            </a:r>
            <a:r>
              <a:rPr lang="en-US">
                <a:solidFill>
                  <a:srgbClr val="A50021"/>
                </a:solidFill>
              </a:rPr>
              <a:t>caught, caught</a:t>
            </a:r>
          </a:p>
          <a:p>
            <a:pPr lvl="1">
              <a:lnSpc>
                <a:spcPct val="90000"/>
              </a:lnSpc>
            </a:pPr>
            <a:r>
              <a:rPr lang="en-US"/>
              <a:t>Cut, cuts, cutting, </a:t>
            </a:r>
            <a:r>
              <a:rPr lang="en-US">
                <a:solidFill>
                  <a:srgbClr val="A50021"/>
                </a:solidFill>
              </a:rPr>
              <a:t>cut, cut</a:t>
            </a:r>
          </a:p>
          <a:p>
            <a:pPr lvl="1">
              <a:lnSpc>
                <a:spcPct val="90000"/>
              </a:lnSpc>
            </a:pPr>
            <a:r>
              <a:rPr lang="en-US"/>
              <a:t>Goose, </a:t>
            </a:r>
            <a:r>
              <a:rPr lang="en-US">
                <a:solidFill>
                  <a:srgbClr val="A50021"/>
                </a:solidFill>
              </a:rPr>
              <a:t>geese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want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Something to automatically do the following kinds of mappings:</a:t>
            </a:r>
          </a:p>
          <a:p>
            <a:r>
              <a:rPr lang="en-US"/>
              <a:t>Cats	</a:t>
            </a:r>
            <a:r>
              <a:rPr lang="en-US">
                <a:solidFill>
                  <a:srgbClr val="A50021"/>
                </a:solidFill>
                <a:latin typeface="Courier" pitchFamily="16" charset="0"/>
              </a:rPr>
              <a:t>cat +N +PL</a:t>
            </a:r>
          </a:p>
          <a:p>
            <a:r>
              <a:rPr lang="en-US"/>
              <a:t>Cat 	</a:t>
            </a:r>
            <a:r>
              <a:rPr lang="en-US">
                <a:solidFill>
                  <a:srgbClr val="A50021"/>
                </a:solidFill>
                <a:latin typeface="Courier" pitchFamily="16" charset="0"/>
              </a:rPr>
              <a:t>cat +N +SG</a:t>
            </a:r>
            <a:endParaRPr lang="en-US"/>
          </a:p>
          <a:p>
            <a:r>
              <a:rPr lang="en-US"/>
              <a:t>Cities	</a:t>
            </a:r>
            <a:r>
              <a:rPr lang="en-US">
                <a:solidFill>
                  <a:srgbClr val="A50021"/>
                </a:solidFill>
                <a:latin typeface="Courier" pitchFamily="16" charset="0"/>
              </a:rPr>
              <a:t>city +N +PL</a:t>
            </a:r>
            <a:endParaRPr lang="en-US">
              <a:latin typeface="Courier" pitchFamily="16" charset="0"/>
            </a:endParaRPr>
          </a:p>
          <a:p>
            <a:r>
              <a:rPr lang="en-US"/>
              <a:t>Merging	</a:t>
            </a:r>
            <a:r>
              <a:rPr lang="en-US">
                <a:solidFill>
                  <a:srgbClr val="A50021"/>
                </a:solidFill>
                <a:latin typeface="Courier" pitchFamily="16" charset="0"/>
              </a:rPr>
              <a:t>merge +V +Present-participle</a:t>
            </a:r>
            <a:endParaRPr lang="en-US"/>
          </a:p>
          <a:p>
            <a:r>
              <a:rPr lang="en-US"/>
              <a:t>Caught	</a:t>
            </a:r>
            <a:r>
              <a:rPr lang="en-US">
                <a:solidFill>
                  <a:srgbClr val="A50021"/>
                </a:solidFill>
                <a:latin typeface="Courier" pitchFamily="16" charset="0"/>
              </a:rPr>
              <a:t>catch +V +past-participle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/>
          <a:lstStyle/>
          <a:p>
            <a:r>
              <a:rPr lang="en-US"/>
              <a:t>Why care about morphology?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3025" cy="36623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2200" dirty="0"/>
              <a:t>Spelling correction: </a:t>
            </a:r>
            <a:r>
              <a:rPr lang="en-US" sz="2200" dirty="0" err="1">
                <a:solidFill>
                  <a:srgbClr val="FF0066"/>
                </a:solidFill>
              </a:rPr>
              <a:t>referece</a:t>
            </a:r>
            <a:endParaRPr lang="en-US" sz="2200" dirty="0">
              <a:solidFill>
                <a:srgbClr val="FF0066"/>
              </a:solidFill>
            </a:endParaRPr>
          </a:p>
          <a:p>
            <a:pPr lvl="1"/>
            <a:r>
              <a:rPr lang="en-US" sz="2200" dirty="0"/>
              <a:t>Morphology in machine translation</a:t>
            </a:r>
          </a:p>
          <a:p>
            <a:pPr lvl="2"/>
            <a:r>
              <a:rPr lang="en-US" dirty="0"/>
              <a:t>Spanish words </a:t>
            </a:r>
            <a:r>
              <a:rPr lang="en-US" b="1" dirty="0" err="1">
                <a:solidFill>
                  <a:srgbClr val="FF0066"/>
                </a:solidFill>
              </a:rPr>
              <a:t>quiero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66"/>
                </a:solidFill>
              </a:rPr>
              <a:t>quieres</a:t>
            </a:r>
            <a:r>
              <a:rPr lang="en-US" dirty="0"/>
              <a:t> are both related to </a:t>
            </a:r>
            <a:r>
              <a:rPr lang="en-US" b="1" dirty="0" err="1">
                <a:solidFill>
                  <a:srgbClr val="FF0066"/>
                </a:solidFill>
              </a:rPr>
              <a:t>querer</a:t>
            </a:r>
            <a:r>
              <a:rPr lang="en-US" dirty="0"/>
              <a:t> ‘</a:t>
            </a:r>
            <a:r>
              <a:rPr lang="en-US" b="1" dirty="0">
                <a:solidFill>
                  <a:schemeClr val="accent1"/>
                </a:solidFill>
              </a:rPr>
              <a:t>want</a:t>
            </a:r>
            <a:r>
              <a:rPr lang="en-US" dirty="0"/>
              <a:t>’</a:t>
            </a:r>
          </a:p>
          <a:p>
            <a:pPr lvl="1"/>
            <a:r>
              <a:rPr lang="en-US" sz="2200" dirty="0"/>
              <a:t>Hyphenation algorithms: </a:t>
            </a:r>
            <a:r>
              <a:rPr lang="en-US" sz="2200" dirty="0">
                <a:solidFill>
                  <a:srgbClr val="FF0066"/>
                </a:solidFill>
              </a:rPr>
              <a:t>refer-</a:t>
            </a:r>
            <a:r>
              <a:rPr lang="en-US" sz="2200" dirty="0" err="1">
                <a:solidFill>
                  <a:srgbClr val="FF0066"/>
                </a:solidFill>
              </a:rPr>
              <a:t>ence</a:t>
            </a:r>
            <a:endParaRPr lang="en-US" sz="2200" dirty="0"/>
          </a:p>
          <a:p>
            <a:pPr lvl="1"/>
            <a:r>
              <a:rPr lang="en-US" sz="2200" dirty="0"/>
              <a:t>Part-of-speech analysis: </a:t>
            </a:r>
            <a:r>
              <a:rPr lang="en-US" sz="2200" dirty="0" err="1">
                <a:solidFill>
                  <a:srgbClr val="FF0066"/>
                </a:solidFill>
              </a:rPr>
              <a:t>google</a:t>
            </a:r>
            <a:r>
              <a:rPr lang="en-US" sz="2200" dirty="0">
                <a:solidFill>
                  <a:srgbClr val="FF0066"/>
                </a:solidFill>
              </a:rPr>
              <a:t>, </a:t>
            </a:r>
            <a:r>
              <a:rPr lang="en-US" sz="2200" dirty="0" err="1">
                <a:solidFill>
                  <a:srgbClr val="FF0066"/>
                </a:solidFill>
              </a:rPr>
              <a:t>googler</a:t>
            </a:r>
            <a:endParaRPr lang="en-US" sz="2200" dirty="0"/>
          </a:p>
          <a:p>
            <a:pPr lvl="1"/>
            <a:r>
              <a:rPr lang="en-US" sz="2200" dirty="0"/>
              <a:t>Text-to-speech: </a:t>
            </a:r>
            <a:r>
              <a:rPr lang="en-US" sz="2200" dirty="0">
                <a:solidFill>
                  <a:schemeClr val="hlink"/>
                </a:solidFill>
              </a:rPr>
              <a:t>grapheme-to-phoneme</a:t>
            </a:r>
            <a:r>
              <a:rPr lang="en-US" sz="2200" dirty="0"/>
              <a:t> conversion</a:t>
            </a:r>
          </a:p>
          <a:p>
            <a:pPr lvl="2"/>
            <a:r>
              <a:rPr lang="en-US" dirty="0">
                <a:solidFill>
                  <a:srgbClr val="FF0066"/>
                </a:solidFill>
              </a:rPr>
              <a:t>ho</a:t>
            </a:r>
            <a:r>
              <a:rPr lang="en-US" b="1" i="1" dirty="0">
                <a:solidFill>
                  <a:srgbClr val="FF0066"/>
                </a:solidFill>
              </a:rPr>
              <a:t>th</a:t>
            </a:r>
            <a:r>
              <a:rPr lang="en-US" dirty="0">
                <a:solidFill>
                  <a:srgbClr val="FF0066"/>
                </a:solidFill>
              </a:rPr>
              <a:t>ouse (/T/ or /D/)</a:t>
            </a:r>
          </a:p>
          <a:p>
            <a:pPr lvl="1"/>
            <a:r>
              <a:rPr lang="en-US" sz="2200" dirty="0"/>
              <a:t>Allows us to guess at meaning</a:t>
            </a:r>
          </a:p>
          <a:p>
            <a:pPr lvl="2"/>
            <a:r>
              <a:rPr lang="en-US" b="1" dirty="0" err="1">
                <a:solidFill>
                  <a:srgbClr val="FF0066"/>
                </a:solidFill>
              </a:rPr>
              <a:t>‘Twas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brillig</a:t>
            </a:r>
            <a:r>
              <a:rPr lang="en-US" b="1" dirty="0">
                <a:solidFill>
                  <a:srgbClr val="FF0066"/>
                </a:solidFill>
              </a:rPr>
              <a:t> and the </a:t>
            </a:r>
            <a:r>
              <a:rPr lang="en-US" b="1" dirty="0" err="1">
                <a:solidFill>
                  <a:srgbClr val="FF0066"/>
                </a:solidFill>
              </a:rPr>
              <a:t>slithy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toves</a:t>
            </a:r>
            <a:r>
              <a:rPr lang="en-US" b="1" dirty="0">
                <a:solidFill>
                  <a:srgbClr val="FF0066"/>
                </a:solidFill>
              </a:rPr>
              <a:t>…</a:t>
            </a:r>
          </a:p>
          <a:p>
            <a:pPr lvl="2"/>
            <a:r>
              <a:rPr lang="en-US" b="1" dirty="0" err="1">
                <a:solidFill>
                  <a:srgbClr val="FF0066"/>
                </a:solidFill>
              </a:rPr>
              <a:t>Muggles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moogled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migwiches</a:t>
            </a:r>
            <a:endParaRPr lang="en-US" b="1" dirty="0">
              <a:solidFill>
                <a:srgbClr val="FF0066"/>
              </a:solidFill>
            </a:endParaRPr>
          </a:p>
          <a:p>
            <a:pPr lvl="1"/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Morphology and FSAs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We’d like to use the machinery provided by FSAs to capture facts about morphology</a:t>
            </a:r>
          </a:p>
          <a:p>
            <a:pPr lvl="1">
              <a:buFontTx/>
              <a:buChar char="•"/>
            </a:pPr>
            <a:r>
              <a:rPr lang="en-US"/>
              <a:t>Ie. Accept strings that are in the language</a:t>
            </a:r>
          </a:p>
          <a:p>
            <a:pPr lvl="1">
              <a:buFontTx/>
              <a:buChar char="•"/>
            </a:pPr>
            <a:r>
              <a:rPr lang="en-US"/>
              <a:t>And reject strings that are not</a:t>
            </a:r>
          </a:p>
          <a:p>
            <a:pPr lvl="1">
              <a:buFontTx/>
              <a:buChar char="•"/>
            </a:pPr>
            <a:r>
              <a:rPr lang="en-US"/>
              <a:t>And do it in a way that doesn’t require us to in effect list all the words in the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we need to build a morphological parser?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Lexicon</a:t>
            </a:r>
            <a:r>
              <a:rPr lang="en-US" dirty="0"/>
              <a:t>: list of stems and affixes (w/ corresponding </a:t>
            </a:r>
            <a:r>
              <a:rPr lang="en-US" dirty="0" smtClean="0"/>
              <a:t>part of speech (</a:t>
            </a:r>
            <a:r>
              <a:rPr lang="en-US" dirty="0" err="1" smtClean="0"/>
              <a:t>p.o.s</a:t>
            </a:r>
            <a:r>
              <a:rPr lang="en-US" dirty="0" smtClean="0"/>
              <a:t>.))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accent2"/>
                </a:solidFill>
              </a:rPr>
              <a:t>Morphotactics</a:t>
            </a:r>
            <a:r>
              <a:rPr lang="en-US" dirty="0"/>
              <a:t> of the language: model of how and which morphemes can be affixed to a stem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Orthographic rules: </a:t>
            </a:r>
            <a:r>
              <a:rPr lang="en-US" dirty="0"/>
              <a:t>spelling modifications that may occur when affixation occurs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in </a:t>
            </a:r>
            <a:r>
              <a:rPr lang="en-US" dirty="0">
                <a:solidFill>
                  <a:schemeClr val="hlink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hlink"/>
                </a:solidFill>
                <a:sym typeface="Wingdings" pitchFamily="2" charset="2"/>
              </a:rPr>
              <a:t>il</a:t>
            </a:r>
            <a:r>
              <a:rPr lang="en-US" dirty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in context of</a:t>
            </a:r>
            <a:r>
              <a:rPr lang="en-US" dirty="0">
                <a:solidFill>
                  <a:schemeClr val="hlink"/>
                </a:solidFill>
                <a:sym typeface="Wingdings" pitchFamily="2" charset="2"/>
              </a:rPr>
              <a:t> l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rgbClr val="FF0066"/>
                </a:solidFill>
                <a:sym typeface="Wingdings" pitchFamily="2" charset="2"/>
              </a:rPr>
              <a:t>in- + legal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 Most morphological phenomena can be described with </a:t>
            </a:r>
            <a:r>
              <a:rPr lang="en-US" dirty="0">
                <a:solidFill>
                  <a:schemeClr val="accent2"/>
                </a:solidFill>
              </a:rPr>
              <a:t>regular expressions </a:t>
            </a:r>
            <a:r>
              <a:rPr lang="en-US" dirty="0"/>
              <a:t>– so finite state techniques often used to represent morphological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Simple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Regular singular nouns are ok</a:t>
            </a:r>
          </a:p>
          <a:p>
            <a:r>
              <a:rPr lang="en-US"/>
              <a:t>Regular plural nouns have an -s on the end</a:t>
            </a:r>
          </a:p>
          <a:p>
            <a:r>
              <a:rPr lang="en-US"/>
              <a:t>Irregulars are ok as is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Rules</a:t>
            </a:r>
          </a:p>
        </p:txBody>
      </p:sp>
      <p:pic>
        <p:nvPicPr>
          <p:cNvPr id="138243" name="Picture 3" descr="nouninfl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6675" y="3076575"/>
            <a:ext cx="6481763" cy="260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Add in the Words</a:t>
            </a:r>
          </a:p>
        </p:txBody>
      </p:sp>
      <p:pic>
        <p:nvPicPr>
          <p:cNvPr id="140291" name="Picture 3" descr="fsale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90800"/>
            <a:ext cx="6240463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/>
              <a:t>Derivational morphology: adjective fragment</a:t>
            </a:r>
          </a:p>
        </p:txBody>
      </p:sp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2743200" y="32766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q3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6172200" y="2514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q5</a:t>
            </a: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4305300" y="3276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q4</a:t>
            </a:r>
          </a:p>
        </p:txBody>
      </p:sp>
      <p:cxnSp>
        <p:nvCxnSpPr>
          <p:cNvPr id="187398" name="AutoShape 6"/>
          <p:cNvCxnSpPr>
            <a:cxnSpLocks noChangeShapeType="1"/>
            <a:stCxn id="187400" idx="4"/>
            <a:endCxn id="187395" idx="4"/>
          </p:cNvCxnSpPr>
          <p:nvPr/>
        </p:nvCxnSpPr>
        <p:spPr bwMode="auto">
          <a:xfrm rot="16200000" flipH="1">
            <a:off x="1981200" y="2743200"/>
            <a:ext cx="762000" cy="1219200"/>
          </a:xfrm>
          <a:prstGeom prst="curvedConnector3">
            <a:avLst>
              <a:gd name="adj1" fmla="val 13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1905000"/>
            <a:ext cx="3314700" cy="1066800"/>
            <a:chOff x="960" y="1200"/>
            <a:chExt cx="2088" cy="672"/>
          </a:xfrm>
        </p:grpSpPr>
        <p:sp>
          <p:nvSpPr>
            <p:cNvPr id="187400" name="AutoShape 8"/>
            <p:cNvSpPr>
              <a:spLocks noChangeArrowheads="1"/>
            </p:cNvSpPr>
            <p:nvPr/>
          </p:nvSpPr>
          <p:spPr bwMode="auto">
            <a:xfrm>
              <a:off x="960" y="1584"/>
              <a:ext cx="288" cy="288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q0</a:t>
              </a:r>
            </a:p>
          </p:txBody>
        </p:sp>
        <p:sp>
          <p:nvSpPr>
            <p:cNvPr id="187401" name="AutoShape 9"/>
            <p:cNvSpPr>
              <a:spLocks noChangeArrowheads="1"/>
            </p:cNvSpPr>
            <p:nvPr/>
          </p:nvSpPr>
          <p:spPr bwMode="auto">
            <a:xfrm>
              <a:off x="1728" y="1200"/>
              <a:ext cx="288" cy="288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q1</a:t>
              </a:r>
            </a:p>
          </p:txBody>
        </p:sp>
        <p:sp>
          <p:nvSpPr>
            <p:cNvPr id="187402" name="AutoShape 10"/>
            <p:cNvSpPr>
              <a:spLocks noChangeArrowheads="1"/>
            </p:cNvSpPr>
            <p:nvPr/>
          </p:nvSpPr>
          <p:spPr bwMode="auto">
            <a:xfrm>
              <a:off x="2712" y="1200"/>
              <a:ext cx="336" cy="2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q2</a:t>
              </a:r>
            </a:p>
          </p:txBody>
        </p:sp>
        <p:cxnSp>
          <p:nvCxnSpPr>
            <p:cNvPr id="187403" name="AutoShape 11"/>
            <p:cNvCxnSpPr>
              <a:cxnSpLocks noChangeShapeType="1"/>
              <a:stCxn id="187400" idx="0"/>
              <a:endCxn id="187401" idx="0"/>
            </p:cNvCxnSpPr>
            <p:nvPr/>
          </p:nvCxnSpPr>
          <p:spPr bwMode="auto">
            <a:xfrm rot="16200000">
              <a:off x="1296" y="1008"/>
              <a:ext cx="384" cy="768"/>
            </a:xfrm>
            <a:prstGeom prst="curvedConnector3">
              <a:avLst>
                <a:gd name="adj1" fmla="val 1080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7404" name="AutoShape 12"/>
            <p:cNvCxnSpPr>
              <a:cxnSpLocks noChangeShapeType="1"/>
              <a:stCxn id="187401" idx="7"/>
              <a:endCxn id="187402" idx="1"/>
            </p:cNvCxnSpPr>
            <p:nvPr/>
          </p:nvCxnSpPr>
          <p:spPr bwMode="auto">
            <a:xfrm rot="5400000" flipV="1">
              <a:off x="2367" y="849"/>
              <a:ext cx="1" cy="787"/>
            </a:xfrm>
            <a:prstGeom prst="curvedConnector3">
              <a:avLst>
                <a:gd name="adj1" fmla="val -18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187405" name="AutoShape 13"/>
          <p:cNvCxnSpPr>
            <a:cxnSpLocks noChangeShapeType="1"/>
            <a:stCxn id="187395" idx="7"/>
            <a:endCxn id="187402" idx="3"/>
          </p:cNvCxnSpPr>
          <p:nvPr/>
        </p:nvCxnSpPr>
        <p:spPr bwMode="auto">
          <a:xfrm flipV="1">
            <a:off x="3133725" y="2295525"/>
            <a:ext cx="1249363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7406" name="AutoShape 14"/>
          <p:cNvCxnSpPr>
            <a:cxnSpLocks noChangeShapeType="1"/>
            <a:stCxn id="187402" idx="6"/>
            <a:endCxn id="187396" idx="1"/>
          </p:cNvCxnSpPr>
          <p:nvPr/>
        </p:nvCxnSpPr>
        <p:spPr bwMode="auto">
          <a:xfrm>
            <a:off x="4838700" y="2133600"/>
            <a:ext cx="1411288" cy="447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7407" name="AutoShape 15"/>
          <p:cNvCxnSpPr>
            <a:cxnSpLocks noChangeShapeType="1"/>
            <a:stCxn id="187395" idx="5"/>
            <a:endCxn id="187397" idx="3"/>
          </p:cNvCxnSpPr>
          <p:nvPr/>
        </p:nvCxnSpPr>
        <p:spPr bwMode="auto">
          <a:xfrm rot="16200000" flipH="1">
            <a:off x="3757613" y="3043237"/>
            <a:ext cx="1588" cy="1249363"/>
          </a:xfrm>
          <a:prstGeom prst="curvedConnector3">
            <a:avLst>
              <a:gd name="adj1" fmla="val 18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7408" name="AutoShape 16"/>
          <p:cNvCxnSpPr>
            <a:cxnSpLocks noChangeShapeType="1"/>
            <a:stCxn id="187397" idx="6"/>
            <a:endCxn id="187396" idx="3"/>
          </p:cNvCxnSpPr>
          <p:nvPr/>
        </p:nvCxnSpPr>
        <p:spPr bwMode="auto">
          <a:xfrm flipV="1">
            <a:off x="4838700" y="2905125"/>
            <a:ext cx="1411288" cy="6000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1371600" y="166846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un-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adj-root</a:t>
            </a:r>
            <a:r>
              <a:rPr lang="en-US" baseline="-25000"/>
              <a:t>1</a:t>
            </a: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5257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-er, -ly, -est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1752600" y="3581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</a:t>
            </a:r>
            <a:endParaRPr lang="en-US"/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2895600" y="2514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adj-root</a:t>
            </a:r>
            <a:r>
              <a:rPr lang="en-US" baseline="-25000"/>
              <a:t>1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3200400" y="411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adj-root</a:t>
            </a:r>
            <a:r>
              <a:rPr lang="en-US" baseline="-25000"/>
              <a:t>2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5257800" y="3581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-er, -est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762000" y="4800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800" b="1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1143000" y="4739481"/>
            <a:ext cx="6858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 Adj-root</a:t>
            </a:r>
            <a:r>
              <a:rPr lang="en-US" sz="2800" baseline="-25000" dirty="0"/>
              <a:t>1</a:t>
            </a:r>
            <a:r>
              <a:rPr lang="en-US" sz="2800" dirty="0"/>
              <a:t>:  clear, </a:t>
            </a:r>
            <a:r>
              <a:rPr lang="en-US" sz="2800" dirty="0" err="1"/>
              <a:t>happi</a:t>
            </a:r>
            <a:r>
              <a:rPr lang="en-US" sz="2800" dirty="0"/>
              <a:t>, </a:t>
            </a:r>
            <a:r>
              <a:rPr lang="en-US" sz="2800" dirty="0" smtClean="0"/>
              <a:t>real</a:t>
            </a: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 Adj-root</a:t>
            </a:r>
            <a:r>
              <a:rPr lang="en-US" sz="2800" baseline="-25000" dirty="0"/>
              <a:t>2</a:t>
            </a:r>
            <a:r>
              <a:rPr lang="en-US" sz="2800" dirty="0"/>
              <a:t>:  big, red </a:t>
            </a:r>
            <a:r>
              <a:rPr lang="en-US" sz="2800" dirty="0">
                <a:solidFill>
                  <a:srgbClr val="FF0066"/>
                </a:solidFill>
              </a:rPr>
              <a:t>(*bigly)</a:t>
            </a:r>
            <a:endParaRPr lang="en-US" sz="2800" dirty="0"/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6858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Rule-based = linguistic</a:t>
            </a:r>
            <a:br>
              <a:rPr lang="en-US" sz="2400" dirty="0" smtClean="0"/>
            </a:b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For what problems is rule-based better suited and when is statistics better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Identifying proper names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Distinguishing a biography from a dictionary entry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Answering questions</a:t>
            </a:r>
            <a:br>
              <a:rPr lang="en-US" sz="1800" dirty="0" smtClean="0"/>
            </a:b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far can a simple method take us?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</a:t>
            </a:r>
            <a:r>
              <a:rPr lang="en-US" sz="2000" i="1" dirty="0"/>
              <a:t>much is </a:t>
            </a:r>
            <a:r>
              <a:rPr lang="en-US" sz="2000" b="1" i="1" dirty="0"/>
              <a:t>Google </a:t>
            </a:r>
            <a:r>
              <a:rPr lang="en-US" sz="2000" i="1" dirty="0"/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much is </a:t>
            </a:r>
            <a:r>
              <a:rPr lang="en-US" sz="2000" b="1" i="1" dirty="0" smtClean="0"/>
              <a:t>Microsoft</a:t>
            </a:r>
            <a:r>
              <a:rPr lang="en-US" sz="2000" i="1" dirty="0" smtClean="0"/>
              <a:t> 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How much is </a:t>
            </a:r>
            <a:r>
              <a:rPr lang="en-US" sz="2000" b="1" i="1" dirty="0" smtClean="0">
                <a:solidFill>
                  <a:srgbClr val="FF0000"/>
                </a:solidFill>
              </a:rPr>
              <a:t>IBM</a:t>
            </a:r>
            <a:r>
              <a:rPr lang="en-US" sz="2000" i="1" dirty="0" smtClean="0">
                <a:solidFill>
                  <a:srgbClr val="FF0000"/>
                </a:solidFill>
              </a:rPr>
              <a:t> worth?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How </a:t>
            </a:r>
            <a:r>
              <a:rPr lang="en-US" sz="2800" dirty="0"/>
              <a:t>much knowledge of language do our algorithms need to do useful NLP?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/>
              <a:t>80/20 Rule: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Claim:  80% of NLP can be done with simple methods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When should we worry about the other 20%?</a:t>
            </a:r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Rule-based vs. Statistical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Parsing/Generation </a:t>
            </a:r>
            <a:br>
              <a:rPr lang="en-US" sz="3200" dirty="0"/>
            </a:br>
            <a:r>
              <a:rPr lang="en-US" sz="3200" dirty="0"/>
              <a:t>vs. Recognition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600200"/>
            <a:ext cx="84232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now run strings through these machines to recognize strings in the language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b="1" dirty="0">
                <a:solidFill>
                  <a:srgbClr val="00B050"/>
                </a:solidFill>
              </a:rPr>
              <a:t>Accept</a:t>
            </a:r>
            <a:r>
              <a:rPr lang="en-US" sz="1800" b="1" dirty="0"/>
              <a:t> </a:t>
            </a:r>
            <a:r>
              <a:rPr lang="en-US" sz="1800" dirty="0"/>
              <a:t>words that are ok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b="1" dirty="0">
                <a:solidFill>
                  <a:srgbClr val="A50021"/>
                </a:solidFill>
              </a:rPr>
              <a:t>Reject</a:t>
            </a:r>
            <a:r>
              <a:rPr lang="en-US" sz="1800" b="1" dirty="0"/>
              <a:t> </a:t>
            </a:r>
            <a:r>
              <a:rPr lang="en-US" sz="1800" dirty="0"/>
              <a:t>words that are not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recognition is usually not quite what we need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Often if we find some string in the language we might like to find the structure in it (</a:t>
            </a:r>
            <a:r>
              <a:rPr lang="en-US" sz="1800" dirty="0">
                <a:solidFill>
                  <a:schemeClr val="accent1"/>
                </a:solidFill>
              </a:rPr>
              <a:t>parsing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Or we have some structure and we want to produce a surface form (</a:t>
            </a:r>
            <a:r>
              <a:rPr lang="en-US" sz="1800" dirty="0">
                <a:solidFill>
                  <a:schemeClr val="accent1"/>
                </a:solidFill>
              </a:rPr>
              <a:t>production/generation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From “</a:t>
            </a:r>
            <a:r>
              <a:rPr lang="en-US" sz="1800" dirty="0">
                <a:solidFill>
                  <a:srgbClr val="A50021"/>
                </a:solidFill>
              </a:rPr>
              <a:t>cats”</a:t>
            </a:r>
            <a:r>
              <a:rPr lang="en-US" sz="1800" dirty="0"/>
              <a:t> to “</a:t>
            </a:r>
            <a:r>
              <a:rPr lang="en-US" sz="1800" dirty="0">
                <a:solidFill>
                  <a:srgbClr val="A50021"/>
                </a:solidFill>
              </a:rPr>
              <a:t>cat +N +PL”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State Transducers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simple story</a:t>
            </a:r>
          </a:p>
          <a:p>
            <a:pPr lvl="1">
              <a:buFontTx/>
              <a:buChar char="•"/>
            </a:pPr>
            <a:r>
              <a:rPr lang="en-US"/>
              <a:t>Add another tape</a:t>
            </a:r>
          </a:p>
          <a:p>
            <a:pPr lvl="1">
              <a:buFontTx/>
              <a:buChar char="•"/>
            </a:pPr>
            <a:r>
              <a:rPr lang="en-US"/>
              <a:t>Add extra symbols to the transitions</a:t>
            </a:r>
          </a:p>
          <a:p>
            <a:pPr lvl="1">
              <a:buFontTx/>
              <a:buChar char="•"/>
            </a:pPr>
            <a:endParaRPr lang="en-US"/>
          </a:p>
          <a:p>
            <a:pPr lvl="1">
              <a:buFontTx/>
              <a:buChar char="•"/>
            </a:pPr>
            <a:r>
              <a:rPr lang="en-US"/>
              <a:t>On one tape we read “</a:t>
            </a:r>
            <a:r>
              <a:rPr lang="en-US">
                <a:solidFill>
                  <a:srgbClr val="A50021"/>
                </a:solidFill>
              </a:rPr>
              <a:t>cats</a:t>
            </a:r>
            <a:r>
              <a:rPr lang="en-US"/>
              <a:t>”, on the other we write “</a:t>
            </a:r>
            <a:r>
              <a:rPr lang="en-US">
                <a:solidFill>
                  <a:srgbClr val="A50021"/>
                </a:solidFill>
              </a:rPr>
              <a:t>cat +N +PL</a:t>
            </a:r>
            <a:r>
              <a:rPr lang="en-US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kind of parsing we’re talking about is normally called </a:t>
            </a:r>
            <a:r>
              <a:rPr lang="en-US">
                <a:solidFill>
                  <a:srgbClr val="A50021"/>
                </a:solidFill>
              </a:rPr>
              <a:t>morphological analysis</a:t>
            </a:r>
          </a:p>
          <a:p>
            <a:r>
              <a:rPr lang="en-US"/>
              <a:t>It can either be </a:t>
            </a:r>
          </a:p>
          <a:p>
            <a:pPr lvl="1">
              <a:buFontTx/>
              <a:buChar char="•"/>
            </a:pPr>
            <a:r>
              <a:rPr lang="en-US"/>
              <a:t>An important stand-alone component of an application (spelling correction, information retrieval)</a:t>
            </a:r>
          </a:p>
          <a:p>
            <a:pPr lvl="1">
              <a:buFontTx/>
              <a:buChar char="•"/>
            </a:pPr>
            <a:r>
              <a:rPr lang="en-US"/>
              <a:t>Or simply a link in a chain of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Generativity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Nothing really privileged about the directions.</a:t>
            </a:r>
          </a:p>
          <a:p>
            <a:r>
              <a:rPr lang="en-US"/>
              <a:t>We can write from one and read from the other or vice-versa.</a:t>
            </a:r>
          </a:p>
          <a:p>
            <a:r>
              <a:rPr lang="en-US"/>
              <a:t>One way is generation, the other way is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FSTs</a:t>
            </a:r>
          </a:p>
        </p:txBody>
      </p:sp>
      <p:pic>
        <p:nvPicPr>
          <p:cNvPr id="150531" name="Picture 3" descr="cat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663950"/>
            <a:ext cx="7953375" cy="1816100"/>
          </a:xfrm>
          <a:prstGeom prst="rect">
            <a:avLst/>
          </a:prstGeom>
          <a:noFill/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714375" y="1600994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ym typeface="Wingdings" pitchFamily="2" charset="2"/>
              </a:rPr>
              <a:t>Kimmo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Koskenniemi’s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339966"/>
                </a:solidFill>
                <a:sym typeface="Wingdings" pitchFamily="2" charset="2"/>
              </a:rPr>
              <a:t>two-level morphology</a:t>
            </a:r>
          </a:p>
          <a:p>
            <a:pPr lvl="1"/>
            <a:r>
              <a:rPr lang="en-US" sz="2800" dirty="0">
                <a:sym typeface="Wingdings" pitchFamily="2" charset="2"/>
              </a:rPr>
              <a:t>Idea: word is a relationship between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339966"/>
                </a:solidFill>
                <a:sym typeface="Wingdings" pitchFamily="2" charset="2"/>
              </a:rPr>
              <a:t>lexical</a:t>
            </a:r>
            <a:r>
              <a:rPr lang="en-US" sz="28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level (its morphemes) and </a:t>
            </a:r>
            <a:r>
              <a:rPr lang="en-US" sz="2800" b="1" dirty="0">
                <a:solidFill>
                  <a:srgbClr val="339966"/>
                </a:solidFill>
                <a:sym typeface="Wingdings" pitchFamily="2" charset="2"/>
              </a:rPr>
              <a:t>surface</a:t>
            </a:r>
            <a:r>
              <a:rPr lang="en-US" sz="2800" dirty="0">
                <a:sym typeface="Wingdings" pitchFamily="2" charset="2"/>
              </a:rPr>
              <a:t> level (its orthography)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876800"/>
            <a:ext cx="7693025" cy="1793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c:c means read a c on one tape and write a c on the other</a:t>
            </a:r>
          </a:p>
          <a:p>
            <a:pPr>
              <a:lnSpc>
                <a:spcPct val="90000"/>
              </a:lnSpc>
            </a:pPr>
            <a:r>
              <a:rPr lang="en-US" sz="1800"/>
              <a:t>+N:</a:t>
            </a:r>
            <a:r>
              <a:rPr lang="el-GR" sz="1800"/>
              <a:t>ε</a:t>
            </a:r>
            <a:r>
              <a:rPr lang="en-US" sz="1800"/>
              <a:t> means read a +N symbol on one tape and write nothing on the other</a:t>
            </a:r>
          </a:p>
          <a:p>
            <a:pPr>
              <a:lnSpc>
                <a:spcPct val="90000"/>
              </a:lnSpc>
            </a:pPr>
            <a:r>
              <a:rPr lang="en-US" sz="1800"/>
              <a:t>+PL:s means read +PL and write an s</a:t>
            </a:r>
          </a:p>
          <a:p>
            <a:pPr>
              <a:lnSpc>
                <a:spcPct val="90000"/>
              </a:lnSpc>
            </a:pPr>
            <a:endParaRPr lang="el-GR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2514600"/>
            <a:ext cx="7086600" cy="2136775"/>
            <a:chOff x="1056" y="1295"/>
            <a:chExt cx="3312" cy="865"/>
          </a:xfrm>
        </p:grpSpPr>
        <p:sp>
          <p:nvSpPr>
            <p:cNvPr id="152581" name="Oval 5"/>
            <p:cNvSpPr>
              <a:spLocks noChangeArrowheads="1"/>
            </p:cNvSpPr>
            <p:nvPr/>
          </p:nvSpPr>
          <p:spPr bwMode="auto">
            <a:xfrm>
              <a:off x="1056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2" name="Oval 6"/>
            <p:cNvSpPr>
              <a:spLocks noChangeArrowheads="1"/>
            </p:cNvSpPr>
            <p:nvPr/>
          </p:nvSpPr>
          <p:spPr bwMode="auto">
            <a:xfrm>
              <a:off x="1680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3" name="Oval 7"/>
            <p:cNvSpPr>
              <a:spLocks noChangeArrowheads="1"/>
            </p:cNvSpPr>
            <p:nvPr/>
          </p:nvSpPr>
          <p:spPr bwMode="auto">
            <a:xfrm>
              <a:off x="2256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Oval 8"/>
            <p:cNvSpPr>
              <a:spLocks noChangeArrowheads="1"/>
            </p:cNvSpPr>
            <p:nvPr/>
          </p:nvSpPr>
          <p:spPr bwMode="auto">
            <a:xfrm>
              <a:off x="2880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5" name="Oval 9"/>
            <p:cNvSpPr>
              <a:spLocks noChangeArrowheads="1"/>
            </p:cNvSpPr>
            <p:nvPr/>
          </p:nvSpPr>
          <p:spPr bwMode="auto">
            <a:xfrm>
              <a:off x="3456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6" name="Oval 10"/>
            <p:cNvSpPr>
              <a:spLocks noChangeArrowheads="1"/>
            </p:cNvSpPr>
            <p:nvPr/>
          </p:nvSpPr>
          <p:spPr bwMode="auto">
            <a:xfrm>
              <a:off x="4032" y="182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2587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3911" y="1513"/>
              <a:ext cx="1" cy="624"/>
            </a:xfrm>
            <a:prstGeom prst="curvedConnector3">
              <a:avLst>
                <a:gd name="adj1" fmla="val -28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2588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711" y="1513"/>
              <a:ext cx="1" cy="624"/>
            </a:xfrm>
            <a:prstGeom prst="curvedConnector3">
              <a:avLst>
                <a:gd name="adj1" fmla="val -28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2589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335" y="1513"/>
              <a:ext cx="1" cy="624"/>
            </a:xfrm>
            <a:prstGeom prst="curvedConnector3">
              <a:avLst>
                <a:gd name="adj1" fmla="val -28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2590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135" y="1513"/>
              <a:ext cx="1" cy="624"/>
            </a:xfrm>
            <a:prstGeom prst="curvedConnector3">
              <a:avLst>
                <a:gd name="adj1" fmla="val -28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2591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511" y="1513"/>
              <a:ext cx="1" cy="624"/>
            </a:xfrm>
            <a:prstGeom prst="curvedConnector3">
              <a:avLst>
                <a:gd name="adj1" fmla="val -28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2592" name="Text Box 16"/>
            <p:cNvSpPr txBox="1">
              <a:spLocks noChangeArrowheads="1"/>
            </p:cNvSpPr>
            <p:nvPr/>
          </p:nvSpPr>
          <p:spPr bwMode="auto">
            <a:xfrm>
              <a:off x="1382" y="1304"/>
              <a:ext cx="23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c:c</a:t>
              </a:r>
            </a:p>
          </p:txBody>
        </p:sp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2006" y="1304"/>
              <a:ext cx="25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a:a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2630" y="1304"/>
              <a:ext cx="18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t:t</a:t>
              </a:r>
            </a:p>
          </p:txBody>
        </p:sp>
        <p:sp>
          <p:nvSpPr>
            <p:cNvPr id="152595" name="Text Box 19"/>
            <p:cNvSpPr txBox="1">
              <a:spLocks noChangeArrowheads="1"/>
            </p:cNvSpPr>
            <p:nvPr/>
          </p:nvSpPr>
          <p:spPr bwMode="auto">
            <a:xfrm>
              <a:off x="3168" y="1295"/>
              <a:ext cx="32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+N:</a:t>
              </a:r>
              <a:r>
                <a:rPr lang="el-GR" sz="2000">
                  <a:latin typeface="Arial" charset="0"/>
                  <a:cs typeface="Times New Roman" pitchFamily="18" charset="0"/>
                </a:rPr>
                <a:t>ε</a:t>
              </a:r>
            </a:p>
          </p:txBody>
        </p:sp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3696" y="1295"/>
              <a:ext cx="37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+</a:t>
              </a:r>
              <a:r>
                <a:rPr lang="en-US" sz="2000">
                  <a:latin typeface="Arial" charset="0"/>
                </a:rPr>
                <a:t>PL:s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Gory Details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Of course, its not as easy as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>
                <a:solidFill>
                  <a:srgbClr val="A50021"/>
                </a:solidFill>
              </a:rPr>
              <a:t>“cat +N +PL” &lt;-&gt;  “cats”</a:t>
            </a:r>
          </a:p>
          <a:p>
            <a:pPr>
              <a:lnSpc>
                <a:spcPct val="90000"/>
              </a:lnSpc>
            </a:pPr>
            <a:r>
              <a:rPr lang="en-US" sz="2400"/>
              <a:t>As we saw earlier there are </a:t>
            </a:r>
            <a:r>
              <a:rPr lang="en-US" sz="2400">
                <a:solidFill>
                  <a:srgbClr val="A50021"/>
                </a:solidFill>
              </a:rPr>
              <a:t>geese</a:t>
            </a:r>
            <a:r>
              <a:rPr lang="en-US" sz="2400"/>
              <a:t>, </a:t>
            </a:r>
            <a:r>
              <a:rPr lang="en-US" sz="2400">
                <a:solidFill>
                  <a:srgbClr val="A50021"/>
                </a:solidFill>
              </a:rPr>
              <a:t>mice</a:t>
            </a:r>
            <a:r>
              <a:rPr lang="en-US" sz="2400"/>
              <a:t> and </a:t>
            </a:r>
            <a:r>
              <a:rPr lang="en-US" sz="2400">
                <a:solidFill>
                  <a:srgbClr val="A50021"/>
                </a:solidFill>
              </a:rPr>
              <a:t>oxen</a:t>
            </a:r>
          </a:p>
          <a:p>
            <a:pPr>
              <a:lnSpc>
                <a:spcPct val="90000"/>
              </a:lnSpc>
            </a:pPr>
            <a:r>
              <a:rPr lang="en-US" sz="2400"/>
              <a:t>But there are also a whole host of spelling/pronunciation changes that go along with inflectional changes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>
                <a:solidFill>
                  <a:srgbClr val="A50021"/>
                </a:solidFill>
              </a:rPr>
              <a:t>Cats</a:t>
            </a:r>
            <a:r>
              <a:rPr lang="en-US" sz="2000"/>
              <a:t> vs </a:t>
            </a:r>
            <a:r>
              <a:rPr lang="en-US" sz="2000">
                <a:solidFill>
                  <a:schemeClr val="accent2"/>
                </a:solidFill>
              </a:rPr>
              <a:t>Dogs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Fox and Foxes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Multi-Tape Machines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deal with this we can simply add more tapes and use the output of one tape machine as the input to the next</a:t>
            </a:r>
          </a:p>
          <a:p>
            <a:r>
              <a:rPr lang="en-US"/>
              <a:t>So to handle irregular spelling changes we’ll add intermediate tapes with intermediate symbols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Multi-Level Tape Machines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800600"/>
            <a:ext cx="7693025" cy="1793875"/>
          </a:xfrm>
        </p:spPr>
        <p:txBody>
          <a:bodyPr/>
          <a:lstStyle/>
          <a:p>
            <a:r>
              <a:rPr lang="en-US" sz="2400"/>
              <a:t>We use one machine to transduce between the lexical and the intermediate level, and another to handle the spelling changes to the surface tape </a:t>
            </a:r>
          </a:p>
        </p:txBody>
      </p:sp>
      <p:pic>
        <p:nvPicPr>
          <p:cNvPr id="168964" name="Picture 4" descr="making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6559550" cy="219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/>
              <a:t>Lexical to Intermediate Level</a:t>
            </a:r>
          </a:p>
        </p:txBody>
      </p:sp>
      <p:pic>
        <p:nvPicPr>
          <p:cNvPr id="171012" name="Picture 4" descr="fstle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291388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Rule-based = linguistic</a:t>
            </a:r>
            <a:br>
              <a:rPr lang="en-US" sz="2400" dirty="0" smtClean="0"/>
            </a:b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For what problems is rule-based better suited and when is statistics better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Identifying proper names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Distinguishing a biography from a dictionary entry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Answering questions</a:t>
            </a:r>
            <a:br>
              <a:rPr lang="en-US" sz="1800" dirty="0" smtClean="0"/>
            </a:b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far can a simple method take us?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</a:t>
            </a:r>
            <a:r>
              <a:rPr lang="en-US" sz="2000" i="1" dirty="0"/>
              <a:t>much is </a:t>
            </a:r>
            <a:r>
              <a:rPr lang="en-US" sz="2000" b="1" i="1" dirty="0"/>
              <a:t>Google</a:t>
            </a:r>
            <a:r>
              <a:rPr lang="en-US" sz="2000" i="1" dirty="0"/>
              <a:t> 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much is </a:t>
            </a:r>
            <a:r>
              <a:rPr lang="en-US" sz="2000" b="1" i="1" dirty="0" smtClean="0"/>
              <a:t>Microsoft</a:t>
            </a:r>
            <a:r>
              <a:rPr lang="en-US" sz="2000" i="1" dirty="0" smtClean="0"/>
              <a:t> 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much is I</a:t>
            </a:r>
            <a:r>
              <a:rPr lang="en-US" sz="2000" b="1" i="1" dirty="0" smtClean="0"/>
              <a:t>BM </a:t>
            </a:r>
            <a:r>
              <a:rPr lang="en-US" sz="2000" i="1" dirty="0" smtClean="0"/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How much is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Walmart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worth?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much knowledge of language do our algorithms need to do useful NLP?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/>
              <a:t>80/20 Rule: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Claim:  80% of NLP can be done with simple methods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When should we worry about the other 20%?</a:t>
            </a:r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Rule-based vs. Statistical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to Surface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693025" cy="620713"/>
          </a:xfrm>
        </p:spPr>
        <p:txBody>
          <a:bodyPr/>
          <a:lstStyle/>
          <a:p>
            <a:r>
              <a:rPr lang="en-US" sz="2400"/>
              <a:t>The add an “e” rule as in </a:t>
            </a:r>
            <a:r>
              <a:rPr lang="en-US" sz="2400">
                <a:solidFill>
                  <a:srgbClr val="A50021"/>
                </a:solidFill>
              </a:rPr>
              <a:t>fox^s# &lt;-&gt; foxes#</a:t>
            </a:r>
            <a:endParaRPr lang="en-US" sz="2400"/>
          </a:p>
        </p:txBody>
      </p:sp>
      <p:pic>
        <p:nvPicPr>
          <p:cNvPr id="173060" name="Picture 4" descr="spellep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743200"/>
            <a:ext cx="6543675" cy="344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Foxes</a:t>
            </a:r>
          </a:p>
        </p:txBody>
      </p:sp>
      <p:pic>
        <p:nvPicPr>
          <p:cNvPr id="175107" name="Picture 3" descr="3leveltraceep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553200" cy="471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3962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Regular expressions and FSAs can represent subsets of natural language as well as regular languages</a:t>
            </a:r>
          </a:p>
          <a:p>
            <a:pPr lvl="1" eaLnBrk="1" hangingPunct="1"/>
            <a:r>
              <a:rPr lang="en-US" sz="2000" dirty="0" smtClean="0"/>
              <a:t>Both representations may be difficult for humans to understand for any real subset of a language</a:t>
            </a:r>
          </a:p>
          <a:p>
            <a:pPr lvl="1" eaLnBrk="1" hangingPunct="1"/>
            <a:r>
              <a:rPr lang="en-US" sz="2000" dirty="0" smtClean="0"/>
              <a:t>Can be hard to scale up: e.g., when many choices at any point (e.g. surnames) </a:t>
            </a:r>
          </a:p>
          <a:p>
            <a:pPr lvl="1" eaLnBrk="1" hangingPunct="1"/>
            <a:r>
              <a:rPr lang="en-US" sz="2000" dirty="0" smtClean="0"/>
              <a:t>But quick, powerful and easy to use for small problems</a:t>
            </a:r>
          </a:p>
          <a:p>
            <a:pPr eaLnBrk="1" hangingPunct="1"/>
            <a:r>
              <a:rPr lang="en-US" sz="2400" dirty="0" smtClean="0"/>
              <a:t>Next class: </a:t>
            </a:r>
          </a:p>
          <a:p>
            <a:pPr lvl="1" eaLnBrk="1" hangingPunct="1"/>
            <a:r>
              <a:rPr lang="en-US" sz="2000" dirty="0" smtClean="0"/>
              <a:t>Read </a:t>
            </a:r>
            <a:r>
              <a:rPr lang="en-US" sz="2000" smtClean="0"/>
              <a:t>Ch 4</a:t>
            </a:r>
            <a:endParaRPr lang="en-US" sz="2000" dirty="0" smtClean="0"/>
          </a:p>
        </p:txBody>
      </p:sp>
      <p:sp>
        <p:nvSpPr>
          <p:cNvPr id="3584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Summing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Rule-based = linguistic</a:t>
            </a:r>
            <a:br>
              <a:rPr lang="en-US" sz="2400" dirty="0" smtClean="0"/>
            </a:b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For what problems is rule-based better suited and when is statistics better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Identifying proper names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Distinguishing a biography from a dictionary entry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Answering questions</a:t>
            </a:r>
            <a:br>
              <a:rPr lang="en-US" sz="1800" dirty="0" smtClean="0"/>
            </a:b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far can a simple method take us?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</a:t>
            </a:r>
            <a:r>
              <a:rPr lang="en-US" sz="2000" i="1" dirty="0"/>
              <a:t>much is </a:t>
            </a:r>
            <a:r>
              <a:rPr lang="en-US" sz="2000" b="1" i="1" dirty="0"/>
              <a:t>Google </a:t>
            </a:r>
            <a:r>
              <a:rPr lang="en-US" sz="2000" i="1" dirty="0"/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i="1" dirty="0" smtClean="0"/>
              <a:t>How much is </a:t>
            </a:r>
            <a:r>
              <a:rPr lang="en-US" sz="2000" b="1" i="1" dirty="0" smtClean="0"/>
              <a:t>Microsoft</a:t>
            </a:r>
            <a:r>
              <a:rPr lang="en-US" sz="2000" i="1" dirty="0" smtClean="0"/>
              <a:t> 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How much is a </a:t>
            </a:r>
            <a:r>
              <a:rPr lang="en-US" sz="2000" b="1" dirty="0" smtClean="0">
                <a:solidFill>
                  <a:srgbClr val="FF0000"/>
                </a:solidFill>
              </a:rPr>
              <a:t>Columbia University education </a:t>
            </a:r>
            <a:r>
              <a:rPr lang="en-US" sz="2000" dirty="0" smtClean="0">
                <a:solidFill>
                  <a:srgbClr val="FF0000"/>
                </a:solidFill>
              </a:rPr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How much is the </a:t>
            </a:r>
            <a:r>
              <a:rPr lang="en-US" sz="2000" b="1" dirty="0" smtClean="0">
                <a:solidFill>
                  <a:srgbClr val="FF0000"/>
                </a:solidFill>
              </a:rPr>
              <a:t>Statue of Liberty </a:t>
            </a:r>
            <a:r>
              <a:rPr lang="en-US" sz="2000" dirty="0" smtClean="0">
                <a:solidFill>
                  <a:srgbClr val="FF0000"/>
                </a:solidFill>
              </a:rPr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How much </a:t>
            </a:r>
            <a:r>
              <a:rPr lang="en-US" sz="2000" b="1" dirty="0" smtClean="0">
                <a:solidFill>
                  <a:srgbClr val="FF0000"/>
                </a:solidFill>
              </a:rPr>
              <a:t>is your life </a:t>
            </a:r>
            <a:r>
              <a:rPr lang="en-US" sz="2000" dirty="0" smtClean="0">
                <a:solidFill>
                  <a:srgbClr val="FF0000"/>
                </a:solidFill>
              </a:rPr>
              <a:t>worth?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much knowledge of language do our algorithms need to do useful NLP?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/>
              <a:t>80/20 Rule: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Claim:  80% of NLP can be done with simple methods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When should we worry about the other 20%?</a:t>
            </a:r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Rule-based vs. Statistical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some simple representations of language and see how far they will take us</a:t>
            </a:r>
          </a:p>
          <a:p>
            <a:pPr lvl="1" eaLnBrk="1" hangingPunct="1"/>
            <a:r>
              <a:rPr lang="en-US" smtClean="0"/>
              <a:t>Regular Expressions</a:t>
            </a:r>
          </a:p>
          <a:p>
            <a:pPr lvl="1" eaLnBrk="1" hangingPunct="1"/>
            <a:r>
              <a:rPr lang="en-US" smtClean="0"/>
              <a:t>Finite State Automata</a:t>
            </a:r>
          </a:p>
          <a:p>
            <a:pPr eaLnBrk="1" hangingPunct="1"/>
            <a:r>
              <a:rPr lang="en-US" smtClean="0"/>
              <a:t>Think about the limits of these simple approaches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When are simple methods good enough?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When do we need something more?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Simple but powerful tools for </a:t>
            </a:r>
            <a:r>
              <a:rPr lang="en-US" sz="2400" dirty="0" smtClean="0">
                <a:solidFill>
                  <a:schemeClr val="accent2"/>
                </a:solidFill>
              </a:rPr>
              <a:t>‘shallow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r>
              <a:rPr lang="en-US" sz="2400" dirty="0" smtClean="0"/>
              <a:t> processing of a document or “corpus”</a:t>
            </a:r>
          </a:p>
          <a:p>
            <a:pPr lvl="1" eaLnBrk="1" hangingPunct="1"/>
            <a:r>
              <a:rPr lang="en-US" sz="2000" dirty="0" smtClean="0"/>
              <a:t>What word begins a sentence?</a:t>
            </a:r>
          </a:p>
          <a:p>
            <a:pPr lvl="1" eaLnBrk="1" hangingPunct="1"/>
            <a:r>
              <a:rPr lang="en-US" sz="2000" dirty="0" smtClean="0"/>
              <a:t>What words begin a question?</a:t>
            </a:r>
          </a:p>
          <a:p>
            <a:pPr lvl="1" eaLnBrk="1" hangingPunct="1"/>
            <a:r>
              <a:rPr lang="en-US" sz="2000" dirty="0" smtClean="0"/>
              <a:t>Identify all noun phrases</a:t>
            </a:r>
          </a:p>
          <a:p>
            <a:pPr eaLnBrk="1" hangingPunct="1"/>
            <a:r>
              <a:rPr lang="en-US" sz="2400" dirty="0" smtClean="0"/>
              <a:t>Allow us to</a:t>
            </a:r>
          </a:p>
          <a:p>
            <a:pPr lvl="1" eaLnBrk="1" hangingPunct="1"/>
            <a:r>
              <a:rPr lang="en-US" sz="2000" dirty="0" smtClean="0"/>
              <a:t>Build simple interactive applications (e.g. </a:t>
            </a:r>
            <a:r>
              <a:rPr lang="en-US" sz="2000" dirty="0" smtClean="0">
                <a:hlinkClick r:id="rId3"/>
              </a:rPr>
              <a:t>Eliza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Morphological analysis</a:t>
            </a:r>
          </a:p>
          <a:p>
            <a:pPr lvl="1" eaLnBrk="1" hangingPunct="1"/>
            <a:r>
              <a:rPr lang="en-US" sz="2000" dirty="0" smtClean="0"/>
              <a:t>Recognize Named Entities (NE): people names, company names</a:t>
            </a:r>
          </a:p>
        </p:txBody>
      </p:sp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Regular Expression/Pattern Matching in NLP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Review</a:t>
            </a:r>
          </a:p>
        </p:txBody>
      </p:sp>
      <p:grpSp>
        <p:nvGrpSpPr>
          <p:cNvPr id="16387" name="Group 72"/>
          <p:cNvGrpSpPr>
            <a:grpSpLocks/>
          </p:cNvGrpSpPr>
          <p:nvPr/>
        </p:nvGrpSpPr>
        <p:grpSpPr bwMode="auto">
          <a:xfrm>
            <a:off x="1066800" y="1525588"/>
            <a:ext cx="7392988" cy="4741862"/>
            <a:chOff x="672" y="960"/>
            <a:chExt cx="4657" cy="2987"/>
          </a:xfrm>
        </p:grpSpPr>
        <p:sp>
          <p:nvSpPr>
            <p:cNvPr id="16390" name="Rectangle 68"/>
            <p:cNvSpPr>
              <a:spLocks noChangeArrowheads="1"/>
            </p:cNvSpPr>
            <p:nvPr/>
          </p:nvSpPr>
          <p:spPr bwMode="auto">
            <a:xfrm>
              <a:off x="3776" y="1387"/>
              <a:ext cx="155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 dirty="0"/>
                <a:t>A non-blank line</a:t>
              </a:r>
            </a:p>
          </p:txBody>
        </p:sp>
        <p:sp>
          <p:nvSpPr>
            <p:cNvPr id="16391" name="Rectangle 66"/>
            <p:cNvSpPr>
              <a:spLocks noChangeArrowheads="1"/>
            </p:cNvSpPr>
            <p:nvPr/>
          </p:nvSpPr>
          <p:spPr bwMode="auto">
            <a:xfrm>
              <a:off x="1894" y="1387"/>
              <a:ext cx="188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Any character</a:t>
              </a:r>
            </a:p>
          </p:txBody>
        </p:sp>
        <p:sp>
          <p:nvSpPr>
            <p:cNvPr id="16392" name="Rectangle 64"/>
            <p:cNvSpPr>
              <a:spLocks noChangeArrowheads="1"/>
            </p:cNvSpPr>
            <p:nvPr/>
          </p:nvSpPr>
          <p:spPr bwMode="auto">
            <a:xfrm>
              <a:off x="672" y="1387"/>
              <a:ext cx="12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/./</a:t>
              </a:r>
            </a:p>
          </p:txBody>
        </p:sp>
        <p:sp>
          <p:nvSpPr>
            <p:cNvPr id="16393" name="Rectangle 22"/>
            <p:cNvSpPr>
              <a:spLocks noChangeArrowheads="1"/>
            </p:cNvSpPr>
            <p:nvPr/>
          </p:nvSpPr>
          <p:spPr bwMode="auto">
            <a:xfrm>
              <a:off x="3776" y="3519"/>
              <a:ext cx="15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 dirty="0"/>
                <a:t>Not an NE</a:t>
              </a:r>
            </a:p>
          </p:txBody>
        </p:sp>
        <p:sp>
          <p:nvSpPr>
            <p:cNvPr id="16394" name="Rectangle 21"/>
            <p:cNvSpPr>
              <a:spLocks noChangeArrowheads="1"/>
            </p:cNvSpPr>
            <p:nvPr/>
          </p:nvSpPr>
          <p:spPr bwMode="auto">
            <a:xfrm>
              <a:off x="1894" y="3519"/>
              <a:ext cx="188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Lower case letter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672" y="3519"/>
              <a:ext cx="122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 [^A-Z]/</a:t>
              </a:r>
            </a:p>
          </p:txBody>
        </p:sp>
        <p:sp>
          <p:nvSpPr>
            <p:cNvPr id="16396" name="Rectangle 19"/>
            <p:cNvSpPr>
              <a:spLocks noChangeArrowheads="1"/>
            </p:cNvSpPr>
            <p:nvPr/>
          </p:nvSpPr>
          <p:spPr bwMode="auto">
            <a:xfrm>
              <a:off x="3776" y="3093"/>
              <a:ext cx="155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 dirty="0"/>
                <a:t>Possible NE</a:t>
              </a:r>
            </a:p>
          </p:txBody>
        </p:sp>
        <p:sp>
          <p:nvSpPr>
            <p:cNvPr id="16397" name="Rectangle 18"/>
            <p:cNvSpPr>
              <a:spLocks noChangeArrowheads="1"/>
            </p:cNvSpPr>
            <p:nvPr/>
          </p:nvSpPr>
          <p:spPr bwMode="auto">
            <a:xfrm>
              <a:off x="1894" y="3093"/>
              <a:ext cx="188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Capitalized letter</a:t>
              </a:r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>
              <a:off x="672" y="3093"/>
              <a:ext cx="12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 [A-Z]/</a:t>
              </a:r>
            </a:p>
          </p:txBody>
        </p:sp>
        <p:sp>
          <p:nvSpPr>
            <p:cNvPr id="16399" name="Rectangle 16"/>
            <p:cNvSpPr>
              <a:spLocks noChangeArrowheads="1"/>
            </p:cNvSpPr>
            <p:nvPr/>
          </p:nvSpPr>
          <p:spPr bwMode="auto">
            <a:xfrm>
              <a:off x="3776" y="2666"/>
              <a:ext cx="15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400"/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1894" y="2666"/>
              <a:ext cx="188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Any l.c. letter</a:t>
              </a:r>
            </a:p>
          </p:txBody>
        </p:sp>
        <p:sp>
          <p:nvSpPr>
            <p:cNvPr id="16401" name="Rectangle 14"/>
            <p:cNvSpPr>
              <a:spLocks noChangeArrowheads="1"/>
            </p:cNvSpPr>
            <p:nvPr/>
          </p:nvSpPr>
          <p:spPr bwMode="auto">
            <a:xfrm>
              <a:off x="672" y="2666"/>
              <a:ext cx="122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/[a-z]/</a:t>
              </a:r>
            </a:p>
          </p:txBody>
        </p:sp>
        <p:sp>
          <p:nvSpPr>
            <p:cNvPr id="16402" name="Rectangle 13"/>
            <p:cNvSpPr>
              <a:spLocks noChangeArrowheads="1"/>
            </p:cNvSpPr>
            <p:nvPr/>
          </p:nvSpPr>
          <p:spPr bwMode="auto">
            <a:xfrm>
              <a:off x="3776" y="2239"/>
              <a:ext cx="15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000" dirty="0"/>
                <a:t>Rhyme:/[</a:t>
              </a:r>
              <a:r>
                <a:rPr lang="en-US" sz="2000" dirty="0" err="1"/>
                <a:t>bckmrs</a:t>
              </a:r>
              <a:r>
                <a:rPr lang="en-US" sz="2000" dirty="0"/>
                <a:t>]</a:t>
              </a:r>
              <a:r>
                <a:rPr lang="en-US" sz="2000" dirty="0" err="1"/>
                <a:t>ite</a:t>
              </a:r>
              <a:r>
                <a:rPr lang="en-US" sz="2000" dirty="0"/>
                <a:t>/</a:t>
              </a:r>
            </a:p>
          </p:txBody>
        </p:sp>
        <p:sp>
          <p:nvSpPr>
            <p:cNvPr id="16403" name="Rectangle 12"/>
            <p:cNvSpPr>
              <a:spLocks noChangeArrowheads="1"/>
            </p:cNvSpPr>
            <p:nvPr/>
          </p:nvSpPr>
          <p:spPr bwMode="auto">
            <a:xfrm>
              <a:off x="1894" y="2239"/>
              <a:ext cx="188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Any char in set</a:t>
              </a:r>
            </a:p>
          </p:txBody>
        </p:sp>
        <p:sp>
          <p:nvSpPr>
            <p:cNvPr id="16404" name="Rectangle 11"/>
            <p:cNvSpPr>
              <a:spLocks noChangeArrowheads="1"/>
            </p:cNvSpPr>
            <p:nvPr/>
          </p:nvSpPr>
          <p:spPr bwMode="auto">
            <a:xfrm>
              <a:off x="672" y="2239"/>
              <a:ext cx="122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/[bckmsr]/</a:t>
              </a:r>
            </a:p>
          </p:txBody>
        </p:sp>
        <p:sp>
          <p:nvSpPr>
            <p:cNvPr id="16405" name="Rectangle 10"/>
            <p:cNvSpPr>
              <a:spLocks noChangeArrowheads="1"/>
            </p:cNvSpPr>
            <p:nvPr/>
          </p:nvSpPr>
          <p:spPr bwMode="auto">
            <a:xfrm>
              <a:off x="3776" y="1813"/>
              <a:ext cx="155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400"/>
            </a:p>
          </p:txBody>
        </p:sp>
        <p:sp>
          <p:nvSpPr>
            <p:cNvPr id="16406" name="Rectangle 9"/>
            <p:cNvSpPr>
              <a:spLocks noChangeArrowheads="1"/>
            </p:cNvSpPr>
            <p:nvPr/>
          </p:nvSpPr>
          <p:spPr bwMode="auto">
            <a:xfrm>
              <a:off x="1894" y="1813"/>
              <a:ext cx="188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A ‘.’, a ‘?’</a:t>
              </a:r>
            </a:p>
          </p:txBody>
        </p:sp>
        <p:sp>
          <p:nvSpPr>
            <p:cNvPr id="16407" name="Rectangle 8"/>
            <p:cNvSpPr>
              <a:spLocks noChangeArrowheads="1"/>
            </p:cNvSpPr>
            <p:nvPr/>
          </p:nvSpPr>
          <p:spPr bwMode="auto">
            <a:xfrm>
              <a:off x="672" y="1813"/>
              <a:ext cx="12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/\./, /\?/</a:t>
              </a:r>
            </a:p>
          </p:txBody>
        </p:sp>
        <p:sp>
          <p:nvSpPr>
            <p:cNvPr id="16408" name="Rectangle 7"/>
            <p:cNvSpPr>
              <a:spLocks noChangeArrowheads="1"/>
            </p:cNvSpPr>
            <p:nvPr/>
          </p:nvSpPr>
          <p:spPr bwMode="auto">
            <a:xfrm>
              <a:off x="3776" y="960"/>
              <a:ext cx="15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Uses</a:t>
              </a:r>
            </a:p>
          </p:txBody>
        </p:sp>
        <p:sp>
          <p:nvSpPr>
            <p:cNvPr id="16409" name="Rectangle 6"/>
            <p:cNvSpPr>
              <a:spLocks noChangeArrowheads="1"/>
            </p:cNvSpPr>
            <p:nvPr/>
          </p:nvSpPr>
          <p:spPr bwMode="auto">
            <a:xfrm>
              <a:off x="1894" y="960"/>
              <a:ext cx="188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Matches</a:t>
              </a:r>
            </a:p>
          </p:txBody>
        </p:sp>
        <p:sp>
          <p:nvSpPr>
            <p:cNvPr id="16410" name="Rectangle 5"/>
            <p:cNvSpPr>
              <a:spLocks noChangeArrowheads="1"/>
            </p:cNvSpPr>
            <p:nvPr/>
          </p:nvSpPr>
          <p:spPr bwMode="auto">
            <a:xfrm>
              <a:off x="672" y="960"/>
              <a:ext cx="122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2400"/>
                <a:t>RE</a:t>
              </a:r>
            </a:p>
          </p:txBody>
        </p:sp>
        <p:sp>
          <p:nvSpPr>
            <p:cNvPr id="16411" name="Line 23"/>
            <p:cNvSpPr>
              <a:spLocks noChangeShapeType="1"/>
            </p:cNvSpPr>
            <p:nvPr/>
          </p:nvSpPr>
          <p:spPr bwMode="auto">
            <a:xfrm>
              <a:off x="672" y="960"/>
              <a:ext cx="4656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4"/>
            <p:cNvSpPr>
              <a:spLocks noChangeShapeType="1"/>
            </p:cNvSpPr>
            <p:nvPr/>
          </p:nvSpPr>
          <p:spPr bwMode="auto">
            <a:xfrm>
              <a:off x="672" y="1387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5"/>
            <p:cNvSpPr>
              <a:spLocks noChangeShapeType="1"/>
            </p:cNvSpPr>
            <p:nvPr/>
          </p:nvSpPr>
          <p:spPr bwMode="auto">
            <a:xfrm>
              <a:off x="672" y="2239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6"/>
            <p:cNvSpPr>
              <a:spLocks noChangeShapeType="1"/>
            </p:cNvSpPr>
            <p:nvPr/>
          </p:nvSpPr>
          <p:spPr bwMode="auto">
            <a:xfrm>
              <a:off x="672" y="2666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27"/>
            <p:cNvSpPr>
              <a:spLocks noChangeShapeType="1"/>
            </p:cNvSpPr>
            <p:nvPr/>
          </p:nvSpPr>
          <p:spPr bwMode="auto">
            <a:xfrm>
              <a:off x="672" y="3093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8"/>
            <p:cNvSpPr>
              <a:spLocks noChangeShapeType="1"/>
            </p:cNvSpPr>
            <p:nvPr/>
          </p:nvSpPr>
          <p:spPr bwMode="auto">
            <a:xfrm>
              <a:off x="672" y="3519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9"/>
            <p:cNvSpPr>
              <a:spLocks noChangeShapeType="1"/>
            </p:cNvSpPr>
            <p:nvPr/>
          </p:nvSpPr>
          <p:spPr bwMode="auto">
            <a:xfrm>
              <a:off x="672" y="3946"/>
              <a:ext cx="4656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0"/>
            <p:cNvSpPr>
              <a:spLocks noChangeShapeType="1"/>
            </p:cNvSpPr>
            <p:nvPr/>
          </p:nvSpPr>
          <p:spPr bwMode="auto">
            <a:xfrm>
              <a:off x="672" y="960"/>
              <a:ext cx="1" cy="298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1"/>
            <p:cNvSpPr>
              <a:spLocks noChangeShapeType="1"/>
            </p:cNvSpPr>
            <p:nvPr/>
          </p:nvSpPr>
          <p:spPr bwMode="auto">
            <a:xfrm>
              <a:off x="1894" y="960"/>
              <a:ext cx="1" cy="2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2"/>
            <p:cNvSpPr>
              <a:spLocks noChangeShapeType="1"/>
            </p:cNvSpPr>
            <p:nvPr/>
          </p:nvSpPr>
          <p:spPr bwMode="auto">
            <a:xfrm>
              <a:off x="3776" y="960"/>
              <a:ext cx="1" cy="2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3"/>
            <p:cNvSpPr>
              <a:spLocks noChangeShapeType="1"/>
            </p:cNvSpPr>
            <p:nvPr/>
          </p:nvSpPr>
          <p:spPr bwMode="auto">
            <a:xfrm>
              <a:off x="5328" y="960"/>
              <a:ext cx="1" cy="298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65"/>
            <p:cNvSpPr>
              <a:spLocks noChangeShapeType="1"/>
            </p:cNvSpPr>
            <p:nvPr/>
          </p:nvSpPr>
          <p:spPr bwMode="auto">
            <a:xfrm>
              <a:off x="672" y="1813"/>
              <a:ext cx="46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Text Box 73"/>
          <p:cNvSpPr txBox="1">
            <a:spLocks noChangeArrowheads="1"/>
          </p:cNvSpPr>
          <p:nvPr/>
        </p:nvSpPr>
        <p:spPr bwMode="auto">
          <a:xfrm>
            <a:off x="6172200" y="42354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Rhyme: /[a-z]</a:t>
            </a:r>
            <a:r>
              <a:rPr lang="en-US" sz="2400" dirty="0" err="1">
                <a:latin typeface="Times New Roman" pitchFamily="18" charset="0"/>
              </a:rPr>
              <a:t>ite</a:t>
            </a:r>
            <a:r>
              <a:rPr lang="en-US" sz="2400" dirty="0">
                <a:latin typeface="Times New Roman" pitchFamily="18" charset="0"/>
              </a:rPr>
              <a:t>/</a:t>
            </a:r>
          </a:p>
        </p:txBody>
      </p:sp>
      <p:sp>
        <p:nvSpPr>
          <p:cNvPr id="16389" name="Text Box 77"/>
          <p:cNvSpPr txBox="1">
            <a:spLocks noChangeArrowheads="1"/>
          </p:cNvSpPr>
          <p:nvPr/>
        </p:nvSpPr>
        <p:spPr bwMode="auto">
          <a:xfrm>
            <a:off x="5995988" y="2881313"/>
            <a:ext cx="246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itchFamily="18" charset="0"/>
              </a:rPr>
              <a:t>A statement, a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7138</TotalTime>
  <Words>2154</Words>
  <Application>Microsoft Office PowerPoint</Application>
  <PresentationFormat>On-screen Show (4:3)</PresentationFormat>
  <Paragraphs>528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Regular Expressions and Automata in Natural Language Analysis</vt:lpstr>
      <vt:lpstr>Announcements</vt:lpstr>
      <vt:lpstr>Rule-based vs. Statistical Approaches</vt:lpstr>
      <vt:lpstr>Rule-based vs. Statistical Approaches</vt:lpstr>
      <vt:lpstr>Rule-based vs. Statistical Approaches</vt:lpstr>
      <vt:lpstr>Rule-based vs. Statistical Approaches</vt:lpstr>
      <vt:lpstr>Today</vt:lpstr>
      <vt:lpstr>Regular Expression/Pattern Matching in NLP</vt:lpstr>
      <vt:lpstr>Review</vt:lpstr>
      <vt:lpstr>Slide 10</vt:lpstr>
      <vt:lpstr>Slide 11</vt:lpstr>
      <vt:lpstr>Question Answering</vt:lpstr>
      <vt:lpstr>Eliza (Weizenbaum) </vt:lpstr>
      <vt:lpstr>Eliza-style regular expressions</vt:lpstr>
      <vt:lpstr>Slide 15</vt:lpstr>
      <vt:lpstr>Three Views</vt:lpstr>
      <vt:lpstr>Finite-state Automata (Machines)</vt:lpstr>
      <vt:lpstr>Formally</vt:lpstr>
      <vt:lpstr>Yet Another View</vt:lpstr>
      <vt:lpstr>Recognition</vt:lpstr>
      <vt:lpstr>Recognition</vt:lpstr>
      <vt:lpstr>Recognition</vt:lpstr>
      <vt:lpstr>Input Tape</vt:lpstr>
      <vt:lpstr>Input Tape</vt:lpstr>
      <vt:lpstr>Key Points</vt:lpstr>
      <vt:lpstr>Non-Deterministic FSAs for SheepTalk</vt:lpstr>
      <vt:lpstr>Problems of Non-Determinism</vt:lpstr>
      <vt:lpstr>FSAs as Grammars for Natural Language: Names</vt:lpstr>
      <vt:lpstr>Recognizing Person Names</vt:lpstr>
      <vt:lpstr>English Morphology</vt:lpstr>
      <vt:lpstr>Regular and Irregular Nouns and Verbs</vt:lpstr>
      <vt:lpstr>What we want</vt:lpstr>
      <vt:lpstr>Why care about morphology?</vt:lpstr>
      <vt:lpstr>Morphology and FSAs</vt:lpstr>
      <vt:lpstr>What do we need to build a morphological parser?</vt:lpstr>
      <vt:lpstr>Start Simple</vt:lpstr>
      <vt:lpstr>Simple Rules</vt:lpstr>
      <vt:lpstr>Now Add in the Words</vt:lpstr>
      <vt:lpstr>Slide 39</vt:lpstr>
      <vt:lpstr>Parsing/Generation  vs. Recognition</vt:lpstr>
      <vt:lpstr>Finite State Transducers</vt:lpstr>
      <vt:lpstr>Applications</vt:lpstr>
      <vt:lpstr>Generativity</vt:lpstr>
      <vt:lpstr>FSTs</vt:lpstr>
      <vt:lpstr>Transitions</vt:lpstr>
      <vt:lpstr>The Gory Details</vt:lpstr>
      <vt:lpstr>Multi-Tape Machines</vt:lpstr>
      <vt:lpstr>Multi-Level Tape Machines</vt:lpstr>
      <vt:lpstr>Lexical to Intermediate Level</vt:lpstr>
      <vt:lpstr>Intermediate to Surface</vt:lpstr>
      <vt:lpstr>Foxes</vt:lpstr>
      <vt:lpstr>Summing Up</vt:lpstr>
    </vt:vector>
  </TitlesOfParts>
  <Company>AT&amp;T Labs-Research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julia hirschberg</dc:creator>
  <cp:lastModifiedBy>kathy</cp:lastModifiedBy>
  <cp:revision>264</cp:revision>
  <dcterms:created xsi:type="dcterms:W3CDTF">2002-08-07T15:01:55Z</dcterms:created>
  <dcterms:modified xsi:type="dcterms:W3CDTF">2009-09-10T18:31:00Z</dcterms:modified>
</cp:coreProperties>
</file>