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27"/>
  </p:notesMasterIdLst>
  <p:handoutMasterIdLst>
    <p:handoutMasterId r:id="rId28"/>
  </p:handoutMasterIdLst>
  <p:sldIdLst>
    <p:sldId id="256" r:id="rId2"/>
    <p:sldId id="411" r:id="rId3"/>
    <p:sldId id="313" r:id="rId4"/>
    <p:sldId id="314" r:id="rId5"/>
    <p:sldId id="353" r:id="rId6"/>
    <p:sldId id="315" r:id="rId7"/>
    <p:sldId id="316" r:id="rId8"/>
    <p:sldId id="319" r:id="rId9"/>
    <p:sldId id="318" r:id="rId10"/>
    <p:sldId id="354" r:id="rId11"/>
    <p:sldId id="320" r:id="rId12"/>
    <p:sldId id="412" r:id="rId13"/>
    <p:sldId id="413" r:id="rId14"/>
    <p:sldId id="414" r:id="rId15"/>
    <p:sldId id="415" r:id="rId16"/>
    <p:sldId id="416" r:id="rId17"/>
    <p:sldId id="417" r:id="rId18"/>
    <p:sldId id="418" r:id="rId19"/>
    <p:sldId id="419" r:id="rId20"/>
    <p:sldId id="420" r:id="rId21"/>
    <p:sldId id="421" r:id="rId22"/>
    <p:sldId id="422" r:id="rId23"/>
    <p:sldId id="423" r:id="rId24"/>
    <p:sldId id="424" r:id="rId25"/>
    <p:sldId id="425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31974" autoAdjust="0"/>
    <p:restoredTop sz="94660" autoAdjust="0"/>
  </p:normalViewPr>
  <p:slideViewPr>
    <p:cSldViewPr>
      <p:cViewPr>
        <p:scale>
          <a:sx n="75" d="100"/>
          <a:sy n="75" d="100"/>
        </p:scale>
        <p:origin x="-1200" y="-162"/>
      </p:cViewPr>
      <p:guideLst>
        <p:guide orient="horz" pos="2064"/>
        <p:guide pos="34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B542D0F-F18B-4C81-8EAE-35E672CF9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A811741-D06E-42EC-BA27-4898732E2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58CB7C-56E7-4E59-A93F-7E02617DC572}" type="slidenum">
              <a:rPr lang="en-US"/>
              <a:pPr/>
              <a:t>1</a:t>
            </a:fld>
            <a:endParaRPr lang="en-US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2EA60F-4981-4B7D-A866-D0E84D5DFFC9}" type="slidenum">
              <a:rPr lang="en-US"/>
              <a:pPr/>
              <a:t>10</a:t>
            </a:fld>
            <a:endParaRPr lang="en-US"/>
          </a:p>
        </p:txBody>
      </p:sp>
      <p:sp>
        <p:nvSpPr>
          <p:cNvPr id="39939" name="Rectangle 1026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C989FA-DDFA-499A-9D39-9FE744FF3102}" type="slidenum">
              <a:rPr lang="en-US"/>
              <a:pPr/>
              <a:t>11</a:t>
            </a:fld>
            <a:endParaRPr lang="en-US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3A5854-6C09-4116-B911-90DBC9B4EEC3}" type="slidenum">
              <a:rPr lang="en-US"/>
              <a:pPr/>
              <a:t>12</a:t>
            </a:fld>
            <a:endParaRPr lang="en-US"/>
          </a:p>
        </p:txBody>
      </p:sp>
      <p:sp>
        <p:nvSpPr>
          <p:cNvPr id="41987" name="Rectangle 1026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1027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FFED71-4076-48F3-9C8F-4E8251D41E60}" type="slidenum">
              <a:rPr lang="en-US"/>
              <a:pPr/>
              <a:t>13</a:t>
            </a:fld>
            <a:endParaRPr lang="en-US"/>
          </a:p>
        </p:txBody>
      </p:sp>
      <p:sp>
        <p:nvSpPr>
          <p:cNvPr id="43011" name="Rectangle 1026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1027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7E21DC-3D18-4D2E-8D0D-362E1B0E6641}" type="slidenum">
              <a:rPr lang="en-US"/>
              <a:pPr/>
              <a:t>14</a:t>
            </a:fld>
            <a:endParaRPr lang="en-US"/>
          </a:p>
        </p:txBody>
      </p:sp>
      <p:sp>
        <p:nvSpPr>
          <p:cNvPr id="44035" name="Rectangle 1026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1027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2A249C-0873-4366-BEAA-6078544AACE7}" type="slidenum">
              <a:rPr lang="en-US"/>
              <a:pPr/>
              <a:t>15</a:t>
            </a:fld>
            <a:endParaRPr lang="en-US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B04D24-015F-4171-990E-D07D5DACB0D6}" type="slidenum">
              <a:rPr lang="en-US"/>
              <a:pPr/>
              <a:t>16</a:t>
            </a:fld>
            <a:endParaRPr lang="en-US"/>
          </a:p>
        </p:txBody>
      </p:sp>
      <p:sp>
        <p:nvSpPr>
          <p:cNvPr id="46083" name="Rectangle 1026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1027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1FA818-8326-4B0D-BA0A-2A0BEB2917CA}" type="slidenum">
              <a:rPr lang="en-US"/>
              <a:pPr/>
              <a:t>17</a:t>
            </a:fld>
            <a:endParaRPr lang="en-US"/>
          </a:p>
        </p:txBody>
      </p:sp>
      <p:sp>
        <p:nvSpPr>
          <p:cNvPr id="47107" name="Rectangle 1026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1027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D009F8-08FB-4EA4-B8C2-7AC88E2D3FC6}" type="slidenum">
              <a:rPr lang="en-US"/>
              <a:pPr/>
              <a:t>18</a:t>
            </a:fld>
            <a:endParaRPr lang="en-US"/>
          </a:p>
        </p:txBody>
      </p:sp>
      <p:sp>
        <p:nvSpPr>
          <p:cNvPr id="48131" name="Rectangle 1026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1027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EBD6A6-02CC-4E48-8F0A-8A4C8C1EC7DF}" type="slidenum">
              <a:rPr lang="en-US"/>
              <a:pPr/>
              <a:t>19</a:t>
            </a:fld>
            <a:endParaRPr lang="en-US"/>
          </a:p>
        </p:txBody>
      </p:sp>
      <p:sp>
        <p:nvSpPr>
          <p:cNvPr id="49155" name="Rectangle 1026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1027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F09CC5-18BD-42D2-B7B9-81FE85797B44}" type="slidenum">
              <a:rPr lang="en-US"/>
              <a:pPr/>
              <a:t>2</a:t>
            </a:fld>
            <a:endParaRPr lang="en-US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B09CA-CFE1-4D6E-B662-506E87595365}" type="slidenum">
              <a:rPr lang="en-US"/>
              <a:pPr/>
              <a:t>20</a:t>
            </a:fld>
            <a:endParaRPr lang="en-US"/>
          </a:p>
        </p:txBody>
      </p:sp>
      <p:sp>
        <p:nvSpPr>
          <p:cNvPr id="50179" name="Rectangle 1026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1027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C1F6AE-4CD0-474A-8F61-0B42D7BCF6FC}" type="slidenum">
              <a:rPr lang="en-US"/>
              <a:pPr/>
              <a:t>21</a:t>
            </a:fld>
            <a:endParaRPr lang="en-US"/>
          </a:p>
        </p:txBody>
      </p:sp>
      <p:sp>
        <p:nvSpPr>
          <p:cNvPr id="51203" name="Rectangle 1026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1027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C5FF95-0B32-49E9-A8EC-A923C6994D64}" type="slidenum">
              <a:rPr lang="en-US"/>
              <a:pPr/>
              <a:t>22</a:t>
            </a:fld>
            <a:endParaRPr lang="en-US"/>
          </a:p>
        </p:txBody>
      </p:sp>
      <p:sp>
        <p:nvSpPr>
          <p:cNvPr id="52227" name="Rectangle 1026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1027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1FCB63-6F64-4D14-A587-0FD3AE5BD45C}" type="slidenum">
              <a:rPr lang="en-US"/>
              <a:pPr/>
              <a:t>23</a:t>
            </a:fld>
            <a:endParaRPr lang="en-US"/>
          </a:p>
        </p:txBody>
      </p:sp>
      <p:sp>
        <p:nvSpPr>
          <p:cNvPr id="53251" name="Rectangle 1026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1027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450186-6B83-45C7-93F2-1DF9C3BDED40}" type="slidenum">
              <a:rPr lang="en-US"/>
              <a:pPr/>
              <a:t>24</a:t>
            </a:fld>
            <a:endParaRPr lang="en-US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B6543B-BCFD-4CCC-B14C-929B0213B6CC}" type="slidenum">
              <a:rPr lang="en-US"/>
              <a:pPr/>
              <a:t>25</a:t>
            </a:fld>
            <a:endParaRPr lang="en-US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6643CF-D523-4BA1-A475-21A8AC4A85B5}" type="slidenum">
              <a:rPr lang="en-US"/>
              <a:pPr/>
              <a:t>3</a:t>
            </a:fld>
            <a:endParaRPr lang="en-US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8FE15D-B726-40A9-8054-333F5266E786}" type="slidenum">
              <a:rPr lang="en-US"/>
              <a:pPr/>
              <a:t>4</a:t>
            </a:fld>
            <a:endParaRPr lang="en-US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8392DC-020D-45E1-8C85-B5E50C7907DA}" type="slidenum">
              <a:rPr lang="en-US"/>
              <a:pPr/>
              <a:t>5</a:t>
            </a:fld>
            <a:endParaRPr lang="en-US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6901FC-38F6-478F-8F97-E332A3C7EDD8}" type="slidenum">
              <a:rPr lang="en-US"/>
              <a:pPr/>
              <a:t>6</a:t>
            </a:fld>
            <a:endParaRPr lang="en-US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CA845-97E1-4E5B-B28C-0C19D06F8507}" type="slidenum">
              <a:rPr lang="en-US"/>
              <a:pPr/>
              <a:t>7</a:t>
            </a:fld>
            <a:endParaRPr lang="en-US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11A125-32B3-4615-8A38-D82CDAB194C2}" type="slidenum">
              <a:rPr lang="en-US"/>
              <a:pPr/>
              <a:t>8</a:t>
            </a:fld>
            <a:endParaRPr lang="en-US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584203-ABFD-403F-B014-006666848289}" type="slidenum">
              <a:rPr lang="en-US"/>
              <a:pPr/>
              <a:t>9</a:t>
            </a:fld>
            <a:endParaRPr lang="en-US"/>
          </a:p>
        </p:txBody>
      </p:sp>
      <p:sp>
        <p:nvSpPr>
          <p:cNvPr id="38915" name="Rectangle 1026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/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848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849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38D6B011-7659-41AB-A4D3-0ACC6F979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A93E7-7E6F-426C-AE2B-4DA79C4B3E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6C350-A218-4523-A833-0A4A5C542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848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481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524000"/>
            <a:ext cx="38481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04800" y="6400800"/>
            <a:ext cx="5181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BD966-5E9F-4619-BAEF-D82B14F891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3DCAA-1F52-4C9F-86E3-2FB9A17642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A501A-EA7A-4A99-B4D4-420B160CC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0D18B-515E-4247-9BB0-4378E1282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243F1-464D-4C85-AB00-64E02B727B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1ABB2-87A1-44D6-9DB6-B35A46B12F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EAE99-6031-4AB1-9DDC-824EA7B9E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750B2-3CC8-460E-9B7E-0E1A6BFB0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4746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746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4746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746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74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68C56C2-9D43-4752-8AE1-F86E1AAD2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90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gsci.princeton.edu/cgi-bin/webwn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600200"/>
            <a:ext cx="8077200" cy="1143000"/>
          </a:xfrm>
        </p:spPr>
        <p:txBody>
          <a:bodyPr/>
          <a:lstStyle/>
          <a:p>
            <a:r>
              <a:rPr lang="en-US" smtClean="0"/>
              <a:t>Word Relations</a:t>
            </a:r>
          </a:p>
        </p:txBody>
      </p:sp>
      <p:sp>
        <p:nvSpPr>
          <p:cNvPr id="4100" name="Rectangle 8"/>
          <p:cNvSpPr>
            <a:spLocks noChangeArrowheads="1"/>
          </p:cNvSpPr>
          <p:nvPr/>
        </p:nvSpPr>
        <p:spPr bwMode="auto">
          <a:xfrm>
            <a:off x="1981200" y="5715000"/>
            <a:ext cx="56102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Slides adapted from Dan Jurafsky, Jim Martin and Chris Manning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Metaphor and Metonymy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Specific types of polysemy</a:t>
            </a:r>
          </a:p>
          <a:p>
            <a:pPr>
              <a:lnSpc>
                <a:spcPct val="90000"/>
              </a:lnSpc>
            </a:pPr>
            <a:r>
              <a:rPr lang="en-US" smtClean="0"/>
              <a:t>Metaphor: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Germany will pull Slovenia out of its economic slump.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I spent 2 hours on that homework.</a:t>
            </a:r>
          </a:p>
          <a:p>
            <a:pPr>
              <a:lnSpc>
                <a:spcPct val="90000"/>
              </a:lnSpc>
            </a:pPr>
            <a:r>
              <a:rPr lang="en-US" smtClean="0"/>
              <a:t>Metonymy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The White House announced yesterday.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This chapter talks about part-of-speech tagging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Bank (building) and bank (financial institution)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do we know when a word has more than one sense?</a:t>
            </a:r>
          </a:p>
        </p:txBody>
      </p:sp>
      <p:sp>
        <p:nvSpPr>
          <p:cNvPr id="1210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ATIS examples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Which flights serve breakfast?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Does America West serve Philadelphia?</a:t>
            </a:r>
          </a:p>
          <a:p>
            <a:r>
              <a:rPr lang="en-US" smtClean="0"/>
              <a:t>The “zeugma” test:</a:t>
            </a:r>
          </a:p>
          <a:p>
            <a:pPr lvl="1"/>
            <a:endParaRPr lang="en-US" smtClean="0"/>
          </a:p>
          <a:p>
            <a:pPr lvl="1"/>
            <a:r>
              <a:rPr lang="en-US" smtClean="0">
                <a:solidFill>
                  <a:srgbClr val="A50021"/>
                </a:solidFill>
              </a:rPr>
              <a:t>?Does United serve breakfast and San Jose?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Synonyms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Word that have the same meaning in some or all contexts.</a:t>
            </a:r>
          </a:p>
          <a:p>
            <a:pPr lvl="1"/>
            <a:r>
              <a:rPr lang="en-US" sz="1800" smtClean="0">
                <a:solidFill>
                  <a:srgbClr val="FF0000"/>
                </a:solidFill>
              </a:rPr>
              <a:t>filbert / hazelnut</a:t>
            </a:r>
          </a:p>
          <a:p>
            <a:pPr lvl="1"/>
            <a:r>
              <a:rPr lang="en-US" sz="1800" smtClean="0">
                <a:solidFill>
                  <a:srgbClr val="FF0000"/>
                </a:solidFill>
              </a:rPr>
              <a:t>couch / sofa</a:t>
            </a:r>
          </a:p>
          <a:p>
            <a:pPr lvl="1"/>
            <a:r>
              <a:rPr lang="en-US" sz="1800" smtClean="0">
                <a:solidFill>
                  <a:srgbClr val="FF0000"/>
                </a:solidFill>
              </a:rPr>
              <a:t>big / large</a:t>
            </a:r>
          </a:p>
          <a:p>
            <a:pPr lvl="1"/>
            <a:r>
              <a:rPr lang="en-US" sz="1800" smtClean="0">
                <a:solidFill>
                  <a:srgbClr val="FF0000"/>
                </a:solidFill>
              </a:rPr>
              <a:t>automobile / car</a:t>
            </a:r>
          </a:p>
          <a:p>
            <a:pPr lvl="1"/>
            <a:r>
              <a:rPr lang="en-US" sz="1800" smtClean="0">
                <a:solidFill>
                  <a:srgbClr val="FF0000"/>
                </a:solidFill>
              </a:rPr>
              <a:t>vomit / throw up</a:t>
            </a:r>
          </a:p>
          <a:p>
            <a:pPr lvl="1"/>
            <a:r>
              <a:rPr lang="en-US" sz="1800" smtClean="0">
                <a:solidFill>
                  <a:srgbClr val="FF0000"/>
                </a:solidFill>
              </a:rPr>
              <a:t>Water / H</a:t>
            </a:r>
            <a:r>
              <a:rPr lang="en-US" sz="1800" baseline="-25000" smtClean="0">
                <a:solidFill>
                  <a:srgbClr val="FF0000"/>
                </a:solidFill>
              </a:rPr>
              <a:t>2</a:t>
            </a:r>
            <a:r>
              <a:rPr lang="en-US" sz="1800" smtClean="0">
                <a:solidFill>
                  <a:srgbClr val="FF0000"/>
                </a:solidFill>
              </a:rPr>
              <a:t>0</a:t>
            </a:r>
          </a:p>
          <a:p>
            <a:r>
              <a:rPr lang="en-US" sz="2000" smtClean="0"/>
              <a:t>Two lexemes are synonyms if they can be successfully substituted for each other in all situations</a:t>
            </a:r>
          </a:p>
          <a:p>
            <a:pPr lvl="1"/>
            <a:r>
              <a:rPr lang="en-US" sz="1800" smtClean="0"/>
              <a:t>If so they have the same </a:t>
            </a:r>
            <a:r>
              <a:rPr lang="en-US" sz="1800" b="1" smtClean="0"/>
              <a:t>propositional meaning</a:t>
            </a:r>
            <a:endParaRPr lang="en-US" sz="1800" smtClean="0"/>
          </a:p>
          <a:p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Synonyms</a:t>
            </a:r>
          </a:p>
        </p:txBody>
      </p:sp>
      <p:sp>
        <p:nvSpPr>
          <p:cNvPr id="1458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But there are few (or no) examples of perfect synonymy.</a:t>
            </a:r>
          </a:p>
          <a:p>
            <a:pPr lvl="1"/>
            <a:r>
              <a:rPr lang="en-US" smtClean="0"/>
              <a:t>Why should that be? </a:t>
            </a:r>
          </a:p>
          <a:p>
            <a:pPr lvl="1"/>
            <a:r>
              <a:rPr lang="en-US" smtClean="0"/>
              <a:t>Even if many aspects of meaning are identical</a:t>
            </a:r>
          </a:p>
          <a:p>
            <a:pPr lvl="1"/>
            <a:r>
              <a:rPr lang="en-US" smtClean="0"/>
              <a:t>Still may not preserve the acceptability based on notions of politeness, slang, register, genre, etc.</a:t>
            </a:r>
          </a:p>
          <a:p>
            <a:r>
              <a:rPr lang="en-US" smtClean="0"/>
              <a:t>Example: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Water</a:t>
            </a:r>
            <a:r>
              <a:rPr lang="en-US" smtClean="0"/>
              <a:t> and </a:t>
            </a:r>
            <a:r>
              <a:rPr lang="en-US" smtClean="0">
                <a:solidFill>
                  <a:srgbClr val="FF0000"/>
                </a:solidFill>
              </a:rPr>
              <a:t>H</a:t>
            </a:r>
            <a:r>
              <a:rPr lang="en-US" baseline="-25000" smtClean="0">
                <a:solidFill>
                  <a:srgbClr val="FF0000"/>
                </a:solidFill>
              </a:rPr>
              <a:t>2</a:t>
            </a:r>
            <a:r>
              <a:rPr lang="en-US" smtClean="0">
                <a:solidFill>
                  <a:srgbClr val="FF0000"/>
                </a:solidFill>
              </a:rPr>
              <a:t>0</a:t>
            </a:r>
            <a:endParaRPr lang="en-US" sz="18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817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more terminology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/>
              <a:t>Lemmas and wordforms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A </a:t>
            </a:r>
            <a:r>
              <a:rPr lang="en-US" sz="1800" b="1" smtClean="0"/>
              <a:t>lexeme</a:t>
            </a:r>
            <a:r>
              <a:rPr lang="en-US" sz="1800" smtClean="0"/>
              <a:t> is an abstract pairing of meaning and form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A </a:t>
            </a:r>
            <a:r>
              <a:rPr lang="en-US" sz="1800" b="1" smtClean="0"/>
              <a:t>lemma</a:t>
            </a:r>
            <a:r>
              <a:rPr lang="en-US" sz="1800" smtClean="0"/>
              <a:t> or </a:t>
            </a:r>
            <a:r>
              <a:rPr lang="en-US" sz="1800" b="1" smtClean="0"/>
              <a:t>citation form</a:t>
            </a:r>
            <a:r>
              <a:rPr lang="en-US" sz="1800" smtClean="0"/>
              <a:t> is the grammatical form that is used to represent a </a:t>
            </a:r>
            <a:r>
              <a:rPr lang="en-US" sz="1800" b="1" smtClean="0"/>
              <a:t>lexeme</a:t>
            </a:r>
            <a:r>
              <a:rPr lang="en-US" sz="1800" smtClean="0"/>
              <a:t>.</a:t>
            </a:r>
          </a:p>
          <a:p>
            <a:pPr lvl="2">
              <a:lnSpc>
                <a:spcPct val="90000"/>
              </a:lnSpc>
            </a:pPr>
            <a:r>
              <a:rPr lang="en-US" sz="1600" b="1" i="1" smtClean="0"/>
              <a:t>Carpet</a:t>
            </a:r>
            <a:r>
              <a:rPr lang="en-US" sz="1600" b="1" smtClean="0"/>
              <a:t> </a:t>
            </a:r>
            <a:r>
              <a:rPr lang="en-US" sz="1600" smtClean="0"/>
              <a:t>is the lemma for </a:t>
            </a:r>
            <a:r>
              <a:rPr lang="en-US" sz="1600" b="1" i="1" smtClean="0"/>
              <a:t>carpets</a:t>
            </a:r>
            <a:endParaRPr lang="en-US" sz="1600" b="1" smtClean="0"/>
          </a:p>
          <a:p>
            <a:pPr lvl="2">
              <a:lnSpc>
                <a:spcPct val="90000"/>
              </a:lnSpc>
            </a:pPr>
            <a:r>
              <a:rPr lang="en-US" sz="1600" b="1" i="1" smtClean="0"/>
              <a:t>Dormir</a:t>
            </a:r>
            <a:r>
              <a:rPr lang="en-US" sz="1600" smtClean="0"/>
              <a:t> is the lemma for </a:t>
            </a:r>
            <a:r>
              <a:rPr lang="en-US" sz="1600" b="1" i="1" smtClean="0"/>
              <a:t>duermes</a:t>
            </a:r>
            <a:r>
              <a:rPr lang="en-US" sz="1600" b="1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Specific surface forms </a:t>
            </a:r>
            <a:r>
              <a:rPr lang="en-US" sz="1800" i="1" smtClean="0"/>
              <a:t>carpets, sung, duermes</a:t>
            </a:r>
            <a:r>
              <a:rPr lang="en-US" sz="1800" b="1" smtClean="0"/>
              <a:t> </a:t>
            </a:r>
            <a:r>
              <a:rPr lang="en-US" sz="1800" smtClean="0"/>
              <a:t>are called </a:t>
            </a:r>
            <a:r>
              <a:rPr lang="en-US" sz="1800" b="1" smtClean="0"/>
              <a:t>wordforms</a:t>
            </a:r>
            <a:endParaRPr lang="en-US" sz="1800" smtClean="0"/>
          </a:p>
          <a:p>
            <a:pPr>
              <a:lnSpc>
                <a:spcPct val="90000"/>
              </a:lnSpc>
            </a:pPr>
            <a:r>
              <a:rPr lang="en-US" sz="2000" smtClean="0"/>
              <a:t>The lemma </a:t>
            </a:r>
            <a:r>
              <a:rPr lang="en-US" sz="2000" i="1" smtClean="0"/>
              <a:t>bank</a:t>
            </a:r>
            <a:r>
              <a:rPr lang="en-US" sz="2000" smtClean="0"/>
              <a:t> has two </a:t>
            </a:r>
            <a:r>
              <a:rPr lang="en-US" sz="2000" b="1" smtClean="0"/>
              <a:t>senses:</a:t>
            </a:r>
            <a:endParaRPr lang="en-US" sz="2000" smtClean="0"/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A50021"/>
                </a:solidFill>
              </a:rPr>
              <a:t>Instead, a </a:t>
            </a:r>
            <a:r>
              <a:rPr lang="en-US" sz="1800" b="1" smtClean="0">
                <a:solidFill>
                  <a:srgbClr val="A50021"/>
                </a:solidFill>
              </a:rPr>
              <a:t>bank</a:t>
            </a:r>
            <a:r>
              <a:rPr lang="en-US" sz="1800" smtClean="0">
                <a:solidFill>
                  <a:srgbClr val="A50021"/>
                </a:solidFill>
              </a:rPr>
              <a:t> can hold the investments in a custodial account in the client’s name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A50021"/>
                </a:solidFill>
              </a:rPr>
              <a:t>But as agriculture burgeons on the east </a:t>
            </a:r>
            <a:r>
              <a:rPr lang="en-US" sz="1800" b="1" smtClean="0">
                <a:solidFill>
                  <a:srgbClr val="A50021"/>
                </a:solidFill>
              </a:rPr>
              <a:t>bank</a:t>
            </a:r>
            <a:r>
              <a:rPr lang="en-US" sz="1800" smtClean="0">
                <a:solidFill>
                  <a:srgbClr val="A50021"/>
                </a:solidFill>
              </a:rPr>
              <a:t>, the river will shrink even more.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A </a:t>
            </a:r>
            <a:r>
              <a:rPr lang="en-US" sz="2000" b="1" smtClean="0"/>
              <a:t>sense</a:t>
            </a:r>
            <a:r>
              <a:rPr lang="en-US" sz="2000" smtClean="0"/>
              <a:t> is a discrete representation of one aspect of the meaning of a word</a:t>
            </a:r>
            <a:endParaRPr lang="en-US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Synonymy is a relation between senses rather than words</a:t>
            </a:r>
          </a:p>
        </p:txBody>
      </p:sp>
      <p:sp>
        <p:nvSpPr>
          <p:cNvPr id="1462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Consider the words </a:t>
            </a:r>
            <a:r>
              <a:rPr lang="en-US" sz="2000" i="1" smtClean="0"/>
              <a:t>big</a:t>
            </a:r>
            <a:r>
              <a:rPr lang="en-US" sz="2000" smtClean="0"/>
              <a:t> and </a:t>
            </a:r>
            <a:r>
              <a:rPr lang="en-US" sz="2000" i="1" smtClean="0"/>
              <a:t>large</a:t>
            </a:r>
            <a:endParaRPr lang="en-US" sz="2000" smtClean="0"/>
          </a:p>
          <a:p>
            <a:r>
              <a:rPr lang="en-US" sz="2000" smtClean="0"/>
              <a:t>Are they synonyms?</a:t>
            </a:r>
            <a:endParaRPr lang="en-US" sz="2000" smtClean="0">
              <a:solidFill>
                <a:srgbClr val="A50021"/>
              </a:solidFill>
            </a:endParaRPr>
          </a:p>
          <a:p>
            <a:pPr lvl="1"/>
            <a:r>
              <a:rPr lang="en-US" sz="1800" smtClean="0">
                <a:solidFill>
                  <a:srgbClr val="FF0000"/>
                </a:solidFill>
              </a:rPr>
              <a:t>How </a:t>
            </a:r>
            <a:r>
              <a:rPr lang="en-US" sz="1800" b="1" smtClean="0">
                <a:solidFill>
                  <a:srgbClr val="FF0000"/>
                </a:solidFill>
              </a:rPr>
              <a:t>big</a:t>
            </a:r>
            <a:r>
              <a:rPr lang="en-US" sz="1800" smtClean="0">
                <a:solidFill>
                  <a:srgbClr val="FF0000"/>
                </a:solidFill>
              </a:rPr>
              <a:t> is that plane?</a:t>
            </a:r>
          </a:p>
          <a:p>
            <a:pPr lvl="1"/>
            <a:r>
              <a:rPr lang="en-US" sz="1800" smtClean="0">
                <a:solidFill>
                  <a:srgbClr val="FF0000"/>
                </a:solidFill>
              </a:rPr>
              <a:t>Would I be flying on a </a:t>
            </a:r>
            <a:r>
              <a:rPr lang="en-US" sz="1800" b="1" smtClean="0">
                <a:solidFill>
                  <a:srgbClr val="FF0000"/>
                </a:solidFill>
              </a:rPr>
              <a:t>large</a:t>
            </a:r>
            <a:r>
              <a:rPr lang="en-US" sz="1800" smtClean="0">
                <a:solidFill>
                  <a:srgbClr val="FF0000"/>
                </a:solidFill>
              </a:rPr>
              <a:t> or small plane?</a:t>
            </a:r>
          </a:p>
          <a:p>
            <a:r>
              <a:rPr lang="en-US" sz="2000" smtClean="0"/>
              <a:t>How about here:</a:t>
            </a:r>
          </a:p>
          <a:p>
            <a:pPr lvl="1"/>
            <a:r>
              <a:rPr lang="en-US" sz="1800" smtClean="0">
                <a:solidFill>
                  <a:srgbClr val="FF0000"/>
                </a:solidFill>
              </a:rPr>
              <a:t>Miss Nelson, for instance, became a kind of </a:t>
            </a:r>
            <a:r>
              <a:rPr lang="en-US" sz="1800" b="1" smtClean="0">
                <a:solidFill>
                  <a:srgbClr val="FF0000"/>
                </a:solidFill>
              </a:rPr>
              <a:t>big </a:t>
            </a:r>
            <a:r>
              <a:rPr lang="en-US" sz="1800" smtClean="0">
                <a:solidFill>
                  <a:srgbClr val="FF0000"/>
                </a:solidFill>
              </a:rPr>
              <a:t>sister to Benjamin.</a:t>
            </a:r>
          </a:p>
          <a:p>
            <a:pPr lvl="1"/>
            <a:r>
              <a:rPr lang="en-US" sz="1800" smtClean="0">
                <a:solidFill>
                  <a:srgbClr val="FF0000"/>
                </a:solidFill>
              </a:rPr>
              <a:t>?Miss Nelson, for instance, became a kind of </a:t>
            </a:r>
            <a:r>
              <a:rPr lang="en-US" sz="1800" b="1" smtClean="0">
                <a:solidFill>
                  <a:srgbClr val="FF0000"/>
                </a:solidFill>
              </a:rPr>
              <a:t>large</a:t>
            </a:r>
            <a:r>
              <a:rPr lang="en-US" sz="1800" smtClean="0">
                <a:solidFill>
                  <a:srgbClr val="FF0000"/>
                </a:solidFill>
              </a:rPr>
              <a:t> sister to Benjamin.</a:t>
            </a:r>
          </a:p>
          <a:p>
            <a:r>
              <a:rPr lang="en-US" sz="2000" smtClean="0"/>
              <a:t>Why?</a:t>
            </a:r>
          </a:p>
          <a:p>
            <a:pPr lvl="1"/>
            <a:r>
              <a:rPr lang="en-US" sz="1800" i="1" smtClean="0">
                <a:solidFill>
                  <a:srgbClr val="FF0000"/>
                </a:solidFill>
              </a:rPr>
              <a:t>big</a:t>
            </a:r>
            <a:r>
              <a:rPr lang="en-US" sz="1800" smtClean="0"/>
              <a:t> has a sense that means being older, or grown up</a:t>
            </a:r>
          </a:p>
          <a:p>
            <a:pPr lvl="1"/>
            <a:r>
              <a:rPr lang="en-US" sz="1800" i="1" smtClean="0"/>
              <a:t>l</a:t>
            </a:r>
            <a:r>
              <a:rPr lang="en-US" sz="1800" i="1" smtClean="0">
                <a:solidFill>
                  <a:srgbClr val="FF0000"/>
                </a:solidFill>
              </a:rPr>
              <a:t>arge</a:t>
            </a:r>
            <a:r>
              <a:rPr lang="en-US" sz="1800" smtClean="0"/>
              <a:t> lacks this sense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22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Antonyms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86000"/>
            <a:ext cx="7693025" cy="3724275"/>
          </a:xfrm>
        </p:spPr>
        <p:txBody>
          <a:bodyPr/>
          <a:lstStyle/>
          <a:p>
            <a:r>
              <a:rPr lang="en-US" sz="2400" smtClean="0"/>
              <a:t>Senses that are opposites with respect to one feature of their meaning</a:t>
            </a:r>
          </a:p>
          <a:p>
            <a:r>
              <a:rPr lang="en-US" sz="2400" smtClean="0"/>
              <a:t>Otherwise, they are very similar!</a:t>
            </a:r>
          </a:p>
          <a:p>
            <a:pPr lvl="1"/>
            <a:r>
              <a:rPr lang="en-US" sz="2000" smtClean="0"/>
              <a:t>dark / light</a:t>
            </a:r>
          </a:p>
          <a:p>
            <a:pPr lvl="1"/>
            <a:r>
              <a:rPr lang="en-US" sz="2000" smtClean="0"/>
              <a:t>short / long</a:t>
            </a:r>
          </a:p>
          <a:p>
            <a:pPr lvl="1"/>
            <a:r>
              <a:rPr lang="en-US" sz="2000" smtClean="0"/>
              <a:t>hot / cold</a:t>
            </a:r>
          </a:p>
          <a:p>
            <a:pPr lvl="1"/>
            <a:r>
              <a:rPr lang="en-US" sz="2000" smtClean="0"/>
              <a:t>up / down</a:t>
            </a:r>
          </a:p>
          <a:p>
            <a:pPr lvl="1"/>
            <a:r>
              <a:rPr lang="en-US" sz="2000" smtClean="0"/>
              <a:t>in / out</a:t>
            </a:r>
          </a:p>
          <a:p>
            <a:r>
              <a:rPr lang="en-US" sz="2400" smtClean="0"/>
              <a:t>More formally: antonyms can</a:t>
            </a:r>
          </a:p>
          <a:p>
            <a:pPr lvl="1"/>
            <a:r>
              <a:rPr lang="en-US" sz="2000" smtClean="0"/>
              <a:t>define a binary opposition or at opposite ends of a scale (</a:t>
            </a:r>
            <a:r>
              <a:rPr lang="en-US" sz="2000" i="1" smtClean="0"/>
              <a:t>long/short, fast/slow</a:t>
            </a:r>
            <a:r>
              <a:rPr lang="en-US" sz="2000" smtClean="0"/>
              <a:t>)</a:t>
            </a:r>
          </a:p>
          <a:p>
            <a:pPr lvl="1"/>
            <a:r>
              <a:rPr lang="en-US" sz="2000" smtClean="0"/>
              <a:t>Be </a:t>
            </a:r>
            <a:r>
              <a:rPr lang="en-US" sz="2000" b="1" smtClean="0"/>
              <a:t>reversives</a:t>
            </a:r>
            <a:r>
              <a:rPr lang="en-US" sz="2000" smtClean="0"/>
              <a:t>: </a:t>
            </a:r>
            <a:r>
              <a:rPr lang="en-US" sz="2000" i="1" smtClean="0"/>
              <a:t>rise/fall, up/down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924800" cy="1143000"/>
          </a:xfrm>
        </p:spPr>
        <p:txBody>
          <a:bodyPr/>
          <a:lstStyle/>
          <a:p>
            <a:r>
              <a:rPr lang="en-US" smtClean="0"/>
              <a:t>Hyponymy</a:t>
            </a:r>
          </a:p>
        </p:txBody>
      </p:sp>
      <p:sp>
        <p:nvSpPr>
          <p:cNvPr id="20483" name="Rectangle 1027"/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7693025" cy="3724275"/>
          </a:xfrm>
        </p:spPr>
        <p:txBody>
          <a:bodyPr/>
          <a:lstStyle/>
          <a:p>
            <a:r>
              <a:rPr lang="en-US" smtClean="0"/>
              <a:t>One sense is a </a:t>
            </a:r>
            <a:r>
              <a:rPr lang="en-US" b="1" smtClean="0"/>
              <a:t>hyponym</a:t>
            </a:r>
            <a:r>
              <a:rPr lang="en-US" smtClean="0"/>
              <a:t> of another if the first sense is more specific, denoting a subclass of the other</a:t>
            </a:r>
          </a:p>
          <a:p>
            <a:pPr lvl="1"/>
            <a:r>
              <a:rPr lang="en-US" i="1" smtClean="0"/>
              <a:t>car</a:t>
            </a:r>
            <a:r>
              <a:rPr lang="en-US" smtClean="0"/>
              <a:t> is a hyponym of </a:t>
            </a:r>
            <a:r>
              <a:rPr lang="en-US" i="1" smtClean="0"/>
              <a:t>vehicle</a:t>
            </a:r>
            <a:endParaRPr lang="en-US" smtClean="0"/>
          </a:p>
          <a:p>
            <a:pPr lvl="1"/>
            <a:r>
              <a:rPr lang="en-US" i="1" smtClean="0"/>
              <a:t>dog</a:t>
            </a:r>
            <a:r>
              <a:rPr lang="en-US" smtClean="0"/>
              <a:t> is a hyponym of </a:t>
            </a:r>
            <a:r>
              <a:rPr lang="en-US" i="1" smtClean="0"/>
              <a:t>animal</a:t>
            </a:r>
            <a:endParaRPr lang="en-US" smtClean="0"/>
          </a:p>
          <a:p>
            <a:pPr lvl="1"/>
            <a:r>
              <a:rPr lang="en-US" i="1" smtClean="0"/>
              <a:t>mango</a:t>
            </a:r>
            <a:r>
              <a:rPr lang="en-US" smtClean="0"/>
              <a:t> is a hyponym of </a:t>
            </a:r>
            <a:r>
              <a:rPr lang="en-US" i="1" smtClean="0"/>
              <a:t>fruit</a:t>
            </a:r>
          </a:p>
          <a:p>
            <a:r>
              <a:rPr lang="en-US" smtClean="0"/>
              <a:t>Conversely</a:t>
            </a:r>
          </a:p>
          <a:p>
            <a:pPr lvl="1"/>
            <a:r>
              <a:rPr lang="en-US" i="1" smtClean="0"/>
              <a:t>vehicle</a:t>
            </a:r>
            <a:r>
              <a:rPr lang="en-US" smtClean="0"/>
              <a:t> is a hypernym/superordinate  of </a:t>
            </a:r>
            <a:r>
              <a:rPr lang="en-US" i="1" smtClean="0"/>
              <a:t>car</a:t>
            </a:r>
            <a:endParaRPr lang="en-US" smtClean="0"/>
          </a:p>
          <a:p>
            <a:pPr lvl="1"/>
            <a:r>
              <a:rPr lang="en-US" i="1" smtClean="0"/>
              <a:t>animal</a:t>
            </a:r>
            <a:r>
              <a:rPr lang="en-US" smtClean="0"/>
              <a:t> is a hypernym of </a:t>
            </a:r>
            <a:r>
              <a:rPr lang="en-US" i="1" smtClean="0"/>
              <a:t>dog</a:t>
            </a:r>
            <a:endParaRPr lang="en-US" smtClean="0"/>
          </a:p>
          <a:p>
            <a:pPr lvl="1"/>
            <a:r>
              <a:rPr lang="en-US" i="1" smtClean="0"/>
              <a:t>fruit</a:t>
            </a:r>
            <a:r>
              <a:rPr lang="en-US" smtClean="0"/>
              <a:t> is a hypernym of </a:t>
            </a:r>
            <a:r>
              <a:rPr lang="en-US" i="1" smtClean="0"/>
              <a:t>mango</a:t>
            </a:r>
            <a:endParaRPr lang="en-US" smtClean="0"/>
          </a:p>
          <a:p>
            <a:endParaRPr lang="en-US" smtClean="0">
              <a:solidFill>
                <a:srgbClr val="008000"/>
              </a:solidFill>
            </a:endParaRPr>
          </a:p>
        </p:txBody>
      </p:sp>
      <p:graphicFrame>
        <p:nvGraphicFramePr>
          <p:cNvPr id="1466372" name="Group 1028"/>
          <p:cNvGraphicFramePr>
            <a:graphicFrameLocks noGrp="1"/>
          </p:cNvGraphicFramePr>
          <p:nvPr/>
        </p:nvGraphicFramePr>
        <p:xfrm>
          <a:off x="304800" y="5715000"/>
          <a:ext cx="8001000" cy="792480"/>
        </p:xfrm>
        <a:graphic>
          <a:graphicData uri="http://schemas.openxmlformats.org/drawingml/2006/table">
            <a:tbl>
              <a:tblPr/>
              <a:tblGrid>
                <a:gridCol w="2057400"/>
                <a:gridCol w="1143000"/>
                <a:gridCol w="1600200"/>
                <a:gridCol w="1600200"/>
                <a:gridCol w="1600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112" charset="0"/>
                        </a:rPr>
                        <a:t>superordinate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pitchFamily="11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112" charset="0"/>
                        </a:rPr>
                        <a:t>vehicle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112" charset="0"/>
                        </a:rPr>
                        <a:t>fruit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112" charset="0"/>
                        </a:rPr>
                        <a:t>furniture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112" charset="0"/>
                        </a:rPr>
                        <a:t>mammal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112" charset="0"/>
                        </a:rPr>
                        <a:t>hyponym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pitchFamily="11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112" charset="0"/>
                        </a:rPr>
                        <a:t>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112" charset="0"/>
                        </a:rPr>
                        <a:t>mango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112" charset="0"/>
                        </a:rPr>
                        <a:t>chair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pitchFamily="112" charset="0"/>
                        </a:rPr>
                        <a:t>dog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Hypernymy more formally</a:t>
            </a:r>
          </a:p>
        </p:txBody>
      </p:sp>
      <p:sp>
        <p:nvSpPr>
          <p:cNvPr id="2150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Extensional:</a:t>
            </a:r>
          </a:p>
          <a:p>
            <a:pPr lvl="1"/>
            <a:r>
              <a:rPr lang="en-US" smtClean="0"/>
              <a:t>The class denoted by the superordinate</a:t>
            </a:r>
          </a:p>
          <a:p>
            <a:pPr lvl="1"/>
            <a:r>
              <a:rPr lang="en-US" smtClean="0"/>
              <a:t>extensionally includes the class denoted by the hyponym</a:t>
            </a:r>
          </a:p>
          <a:p>
            <a:r>
              <a:rPr lang="en-US" smtClean="0"/>
              <a:t>Entailment:</a:t>
            </a:r>
          </a:p>
          <a:p>
            <a:pPr lvl="1"/>
            <a:r>
              <a:rPr lang="en-US" smtClean="0"/>
              <a:t>A sense A is a hyponym of sense B if being an A entails being a B</a:t>
            </a:r>
          </a:p>
          <a:p>
            <a:r>
              <a:rPr lang="en-US" smtClean="0"/>
              <a:t>Hyponymy is usually transitive </a:t>
            </a:r>
          </a:p>
          <a:p>
            <a:pPr lvl="1"/>
            <a:r>
              <a:rPr lang="en-US" smtClean="0"/>
              <a:t>(A hypo B and B hypo C entails A hypo 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II. WordNet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hierarchically organized lexical database</a:t>
            </a:r>
          </a:p>
          <a:p>
            <a:r>
              <a:rPr lang="en-US" smtClean="0"/>
              <a:t>On-line thesaurus + aspects of a dictionary</a:t>
            </a:r>
          </a:p>
          <a:p>
            <a:pPr lvl="2"/>
            <a:r>
              <a:rPr lang="en-US" smtClean="0"/>
              <a:t>Versions for other languages are under development</a:t>
            </a:r>
          </a:p>
          <a:p>
            <a:pPr lvl="1"/>
            <a:endParaRPr lang="en-US" smtClean="0"/>
          </a:p>
        </p:txBody>
      </p:sp>
      <p:graphicFrame>
        <p:nvGraphicFramePr>
          <p:cNvPr id="1470468" name="Group 1028"/>
          <p:cNvGraphicFramePr>
            <a:graphicFrameLocks noGrp="1"/>
          </p:cNvGraphicFramePr>
          <p:nvPr/>
        </p:nvGraphicFramePr>
        <p:xfrm>
          <a:off x="1676400" y="3886200"/>
          <a:ext cx="4470400" cy="2712086"/>
        </p:xfrm>
        <a:graphic>
          <a:graphicData uri="http://schemas.openxmlformats.org/drawingml/2006/table">
            <a:tbl>
              <a:tblPr/>
              <a:tblGrid>
                <a:gridCol w="2235200"/>
                <a:gridCol w="2235200"/>
              </a:tblGrid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112" charset="0"/>
                        </a:rPr>
                        <a:t>Category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112" charset="0"/>
                        </a:rPr>
                        <a:t>Unique Forms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112" charset="0"/>
                        </a:rPr>
                        <a:t>Noun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112" charset="0"/>
                        </a:rPr>
                        <a:t>117,097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112" charset="0"/>
                        </a:rPr>
                        <a:t>Verb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112" charset="0"/>
                        </a:rPr>
                        <a:t>11,488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112" charset="0"/>
                        </a:rPr>
                        <a:t>Adjective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112" charset="0"/>
                        </a:rPr>
                        <a:t>22,141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112" charset="0"/>
                        </a:rPr>
                        <a:t>Adverb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112" charset="0"/>
                        </a:rPr>
                        <a:t>4,601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 Perspectives on Meaning</a:t>
            </a:r>
          </a:p>
        </p:txBody>
      </p:sp>
      <p:sp>
        <p:nvSpPr>
          <p:cNvPr id="14540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514600"/>
            <a:ext cx="8534400" cy="4800600"/>
          </a:xfrm>
        </p:spPr>
        <p:txBody>
          <a:bodyPr/>
          <a:lstStyle/>
          <a:p>
            <a:pPr marL="533400" indent="-533400">
              <a:buClr>
                <a:srgbClr val="A50021"/>
              </a:buClr>
              <a:buFont typeface="Arial" charset="0"/>
              <a:buAutoNum type="arabicPeriod"/>
              <a:defRPr/>
            </a:pPr>
            <a:r>
              <a:rPr lang="en-US" sz="2400" b="1" dirty="0">
                <a:solidFill>
                  <a:srgbClr val="A50021"/>
                </a:solidFill>
              </a:rPr>
              <a:t>Lexical Semantics</a:t>
            </a:r>
            <a:endParaRPr lang="en-US" sz="2400" dirty="0"/>
          </a:p>
          <a:p>
            <a:pPr marL="914400" lvl="1" indent="-457200">
              <a:buFont typeface="Times" pitchFamily="112" charset="0"/>
              <a:buChar char="•"/>
              <a:defRPr/>
            </a:pPr>
            <a:r>
              <a:rPr lang="en-US" sz="2000" dirty="0"/>
              <a:t>The meanings of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individual words</a:t>
            </a:r>
          </a:p>
          <a:p>
            <a:pPr marL="533400" indent="-533400">
              <a:buClr>
                <a:srgbClr val="A50021"/>
              </a:buClr>
              <a:buFont typeface="Arial" charset="0"/>
              <a:buAutoNum type="arabicPeriod"/>
              <a:defRPr/>
            </a:pPr>
            <a:r>
              <a:rPr lang="en-US" sz="2400" b="1" dirty="0">
                <a:solidFill>
                  <a:srgbClr val="A50021"/>
                </a:solidFill>
              </a:rPr>
              <a:t>Formal Semantics</a:t>
            </a:r>
            <a:r>
              <a:rPr lang="en-US" sz="2400" dirty="0">
                <a:solidFill>
                  <a:srgbClr val="A50021"/>
                </a:solidFill>
              </a:rPr>
              <a:t> (or Compositional Semantics or Sentential Semantics)</a:t>
            </a:r>
            <a:endParaRPr lang="en-US" sz="2400" dirty="0"/>
          </a:p>
          <a:p>
            <a:pPr marL="914400" lvl="1" indent="-457200">
              <a:buFont typeface="Times" pitchFamily="112" charset="0"/>
              <a:buChar char="•"/>
              <a:defRPr/>
            </a:pPr>
            <a:r>
              <a:rPr lang="en-US" sz="2000" dirty="0"/>
              <a:t>How those meanings combine to make meanings for 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individual sentences or utterances</a:t>
            </a:r>
            <a:r>
              <a:rPr lang="en-US" sz="2000" dirty="0">
                <a:solidFill>
                  <a:srgbClr val="008000"/>
                </a:solidFill>
              </a:rPr>
              <a:t> </a:t>
            </a:r>
          </a:p>
          <a:p>
            <a:pPr marL="533400" indent="-533400">
              <a:buClr>
                <a:srgbClr val="A50021"/>
              </a:buClr>
              <a:buFont typeface="Arial" charset="0"/>
              <a:buAutoNum type="arabicPeriod"/>
              <a:defRPr/>
            </a:pPr>
            <a:r>
              <a:rPr lang="en-US" sz="2400" b="1" dirty="0">
                <a:solidFill>
                  <a:srgbClr val="A50021"/>
                </a:solidFill>
              </a:rPr>
              <a:t>Discourse or Pragmatics</a:t>
            </a:r>
          </a:p>
          <a:p>
            <a:pPr marL="914400" lvl="1" indent="-457200">
              <a:defRPr/>
            </a:pPr>
            <a:r>
              <a:rPr lang="en-US" sz="2000" dirty="0"/>
              <a:t>How those meanings combine with each other and with other facts about various kinds of context to make meanings for a </a:t>
            </a:r>
            <a:r>
              <a:rPr lang="en-US" sz="2000" dirty="0">
                <a:solidFill>
                  <a:srgbClr val="A50021"/>
                </a:solidFill>
              </a:rPr>
              <a:t>text or discourse</a:t>
            </a:r>
            <a:endParaRPr lang="en-US" sz="2000" b="1" dirty="0">
              <a:solidFill>
                <a:srgbClr val="A50021"/>
              </a:solidFill>
            </a:endParaRPr>
          </a:p>
          <a:p>
            <a:pPr marL="914400" lvl="1" indent="-457200">
              <a:buFont typeface="Arial" charset="0"/>
              <a:buChar char="–"/>
              <a:defRPr/>
            </a:pPr>
            <a:r>
              <a:rPr lang="en-US" sz="2000" b="1" dirty="0">
                <a:solidFill>
                  <a:srgbClr val="A50021"/>
                </a:solidFill>
              </a:rPr>
              <a:t>Dialog or Conversation</a:t>
            </a:r>
            <a:r>
              <a:rPr lang="en-US" sz="2000" dirty="0">
                <a:solidFill>
                  <a:srgbClr val="A50021"/>
                </a:solidFill>
              </a:rPr>
              <a:t> is often lumped together with Discourse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WordNet</a:t>
            </a:r>
          </a:p>
        </p:txBody>
      </p:sp>
      <p:sp>
        <p:nvSpPr>
          <p:cNvPr id="23555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362200"/>
            <a:ext cx="7613650" cy="1608138"/>
          </a:xfrm>
        </p:spPr>
        <p:txBody>
          <a:bodyPr/>
          <a:lstStyle/>
          <a:p>
            <a:r>
              <a:rPr lang="en-US" sz="2000" smtClean="0"/>
              <a:t>Where it is:</a:t>
            </a:r>
          </a:p>
          <a:p>
            <a:pPr lvl="1"/>
            <a:r>
              <a:rPr lang="en-US" sz="1800" smtClean="0">
                <a:hlinkClick r:id="rId3"/>
              </a:rPr>
              <a:t>http://www.cogsci.princeton.edu/cgi-bin/webwn</a:t>
            </a:r>
            <a:endParaRPr lang="en-US" sz="1800" smtClean="0"/>
          </a:p>
          <a:p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924800" cy="1143000"/>
          </a:xfrm>
        </p:spPr>
        <p:txBody>
          <a:bodyPr/>
          <a:lstStyle/>
          <a:p>
            <a:r>
              <a:rPr lang="en-US" smtClean="0"/>
              <a:t>Format of Wordnet Entries</a:t>
            </a:r>
          </a:p>
        </p:txBody>
      </p:sp>
      <p:pic>
        <p:nvPicPr>
          <p:cNvPr id="24579" name="Picture 1027" descr="w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828800"/>
            <a:ext cx="7772400" cy="467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WordNet Noun Relations</a:t>
            </a:r>
          </a:p>
        </p:txBody>
      </p:sp>
      <p:pic>
        <p:nvPicPr>
          <p:cNvPr id="25603" name="Picture 1027" descr="w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590800"/>
            <a:ext cx="9144000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WordNet Verb Relations</a:t>
            </a:r>
          </a:p>
        </p:txBody>
      </p:sp>
      <p:pic>
        <p:nvPicPr>
          <p:cNvPr id="26627" name="Picture 1027" descr="wn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2578100"/>
            <a:ext cx="9144000" cy="1397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1143000"/>
          </a:xfrm>
        </p:spPr>
        <p:txBody>
          <a:bodyPr/>
          <a:lstStyle/>
          <a:p>
            <a:r>
              <a:rPr lang="en-US" smtClean="0"/>
              <a:t>WordNet Hierarchies</a:t>
            </a:r>
          </a:p>
        </p:txBody>
      </p:sp>
      <p:pic>
        <p:nvPicPr>
          <p:cNvPr id="27651" name="Picture 3" descr="wn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752600"/>
            <a:ext cx="4564063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is “sense” defined in WordNet?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The set of near-synonyms for a WordNet sense is called a </a:t>
            </a:r>
            <a:r>
              <a:rPr lang="en-US" sz="2000" b="1" smtClean="0">
                <a:solidFill>
                  <a:srgbClr val="008000"/>
                </a:solidFill>
              </a:rPr>
              <a:t>synset</a:t>
            </a:r>
            <a:r>
              <a:rPr lang="en-US" sz="2000" smtClean="0">
                <a:solidFill>
                  <a:srgbClr val="008000"/>
                </a:solidFill>
              </a:rPr>
              <a:t> (</a:t>
            </a:r>
            <a:r>
              <a:rPr lang="en-US" sz="2000" b="1" smtClean="0">
                <a:solidFill>
                  <a:srgbClr val="008000"/>
                </a:solidFill>
              </a:rPr>
              <a:t>synonym set</a:t>
            </a:r>
            <a:r>
              <a:rPr lang="en-US" sz="2000" smtClean="0">
                <a:solidFill>
                  <a:srgbClr val="008000"/>
                </a:solidFill>
              </a:rPr>
              <a:t>)</a:t>
            </a:r>
            <a:r>
              <a:rPr lang="en-US" sz="2000" smtClean="0"/>
              <a:t>; it’s their version of a sense or a concept</a:t>
            </a:r>
          </a:p>
          <a:p>
            <a:r>
              <a:rPr lang="en-US" sz="2000" smtClean="0"/>
              <a:t>Example: </a:t>
            </a:r>
            <a:r>
              <a:rPr lang="en-US" sz="2000" smtClean="0">
                <a:solidFill>
                  <a:srgbClr val="008000"/>
                </a:solidFill>
              </a:rPr>
              <a:t>chump</a:t>
            </a:r>
            <a:r>
              <a:rPr lang="en-US" sz="2000" smtClean="0"/>
              <a:t> as a noun to mean </a:t>
            </a:r>
          </a:p>
          <a:p>
            <a:pPr lvl="1"/>
            <a:r>
              <a:rPr lang="en-US" sz="1800" smtClean="0"/>
              <a:t>‘a person who is gullible and easy to take advantage of’</a:t>
            </a:r>
          </a:p>
          <a:p>
            <a:pPr lvl="1"/>
            <a:endParaRPr lang="en-US" sz="1800" smtClean="0">
              <a:solidFill>
                <a:srgbClr val="A50021"/>
              </a:solidFill>
            </a:endParaRPr>
          </a:p>
          <a:p>
            <a:endParaRPr lang="en-US" sz="2000" smtClean="0"/>
          </a:p>
          <a:p>
            <a:endParaRPr lang="en-US" sz="2000" smtClean="0"/>
          </a:p>
          <a:p>
            <a:r>
              <a:rPr lang="en-US" sz="2000" smtClean="0"/>
              <a:t>Each of these senses share this same gloss</a:t>
            </a:r>
          </a:p>
          <a:p>
            <a:r>
              <a:rPr lang="en-US" sz="2000" smtClean="0"/>
              <a:t>Thus for WordNet, the meaning of this sense of </a:t>
            </a:r>
            <a:r>
              <a:rPr lang="en-US" sz="2000" smtClean="0">
                <a:solidFill>
                  <a:srgbClr val="008000"/>
                </a:solidFill>
              </a:rPr>
              <a:t>chump</a:t>
            </a:r>
            <a:r>
              <a:rPr lang="en-US" sz="2000" smtClean="0"/>
              <a:t> </a:t>
            </a:r>
            <a:r>
              <a:rPr lang="en-US" sz="2000" i="1" u="sng" smtClean="0"/>
              <a:t>is</a:t>
            </a:r>
            <a:r>
              <a:rPr lang="en-US" sz="2000" smtClean="0"/>
              <a:t> this list.</a:t>
            </a:r>
            <a:endParaRPr lang="en-US" sz="1800" smtClean="0"/>
          </a:p>
          <a:p>
            <a:pPr lvl="1"/>
            <a:endParaRPr lang="en-US" sz="1600" smtClean="0"/>
          </a:p>
        </p:txBody>
      </p:sp>
      <p:pic>
        <p:nvPicPr>
          <p:cNvPr id="28676" name="Picture 4" descr="wn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114800"/>
            <a:ext cx="72136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Outline: Comp Lexical Semantics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Intro to Lexical Semantics </a:t>
            </a:r>
          </a:p>
          <a:p>
            <a:pPr lvl="1"/>
            <a:r>
              <a:rPr lang="en-US" smtClean="0"/>
              <a:t>Homonymy, Polysemy, Synonymy</a:t>
            </a:r>
          </a:p>
          <a:p>
            <a:pPr lvl="1"/>
            <a:r>
              <a:rPr lang="en-US" smtClean="0"/>
              <a:t>Online resources: WordNet</a:t>
            </a:r>
          </a:p>
          <a:p>
            <a:r>
              <a:rPr lang="en-US" smtClean="0"/>
              <a:t>Computational Lexical Semantics</a:t>
            </a:r>
          </a:p>
          <a:p>
            <a:pPr lvl="1"/>
            <a:r>
              <a:rPr lang="en-US" smtClean="0"/>
              <a:t>Word Sense Disambiguation</a:t>
            </a:r>
          </a:p>
          <a:p>
            <a:pPr lvl="2"/>
            <a:r>
              <a:rPr lang="en-US" smtClean="0"/>
              <a:t>Supervised</a:t>
            </a:r>
          </a:p>
          <a:p>
            <a:pPr lvl="2"/>
            <a:r>
              <a:rPr lang="en-US" smtClean="0"/>
              <a:t>Semi-supervised</a:t>
            </a:r>
          </a:p>
          <a:p>
            <a:pPr lvl="1"/>
            <a:r>
              <a:rPr lang="en-US" smtClean="0"/>
              <a:t>Word Similarity</a:t>
            </a:r>
          </a:p>
          <a:p>
            <a:pPr lvl="2"/>
            <a:r>
              <a:rPr lang="en-US" smtClean="0"/>
              <a:t>Thesaurus-based</a:t>
            </a:r>
          </a:p>
          <a:p>
            <a:pPr lvl="2"/>
            <a:r>
              <a:rPr lang="en-US" smtClean="0"/>
              <a:t>Distributional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Preliminaries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What’s a word?</a:t>
            </a:r>
          </a:p>
          <a:p>
            <a:pPr lvl="1"/>
            <a:r>
              <a:rPr lang="en-US" smtClean="0"/>
              <a:t>Definitions we’ve used over the class: Types, tokens, stems, roots, inflected forms, etc... </a:t>
            </a:r>
          </a:p>
          <a:p>
            <a:pPr lvl="1"/>
            <a:endParaRPr lang="en-US" smtClean="0"/>
          </a:p>
          <a:p>
            <a:pPr lvl="1"/>
            <a:r>
              <a:rPr lang="en-US" smtClean="0">
                <a:solidFill>
                  <a:srgbClr val="008000"/>
                </a:solidFill>
              </a:rPr>
              <a:t>Lexeme</a:t>
            </a:r>
            <a:r>
              <a:rPr lang="en-US" smtClean="0"/>
              <a:t>: An entry in a lexicon consisting of a pairing of a form with a single meaning representation</a:t>
            </a:r>
          </a:p>
          <a:p>
            <a:pPr lvl="1"/>
            <a:r>
              <a:rPr lang="en-US" smtClean="0">
                <a:solidFill>
                  <a:srgbClr val="008000"/>
                </a:solidFill>
              </a:rPr>
              <a:t>Lexicon</a:t>
            </a:r>
            <a:r>
              <a:rPr lang="en-US" smtClean="0"/>
              <a:t>: A collection of lexemes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Relationships between word meanings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Homonymy</a:t>
            </a:r>
          </a:p>
          <a:p>
            <a:r>
              <a:rPr lang="en-US" smtClean="0"/>
              <a:t>Polysemy</a:t>
            </a:r>
          </a:p>
          <a:p>
            <a:r>
              <a:rPr lang="en-US" smtClean="0"/>
              <a:t>Synonymy</a:t>
            </a:r>
          </a:p>
          <a:p>
            <a:r>
              <a:rPr lang="en-US" smtClean="0"/>
              <a:t>Antonymy</a:t>
            </a:r>
          </a:p>
          <a:p>
            <a:r>
              <a:rPr lang="en-US" smtClean="0"/>
              <a:t>Hypernomy</a:t>
            </a:r>
          </a:p>
          <a:p>
            <a:r>
              <a:rPr lang="en-US" smtClean="0"/>
              <a:t>Hyponomy</a:t>
            </a:r>
          </a:p>
          <a:p>
            <a:r>
              <a:rPr lang="en-US" smtClean="0"/>
              <a:t>Meronomy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Homonymy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>
                <a:solidFill>
                  <a:srgbClr val="A50021"/>
                </a:solidFill>
              </a:rPr>
              <a:t>Homonymy: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Lexemes that share a form</a:t>
            </a:r>
          </a:p>
          <a:p>
            <a:pPr lvl="2">
              <a:lnSpc>
                <a:spcPct val="90000"/>
              </a:lnSpc>
            </a:pPr>
            <a:r>
              <a:rPr lang="en-US" sz="1600" smtClean="0"/>
              <a:t>Phonological, orthographic or both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But have unrelated, distinct meanings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Clear example:</a:t>
            </a:r>
          </a:p>
          <a:p>
            <a:pPr lvl="2">
              <a:lnSpc>
                <a:spcPct val="90000"/>
              </a:lnSpc>
            </a:pPr>
            <a:r>
              <a:rPr lang="en-US" sz="1600" smtClean="0"/>
              <a:t> Bat (wooden stick-like thing) vs</a:t>
            </a:r>
          </a:p>
          <a:p>
            <a:pPr lvl="2">
              <a:lnSpc>
                <a:spcPct val="90000"/>
              </a:lnSpc>
            </a:pPr>
            <a:r>
              <a:rPr lang="en-US" sz="1600" smtClean="0"/>
              <a:t> Bat (flying scary mammal thing)</a:t>
            </a:r>
          </a:p>
          <a:p>
            <a:pPr lvl="2">
              <a:lnSpc>
                <a:spcPct val="90000"/>
              </a:lnSpc>
            </a:pPr>
            <a:r>
              <a:rPr lang="en-US" sz="1600" smtClean="0"/>
              <a:t>Or bank (financial institution) versus bank (riverside)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Can be homophones, homographs, or both:</a:t>
            </a:r>
          </a:p>
          <a:p>
            <a:pPr lvl="2">
              <a:lnSpc>
                <a:spcPct val="90000"/>
              </a:lnSpc>
            </a:pPr>
            <a:r>
              <a:rPr lang="en-US" sz="1600" smtClean="0"/>
              <a:t>Homophones:</a:t>
            </a:r>
          </a:p>
          <a:p>
            <a:pPr lvl="3">
              <a:lnSpc>
                <a:spcPct val="90000"/>
              </a:lnSpc>
            </a:pPr>
            <a:r>
              <a:rPr lang="en-US" sz="1600" smtClean="0"/>
              <a:t>Write and right</a:t>
            </a:r>
          </a:p>
          <a:p>
            <a:pPr lvl="3">
              <a:lnSpc>
                <a:spcPct val="90000"/>
              </a:lnSpc>
            </a:pPr>
            <a:r>
              <a:rPr lang="en-US" sz="1600" smtClean="0"/>
              <a:t>Piece and peace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Homonymy causes problems for NLP applications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/>
              <a:t>Text-to-Speech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Same orthographic form but different phonological form </a:t>
            </a:r>
          </a:p>
          <a:p>
            <a:pPr lvl="2">
              <a:lnSpc>
                <a:spcPct val="90000"/>
              </a:lnSpc>
            </a:pPr>
            <a:r>
              <a:rPr lang="en-US" sz="1600" smtClean="0"/>
              <a:t>bass vs bass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Information retrieval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Different meanings same orthographic form</a:t>
            </a:r>
          </a:p>
          <a:p>
            <a:pPr lvl="2">
              <a:lnSpc>
                <a:spcPct val="90000"/>
              </a:lnSpc>
            </a:pPr>
            <a:r>
              <a:rPr lang="en-US" sz="1600" smtClean="0"/>
              <a:t>QUERY: bat care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Machine Translation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Speech recognition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A50021"/>
                </a:solidFill>
              </a:rPr>
              <a:t>Why?</a:t>
            </a:r>
            <a:r>
              <a:rPr lang="en-US" sz="1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Polysemy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</a:t>
            </a:r>
            <a:r>
              <a:rPr lang="en-US" b="1" smtClean="0">
                <a:solidFill>
                  <a:srgbClr val="FF0000"/>
                </a:solidFill>
              </a:rPr>
              <a:t>bank</a:t>
            </a:r>
            <a:r>
              <a:rPr lang="en-US" b="1" smtClean="0"/>
              <a:t> </a:t>
            </a:r>
            <a:r>
              <a:rPr lang="en-US" smtClean="0"/>
              <a:t>is constructed from red brick</a:t>
            </a:r>
            <a:br>
              <a:rPr lang="en-US" smtClean="0"/>
            </a:br>
            <a:r>
              <a:rPr lang="en-US" smtClean="0"/>
              <a:t>I withdrew the money from the </a:t>
            </a:r>
            <a:r>
              <a:rPr lang="en-US" b="1" smtClean="0">
                <a:solidFill>
                  <a:srgbClr val="FF0000"/>
                </a:solidFill>
              </a:rPr>
              <a:t>bank</a:t>
            </a:r>
            <a:r>
              <a:rPr lang="en-US" smtClean="0"/>
              <a:t> </a:t>
            </a:r>
          </a:p>
          <a:p>
            <a:r>
              <a:rPr lang="en-US" smtClean="0"/>
              <a:t>Are those the same sense?</a:t>
            </a:r>
          </a:p>
          <a:p>
            <a:r>
              <a:rPr lang="en-US" smtClean="0"/>
              <a:t>Or consider the following WSJ example</a:t>
            </a:r>
          </a:p>
          <a:p>
            <a:pPr lvl="1"/>
            <a:r>
              <a:rPr lang="en-US" smtClean="0">
                <a:solidFill>
                  <a:srgbClr val="A50021"/>
                </a:solidFill>
              </a:rPr>
              <a:t>While some banks furnish sperm only to married women, others are less restrictive</a:t>
            </a:r>
          </a:p>
          <a:p>
            <a:pPr lvl="1"/>
            <a:r>
              <a:rPr lang="en-US" smtClean="0"/>
              <a:t>Which sense of bank is this?</a:t>
            </a:r>
          </a:p>
          <a:p>
            <a:pPr lvl="2"/>
            <a:r>
              <a:rPr lang="en-US" smtClean="0"/>
              <a:t>Is it distinct from (homonymous with) the river bank sense?</a:t>
            </a:r>
          </a:p>
          <a:p>
            <a:pPr lvl="2"/>
            <a:r>
              <a:rPr lang="en-US" smtClean="0"/>
              <a:t>How about the savings bank sense?</a:t>
            </a:r>
            <a:endParaRPr 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Polysemy</a:t>
            </a:r>
          </a:p>
        </p:txBody>
      </p:sp>
      <p:sp>
        <p:nvSpPr>
          <p:cNvPr id="1208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 single lexeme with multiple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related </a:t>
            </a:r>
            <a:r>
              <a:rPr lang="en-US" dirty="0"/>
              <a:t>meanings (bank the building, bank the financial institution)</a:t>
            </a:r>
          </a:p>
          <a:p>
            <a:pPr>
              <a:defRPr/>
            </a:pPr>
            <a:r>
              <a:rPr lang="en-US" dirty="0"/>
              <a:t>Most non-rare words have multiple meanings</a:t>
            </a:r>
          </a:p>
          <a:p>
            <a:pPr lvl="1">
              <a:defRPr/>
            </a:pPr>
            <a:r>
              <a:rPr lang="en-US" dirty="0"/>
              <a:t>The number of meanings is related to its frequency</a:t>
            </a:r>
          </a:p>
          <a:p>
            <a:pPr lvl="1">
              <a:defRPr/>
            </a:pPr>
            <a:r>
              <a:rPr lang="en-US" dirty="0"/>
              <a:t>Verbs tend more to </a:t>
            </a:r>
            <a:r>
              <a:rPr lang="en-US" dirty="0" err="1"/>
              <a:t>polysemy</a:t>
            </a:r>
            <a:endParaRPr lang="en-US" dirty="0"/>
          </a:p>
          <a:p>
            <a:pPr lvl="1">
              <a:defRPr/>
            </a:pPr>
            <a:r>
              <a:rPr lang="en-US" dirty="0"/>
              <a:t>Distinguishing </a:t>
            </a:r>
            <a:r>
              <a:rPr lang="en-US" dirty="0" err="1"/>
              <a:t>polysemy</a:t>
            </a:r>
            <a:r>
              <a:rPr lang="en-US" dirty="0"/>
              <a:t> from homonymy isn’t always easy (or necessary)</a:t>
            </a:r>
            <a:endParaRPr lang="en-US" sz="1800" dirty="0"/>
          </a:p>
          <a:p>
            <a:pPr>
              <a:defRPr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semantics</Template>
  <TotalTime>9557</TotalTime>
  <Words>1071</Words>
  <Application>Microsoft PowerPoint</Application>
  <PresentationFormat>On-screen Show (4:3)</PresentationFormat>
  <Paragraphs>220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Times New Roman</vt:lpstr>
      <vt:lpstr>Arial</vt:lpstr>
      <vt:lpstr>Wingdings</vt:lpstr>
      <vt:lpstr>Times</vt:lpstr>
      <vt:lpstr>Tahoma</vt:lpstr>
      <vt:lpstr>Capsules</vt:lpstr>
      <vt:lpstr>Word Relations</vt:lpstr>
      <vt:lpstr>Three Perspectives on Meaning</vt:lpstr>
      <vt:lpstr>Outline: Comp Lexical Semantics</vt:lpstr>
      <vt:lpstr>Preliminaries</vt:lpstr>
      <vt:lpstr>Relationships between word meanings</vt:lpstr>
      <vt:lpstr>Homonymy</vt:lpstr>
      <vt:lpstr>Homonymy causes problems for NLP applications</vt:lpstr>
      <vt:lpstr>Polysemy</vt:lpstr>
      <vt:lpstr>Polysemy</vt:lpstr>
      <vt:lpstr>Metaphor and Metonymy</vt:lpstr>
      <vt:lpstr>How do we know when a word has more than one sense?</vt:lpstr>
      <vt:lpstr>Synonyms</vt:lpstr>
      <vt:lpstr>Synonyms</vt:lpstr>
      <vt:lpstr>Some more terminology</vt:lpstr>
      <vt:lpstr>Synonymy is a relation between senses rather than words</vt:lpstr>
      <vt:lpstr>Antonyms</vt:lpstr>
      <vt:lpstr>Hyponymy</vt:lpstr>
      <vt:lpstr>Hypernymy more formally</vt:lpstr>
      <vt:lpstr>II. WordNet</vt:lpstr>
      <vt:lpstr>WordNet</vt:lpstr>
      <vt:lpstr>Format of Wordnet Entries</vt:lpstr>
      <vt:lpstr>WordNet Noun Relations</vt:lpstr>
      <vt:lpstr>WordNet Verb Relations</vt:lpstr>
      <vt:lpstr>WordNet Hierarchies</vt:lpstr>
      <vt:lpstr>How is “sense” defined in WordNet?</vt:lpstr>
    </vt:vector>
  </TitlesOfParts>
  <Manager/>
  <Company>Stanford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 180 Intro to Computer Speech and Language Processing</dc:title>
  <dc:subject/>
  <dc:creator>Dan Jurafsky</dc:creator>
  <cp:keywords/>
  <dc:description/>
  <cp:lastModifiedBy> </cp:lastModifiedBy>
  <cp:revision>409</cp:revision>
  <dcterms:created xsi:type="dcterms:W3CDTF">2003-01-18T03:56:53Z</dcterms:created>
  <dcterms:modified xsi:type="dcterms:W3CDTF">2008-10-17T06:47:27Z</dcterms:modified>
  <cp:category/>
</cp:coreProperties>
</file>