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5"/>
  </p:notesMasterIdLst>
  <p:handoutMasterIdLst>
    <p:handoutMasterId r:id="rId56"/>
  </p:handoutMasterIdLst>
  <p:sldIdLst>
    <p:sldId id="420" r:id="rId2"/>
    <p:sldId id="421" r:id="rId3"/>
    <p:sldId id="422" r:id="rId4"/>
    <p:sldId id="423" r:id="rId5"/>
    <p:sldId id="424" r:id="rId6"/>
    <p:sldId id="358" r:id="rId7"/>
    <p:sldId id="387" r:id="rId8"/>
    <p:sldId id="411" r:id="rId9"/>
    <p:sldId id="399" r:id="rId10"/>
    <p:sldId id="400" r:id="rId11"/>
    <p:sldId id="412" r:id="rId12"/>
    <p:sldId id="401" r:id="rId13"/>
    <p:sldId id="386" r:id="rId14"/>
    <p:sldId id="388" r:id="rId15"/>
    <p:sldId id="389" r:id="rId16"/>
    <p:sldId id="413" r:id="rId17"/>
    <p:sldId id="414" r:id="rId18"/>
    <p:sldId id="415" r:id="rId19"/>
    <p:sldId id="425" r:id="rId20"/>
    <p:sldId id="331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416" r:id="rId30"/>
    <p:sldId id="417" r:id="rId31"/>
    <p:sldId id="343" r:id="rId32"/>
    <p:sldId id="344" r:id="rId33"/>
    <p:sldId id="345" r:id="rId34"/>
    <p:sldId id="346" r:id="rId35"/>
    <p:sldId id="402" r:id="rId36"/>
    <p:sldId id="403" r:id="rId37"/>
    <p:sldId id="404" r:id="rId38"/>
    <p:sldId id="405" r:id="rId39"/>
    <p:sldId id="406" r:id="rId40"/>
    <p:sldId id="407" r:id="rId41"/>
    <p:sldId id="408" r:id="rId42"/>
    <p:sldId id="418" r:id="rId43"/>
    <p:sldId id="419" r:id="rId44"/>
    <p:sldId id="347" r:id="rId45"/>
    <p:sldId id="348" r:id="rId46"/>
    <p:sldId id="409" r:id="rId47"/>
    <p:sldId id="410" r:id="rId48"/>
    <p:sldId id="349" r:id="rId49"/>
    <p:sldId id="351" r:id="rId50"/>
    <p:sldId id="352" r:id="rId51"/>
    <p:sldId id="380" r:id="rId52"/>
    <p:sldId id="381" r:id="rId53"/>
    <p:sldId id="360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974" autoAdjust="0"/>
    <p:restoredTop sz="94660" autoAdjust="0"/>
  </p:normalViewPr>
  <p:slideViewPr>
    <p:cSldViewPr>
      <p:cViewPr>
        <p:scale>
          <a:sx n="75" d="100"/>
          <a:sy n="75" d="100"/>
        </p:scale>
        <p:origin x="-1200" y="-162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0BFF4D-C493-4C08-9849-982716692F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C17D1A-14CC-4124-A5E0-FDEB84A90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B1CF1-C9C9-4030-9771-E3453E0F3737}" type="slidenum">
              <a:rPr lang="en-US"/>
              <a:pPr/>
              <a:t>6</a:t>
            </a:fld>
            <a:endParaRPr lang="en-US"/>
          </a:p>
        </p:txBody>
      </p:sp>
      <p:sp>
        <p:nvSpPr>
          <p:cNvPr id="1290242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0598D-9B55-4F8C-92A5-47C314C33A7E}" type="slidenum">
              <a:rPr lang="en-US"/>
              <a:pPr/>
              <a:t>21</a:t>
            </a:fld>
            <a:endParaRPr lang="en-US"/>
          </a:p>
        </p:txBody>
      </p:sp>
      <p:sp>
        <p:nvSpPr>
          <p:cNvPr id="129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40078-ADED-4770-8D88-5B2438E7489B}" type="slidenum">
              <a:rPr lang="en-US"/>
              <a:pPr/>
              <a:t>22</a:t>
            </a:fld>
            <a:endParaRPr lang="en-US"/>
          </a:p>
        </p:txBody>
      </p:sp>
      <p:sp>
        <p:nvSpPr>
          <p:cNvPr id="130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0D381-AABA-43F6-83C4-8D807B3DE95A}" type="slidenum">
              <a:rPr lang="en-US"/>
              <a:pPr/>
              <a:t>23</a:t>
            </a:fld>
            <a:endParaRPr lang="en-US"/>
          </a:p>
        </p:txBody>
      </p:sp>
      <p:sp>
        <p:nvSpPr>
          <p:cNvPr id="130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B466-ADB0-4F7F-A7E9-201D1A012E7E}" type="slidenum">
              <a:rPr lang="en-US"/>
              <a:pPr/>
              <a:t>24</a:t>
            </a:fld>
            <a:endParaRPr lang="en-US"/>
          </a:p>
        </p:txBody>
      </p:sp>
      <p:sp>
        <p:nvSpPr>
          <p:cNvPr id="130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384B21-F043-47CA-9C87-D4F32F6D1339}" type="slidenum">
              <a:rPr lang="en-US"/>
              <a:pPr/>
              <a:t>25</a:t>
            </a:fld>
            <a:endParaRPr lang="en-US"/>
          </a:p>
        </p:txBody>
      </p:sp>
      <p:sp>
        <p:nvSpPr>
          <p:cNvPr id="130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71F8B-514A-4DD7-A4A7-65794C31136D}" type="slidenum">
              <a:rPr lang="en-US"/>
              <a:pPr/>
              <a:t>26</a:t>
            </a:fld>
            <a:endParaRPr lang="en-US"/>
          </a:p>
        </p:txBody>
      </p:sp>
      <p:sp>
        <p:nvSpPr>
          <p:cNvPr id="130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CAD5E-A86E-4627-A43B-A631FFE29CE5}" type="slidenum">
              <a:rPr lang="en-US"/>
              <a:pPr/>
              <a:t>27</a:t>
            </a:fld>
            <a:endParaRPr lang="en-US"/>
          </a:p>
        </p:txBody>
      </p:sp>
      <p:sp>
        <p:nvSpPr>
          <p:cNvPr id="130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24AE1-C71A-470B-8225-EC592AA056F9}" type="slidenum">
              <a:rPr lang="en-US"/>
              <a:pPr/>
              <a:t>28</a:t>
            </a:fld>
            <a:endParaRPr lang="en-US"/>
          </a:p>
        </p:txBody>
      </p:sp>
      <p:sp>
        <p:nvSpPr>
          <p:cNvPr id="130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A303AA-4363-4349-A325-60023C6853DA}" type="slidenum">
              <a:rPr lang="en-US"/>
              <a:pPr/>
              <a:t>29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9C145-A775-4DC9-AB8D-042A474397F8}" type="slidenum">
              <a:rPr lang="en-US"/>
              <a:pPr/>
              <a:t>30</a:t>
            </a:fld>
            <a:endParaRPr lang="en-US"/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91C73-F2A8-4028-80ED-CF1E9B99D0FE}" type="slidenum">
              <a:rPr lang="en-US"/>
              <a:pPr/>
              <a:t>7</a:t>
            </a:fld>
            <a:endParaRPr lang="en-US"/>
          </a:p>
        </p:txBody>
      </p:sp>
      <p:sp>
        <p:nvSpPr>
          <p:cNvPr id="1486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482D4-4893-4EC3-8CBF-0E29DD4A6531}" type="slidenum">
              <a:rPr lang="en-US"/>
              <a:pPr/>
              <a:t>31</a:t>
            </a:fld>
            <a:endParaRPr lang="en-US"/>
          </a:p>
        </p:txBody>
      </p:sp>
      <p:sp>
        <p:nvSpPr>
          <p:cNvPr id="130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A4C7C-4CD4-4FED-9071-2D592FFDE248}" type="slidenum">
              <a:rPr lang="en-US"/>
              <a:pPr/>
              <a:t>32</a:t>
            </a:fld>
            <a:endParaRPr lang="en-US"/>
          </a:p>
        </p:txBody>
      </p:sp>
      <p:sp>
        <p:nvSpPr>
          <p:cNvPr id="131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95734-35B6-484B-A328-BB31C3799266}" type="slidenum">
              <a:rPr lang="en-US"/>
              <a:pPr/>
              <a:t>33</a:t>
            </a:fld>
            <a:endParaRPr lang="en-US"/>
          </a:p>
        </p:txBody>
      </p:sp>
      <p:sp>
        <p:nvSpPr>
          <p:cNvPr id="131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5247F-759A-4659-8639-3675F9F0FEE4}" type="slidenum">
              <a:rPr lang="en-US"/>
              <a:pPr/>
              <a:t>34</a:t>
            </a:fld>
            <a:endParaRPr lang="en-US"/>
          </a:p>
        </p:txBody>
      </p:sp>
      <p:sp>
        <p:nvSpPr>
          <p:cNvPr id="131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359A0-D7B6-48DD-BEFB-AE0DA6464F1B}" type="slidenum">
              <a:rPr lang="en-US"/>
              <a:pPr/>
              <a:t>35</a:t>
            </a:fld>
            <a:endParaRPr lang="en-US"/>
          </a:p>
        </p:txBody>
      </p:sp>
      <p:sp>
        <p:nvSpPr>
          <p:cNvPr id="149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9ABD0-1FFB-43E8-B562-9D92C90212A1}" type="slidenum">
              <a:rPr lang="en-US"/>
              <a:pPr/>
              <a:t>36</a:t>
            </a:fld>
            <a:endParaRPr lang="en-US"/>
          </a:p>
        </p:txBody>
      </p:sp>
      <p:sp>
        <p:nvSpPr>
          <p:cNvPr id="1491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31778-3B84-4398-A627-BCB563AA0D92}" type="slidenum">
              <a:rPr lang="en-US"/>
              <a:pPr/>
              <a:t>37</a:t>
            </a:fld>
            <a:endParaRPr lang="en-US"/>
          </a:p>
        </p:txBody>
      </p:sp>
      <p:sp>
        <p:nvSpPr>
          <p:cNvPr id="1492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F1921-BE8D-4E10-95EE-453F23790710}" type="slidenum">
              <a:rPr lang="en-US"/>
              <a:pPr/>
              <a:t>38</a:t>
            </a:fld>
            <a:endParaRPr lang="en-US"/>
          </a:p>
        </p:txBody>
      </p:sp>
      <p:sp>
        <p:nvSpPr>
          <p:cNvPr id="1494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3C1F3-64BF-44D5-BF94-326CC7223835}" type="slidenum">
              <a:rPr lang="en-US"/>
              <a:pPr/>
              <a:t>39</a:t>
            </a:fld>
            <a:endParaRPr lang="en-US"/>
          </a:p>
        </p:txBody>
      </p:sp>
      <p:sp>
        <p:nvSpPr>
          <p:cNvPr id="149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15AF3-E86E-4586-A6D4-ACFA8B63ABEF}" type="slidenum">
              <a:rPr lang="en-US"/>
              <a:pPr/>
              <a:t>40</a:t>
            </a:fld>
            <a:endParaRPr lang="en-US"/>
          </a:p>
        </p:txBody>
      </p:sp>
      <p:sp>
        <p:nvSpPr>
          <p:cNvPr id="1496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8F14C-EC7F-465B-94AA-0CB4F93E9997}" type="slidenum">
              <a:rPr lang="en-US"/>
              <a:pPr/>
              <a:t>9</a:t>
            </a:fld>
            <a:endParaRPr lang="en-US"/>
          </a:p>
        </p:txBody>
      </p:sp>
      <p:sp>
        <p:nvSpPr>
          <p:cNvPr id="1437698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7699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5097EB-BC31-47C7-93F5-D616D0883BAE}" type="slidenum">
              <a:rPr lang="en-US"/>
              <a:pPr/>
              <a:t>41</a:t>
            </a:fld>
            <a:endParaRPr lang="en-US"/>
          </a:p>
        </p:txBody>
      </p:sp>
      <p:sp>
        <p:nvSpPr>
          <p:cNvPr id="149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4C296C-74C4-4A1D-8687-E794CBC120BA}" type="slidenum">
              <a:rPr lang="en-US"/>
              <a:pPr/>
              <a:t>42</a:t>
            </a:fld>
            <a:endParaRPr 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2A441-FACE-42B4-99B8-B00E722B2780}" type="slidenum">
              <a:rPr lang="en-US"/>
              <a:pPr/>
              <a:t>43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271FA-8651-43FB-8CDB-5265FF6BB85F}" type="slidenum">
              <a:rPr lang="en-US"/>
              <a:pPr/>
              <a:t>44</a:t>
            </a:fld>
            <a:endParaRPr lang="en-US"/>
          </a:p>
        </p:txBody>
      </p:sp>
      <p:sp>
        <p:nvSpPr>
          <p:cNvPr id="131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D6E4B4-100C-436D-AFAC-7AC098B443AA}" type="slidenum">
              <a:rPr lang="en-US"/>
              <a:pPr/>
              <a:t>45</a:t>
            </a:fld>
            <a:endParaRPr lang="en-US"/>
          </a:p>
        </p:txBody>
      </p:sp>
      <p:sp>
        <p:nvSpPr>
          <p:cNvPr id="131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2138A-2CF0-4219-8106-AC375C71E386}" type="slidenum">
              <a:rPr lang="en-US"/>
              <a:pPr/>
              <a:t>46</a:t>
            </a:fld>
            <a:endParaRPr lang="en-US"/>
          </a:p>
        </p:txBody>
      </p:sp>
      <p:sp>
        <p:nvSpPr>
          <p:cNvPr id="1498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B0247-273A-4F7B-B933-95A519F0220E}" type="slidenum">
              <a:rPr lang="en-US"/>
              <a:pPr/>
              <a:t>47</a:t>
            </a:fld>
            <a:endParaRPr lang="en-US"/>
          </a:p>
        </p:txBody>
      </p:sp>
      <p:sp>
        <p:nvSpPr>
          <p:cNvPr id="1499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03BBF-5E5E-4C73-BB35-8E29ACF54B9D}" type="slidenum">
              <a:rPr lang="en-US"/>
              <a:pPr/>
              <a:t>48</a:t>
            </a:fld>
            <a:endParaRPr lang="en-US"/>
          </a:p>
        </p:txBody>
      </p:sp>
      <p:sp>
        <p:nvSpPr>
          <p:cNvPr id="131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1DB11D-50FD-49E5-8FD9-3F4E0DB72C93}" type="slidenum">
              <a:rPr lang="en-US"/>
              <a:pPr/>
              <a:t>49</a:t>
            </a:fld>
            <a:endParaRPr lang="en-US"/>
          </a:p>
        </p:txBody>
      </p:sp>
      <p:sp>
        <p:nvSpPr>
          <p:cNvPr id="131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CEEB7-BEB7-4940-B192-DD59371DAC90}" type="slidenum">
              <a:rPr lang="en-US"/>
              <a:pPr/>
              <a:t>50</a:t>
            </a:fld>
            <a:endParaRPr lang="en-US"/>
          </a:p>
        </p:txBody>
      </p:sp>
      <p:sp>
        <p:nvSpPr>
          <p:cNvPr id="131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6F797F-1F0B-41BE-BCE1-11E708753030}" type="slidenum">
              <a:rPr lang="en-US"/>
              <a:pPr/>
              <a:t>10</a:t>
            </a:fld>
            <a:endParaRPr lang="en-US"/>
          </a:p>
        </p:txBody>
      </p:sp>
      <p:sp>
        <p:nvSpPr>
          <p:cNvPr id="1439746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9747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147F6-AD77-41F0-B7ED-38FFDC1BA1B0}" type="slidenum">
              <a:rPr lang="en-US"/>
              <a:pPr/>
              <a:t>51</a:t>
            </a:fld>
            <a:endParaRPr lang="en-US"/>
          </a:p>
        </p:txBody>
      </p:sp>
      <p:sp>
        <p:nvSpPr>
          <p:cNvPr id="1500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561FC-67BE-4F7E-A517-750E1E89CEBD}" type="slidenum">
              <a:rPr lang="en-US"/>
              <a:pPr/>
              <a:t>52</a:t>
            </a:fld>
            <a:endParaRPr lang="en-US"/>
          </a:p>
        </p:txBody>
      </p:sp>
      <p:sp>
        <p:nvSpPr>
          <p:cNvPr id="150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FDCD0-E98F-49FC-8A44-3DEFF5211330}" type="slidenum">
              <a:rPr lang="en-US"/>
              <a:pPr/>
              <a:t>53</a:t>
            </a:fld>
            <a:endParaRPr lang="en-US"/>
          </a:p>
        </p:txBody>
      </p:sp>
      <p:sp>
        <p:nvSpPr>
          <p:cNvPr id="1502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6861B-F883-4DC4-B9E4-BA370ADA8DC3}" type="slidenum">
              <a:rPr lang="en-US"/>
              <a:pPr/>
              <a:t>12</a:t>
            </a:fld>
            <a:endParaRPr lang="en-US"/>
          </a:p>
        </p:txBody>
      </p:sp>
      <p:sp>
        <p:nvSpPr>
          <p:cNvPr id="1441794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179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AEF47-9BDC-4F6A-8721-8EEEC9F608CE}" type="slidenum">
              <a:rPr lang="en-US"/>
              <a:pPr/>
              <a:t>13</a:t>
            </a:fld>
            <a:endParaRPr lang="en-US"/>
          </a:p>
        </p:txBody>
      </p:sp>
      <p:sp>
        <p:nvSpPr>
          <p:cNvPr id="1487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86F2D-19FF-4519-B9EA-278AAA9EE4A8}" type="slidenum">
              <a:rPr lang="en-US"/>
              <a:pPr/>
              <a:t>14</a:t>
            </a:fld>
            <a:endParaRPr lang="en-US"/>
          </a:p>
        </p:txBody>
      </p:sp>
      <p:sp>
        <p:nvSpPr>
          <p:cNvPr id="1488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AD347-16A8-47CC-AA5E-D738D749B516}" type="slidenum">
              <a:rPr lang="en-US"/>
              <a:pPr/>
              <a:t>15</a:t>
            </a:fld>
            <a:endParaRPr lang="en-US"/>
          </a:p>
        </p:txBody>
      </p:sp>
      <p:sp>
        <p:nvSpPr>
          <p:cNvPr id="148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27074-F8A0-4B0B-8C2B-D5F43943A1F5}" type="slidenum">
              <a:rPr lang="en-US"/>
              <a:pPr/>
              <a:t>20</a:t>
            </a:fld>
            <a:endParaRPr lang="en-US"/>
          </a:p>
        </p:txBody>
      </p:sp>
      <p:sp>
        <p:nvSpPr>
          <p:cNvPr id="129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38481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" y="64008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10/23/2008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gsci.princeton.edu/cgi-bin/webw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i.berkeley.edu/~framenet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gsci.princeton.edu/cgi-bin/webwn2.0?stage=2&amp;word=dish&amp;posnumber=1&amp;searchtypenumber=3&amp;senses=&amp;showglosses=1" TargetMode="External"/><Relationship Id="rId4" Type="http://schemas.openxmlformats.org/officeDocument/2006/relationships/hyperlink" Target="http://www.cogsci.princeton.edu/~wn/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 Sense Disambiguation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a tag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43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Supervised WSD 1: WSD Tags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>
                <a:hlinkClick r:id="rId2"/>
              </a:rPr>
              <a:t>http://www.cogsci.princeton.edu/cgi-bin/webwn</a:t>
            </a: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The noun ``bass'' has 8 senses in WordNet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 - (the lowest part of the musical range)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bass, bass part - (the lowest part in polyphonic  music)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bass, basso - (an adult male singer with the lowest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sea bass, bass - (flesh of lean-fleshed saltwater fish of the family Serranidae)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freshwater bass, bass - (any of various North American lean-fleshed freshwater fishes especially of the genus Micropterus)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bass, bass voice, basso - (the lowest adult male singing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 - (the member with the lowest range of a family of musical instruments)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400"/>
              <a:t>bass -(nontechnical name for any of numerous edible  marine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          freshwater spiny-finned fishes)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en-US" sz="1400"/>
          </a:p>
        </p:txBody>
      </p:sp>
      <p:sp>
        <p:nvSpPr>
          <p:cNvPr id="144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WordNet Bass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1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Inventory of sense tags for </a:t>
            </a:r>
            <a:r>
              <a:rPr lang="en-US" i="1"/>
              <a:t>bass</a:t>
            </a:r>
            <a:endParaRPr lang="en-US"/>
          </a:p>
        </p:txBody>
      </p:sp>
      <p:pic>
        <p:nvPicPr>
          <p:cNvPr id="1419268" name="Picture 4" descr="w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49450"/>
            <a:ext cx="9144000" cy="197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Lexical sample task:</a:t>
            </a:r>
          </a:p>
          <a:p>
            <a:pPr lvl="1"/>
            <a:r>
              <a:rPr lang="en-US" i="1"/>
              <a:t>Line-hard-serve </a:t>
            </a:r>
            <a:r>
              <a:rPr lang="en-US"/>
              <a:t>corpus - 4000 examples of each</a:t>
            </a:r>
          </a:p>
          <a:p>
            <a:pPr lvl="1"/>
            <a:r>
              <a:rPr lang="en-US" i="1"/>
              <a:t>Interest</a:t>
            </a:r>
            <a:r>
              <a:rPr lang="en-US"/>
              <a:t> corpus - 2369 sense-tagged examples</a:t>
            </a:r>
          </a:p>
          <a:p>
            <a:r>
              <a:rPr lang="en-US"/>
              <a:t>All words:</a:t>
            </a:r>
          </a:p>
          <a:p>
            <a:pPr lvl="1"/>
            <a:r>
              <a:rPr lang="en-US" b="1"/>
              <a:t>Semantic concordance</a:t>
            </a:r>
            <a:r>
              <a:rPr lang="en-US"/>
              <a:t>: a corpus in which each open-class word is labeled with a sense from a specific dictionary/thesaurus.</a:t>
            </a:r>
          </a:p>
          <a:p>
            <a:pPr lvl="2"/>
            <a:r>
              <a:rPr lang="en-US"/>
              <a:t>SemCor: 234,000 words from Brown Corpus, manually tagged with WordNet senses</a:t>
            </a:r>
          </a:p>
          <a:p>
            <a:pPr lvl="2"/>
            <a:r>
              <a:rPr lang="en-US"/>
              <a:t>SENSEVAL-3 competition corpora - 2081 tagged word tokens</a:t>
            </a:r>
          </a:p>
          <a:p>
            <a:pPr lvl="1"/>
            <a:endParaRPr lang="en-US"/>
          </a:p>
        </p:txBody>
      </p:sp>
      <p:sp>
        <p:nvSpPr>
          <p:cNvPr id="142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Supervised WSD 2: Get a corpus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Weaver (1955)</a:t>
            </a:r>
          </a:p>
          <a:p>
            <a:pPr>
              <a:lnSpc>
                <a:spcPct val="90000"/>
              </a:lnSpc>
            </a:pPr>
            <a:r>
              <a:rPr lang="en-US"/>
              <a:t>If one examines the words in a book, one at a time as through an opaque mask with a hole in it one word wide, then it is obviously impossible to determine, one at a time, the meaning of the words. […] But if one lengthens the slit in the opaque mask, until one can see not only the central word in question but also say N words on either side, then if N is large enough one can unambiguously decide the meaning of the central word. […] The practical question is : ``What minimum value of N will, at least in a tolerable fraction of cases, lead to the correct choice of meaning for the central word?''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42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Supervised WSD 3: Extract feature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en-US" dirty="0" smtClean="0"/>
              <a:t>ishes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ashing </a:t>
            </a:r>
            <a:r>
              <a:rPr lang="en-US" i="1" dirty="0" smtClean="0"/>
              <a:t>dishes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</a:t>
            </a:r>
            <a:r>
              <a:rPr lang="en-US" dirty="0" smtClean="0"/>
              <a:t>imple </a:t>
            </a:r>
            <a:r>
              <a:rPr lang="en-US" i="1" dirty="0" smtClean="0"/>
              <a:t>dishes</a:t>
            </a:r>
            <a:r>
              <a:rPr lang="en-US" dirty="0" smtClean="0"/>
              <a:t> including</a:t>
            </a:r>
          </a:p>
          <a:p>
            <a:r>
              <a:rPr lang="en-US" dirty="0" smtClean="0"/>
              <a:t>c</a:t>
            </a:r>
            <a:r>
              <a:rPr lang="en-US" dirty="0" smtClean="0"/>
              <a:t>onvenient </a:t>
            </a:r>
            <a:r>
              <a:rPr lang="en-US" i="1" dirty="0" smtClean="0"/>
              <a:t>dishes</a:t>
            </a:r>
            <a:r>
              <a:rPr lang="en-US" dirty="0" smtClean="0"/>
              <a:t> to</a:t>
            </a:r>
          </a:p>
          <a:p>
            <a:r>
              <a:rPr lang="en-US" dirty="0" smtClean="0"/>
              <a:t>of </a:t>
            </a:r>
            <a:r>
              <a:rPr lang="en-US" i="1" dirty="0" smtClean="0"/>
              <a:t>dishes </a:t>
            </a:r>
            <a:r>
              <a:rPr lang="en-US" dirty="0" smtClean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free </a:t>
            </a:r>
            <a:r>
              <a:rPr lang="en-US" i="1" dirty="0" smtClean="0"/>
              <a:t>bass</a:t>
            </a:r>
            <a:r>
              <a:rPr lang="en-US" dirty="0" smtClean="0"/>
              <a:t> with</a:t>
            </a:r>
          </a:p>
          <a:p>
            <a:r>
              <a:rPr lang="en-US" dirty="0" smtClean="0"/>
              <a:t>p</a:t>
            </a:r>
            <a:r>
              <a:rPr lang="en-US" dirty="0" smtClean="0"/>
              <a:t>ound </a:t>
            </a:r>
            <a:r>
              <a:rPr lang="en-US" i="1" dirty="0" smtClean="0"/>
              <a:t>bass</a:t>
            </a:r>
            <a:r>
              <a:rPr lang="en-US" dirty="0" smtClean="0"/>
              <a:t> of</a:t>
            </a:r>
          </a:p>
          <a:p>
            <a:r>
              <a:rPr lang="en-US" dirty="0" smtClean="0"/>
              <a:t>a</a:t>
            </a:r>
            <a:r>
              <a:rPr lang="en-US" dirty="0" smtClean="0"/>
              <a:t>nd </a:t>
            </a:r>
            <a:r>
              <a:rPr lang="en-US" i="1" dirty="0" smtClean="0"/>
              <a:t>bass </a:t>
            </a:r>
            <a:r>
              <a:rPr lang="en-US" dirty="0" smtClean="0"/>
              <a:t>player</a:t>
            </a:r>
          </a:p>
          <a:p>
            <a:r>
              <a:rPr lang="en-US" dirty="0" smtClean="0"/>
              <a:t>h</a:t>
            </a:r>
            <a:r>
              <a:rPr lang="en-US" dirty="0" smtClean="0"/>
              <a:t>is </a:t>
            </a:r>
            <a:r>
              <a:rPr lang="en-US" i="1" dirty="0" smtClean="0"/>
              <a:t>bass </a:t>
            </a:r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“In our house, everybody has a career and none of them </a:t>
            </a:r>
            <a:r>
              <a:rPr lang="en-US" dirty="0" smtClean="0">
                <a:solidFill>
                  <a:srgbClr val="FF0000"/>
                </a:solidFill>
              </a:rPr>
              <a:t>includes washing </a:t>
            </a:r>
            <a:r>
              <a:rPr lang="en-US" i="1" dirty="0" smtClean="0"/>
              <a:t>dishes</a:t>
            </a:r>
            <a:r>
              <a:rPr lang="en-US" dirty="0" smtClean="0"/>
              <a:t>,” </a:t>
            </a:r>
            <a:r>
              <a:rPr lang="en-US" dirty="0" smtClean="0">
                <a:solidFill>
                  <a:srgbClr val="FF0000"/>
                </a:solidFill>
              </a:rPr>
              <a:t>he says.</a:t>
            </a:r>
          </a:p>
          <a:p>
            <a:r>
              <a:rPr lang="en-US" dirty="0" smtClean="0"/>
              <a:t>In her tiny kitchen at home, Ms. Chen works efficiently, stir-frying </a:t>
            </a:r>
            <a:r>
              <a:rPr lang="en-US" dirty="0" smtClean="0">
                <a:solidFill>
                  <a:srgbClr val="FF0000"/>
                </a:solidFill>
              </a:rPr>
              <a:t>several simple</a:t>
            </a:r>
            <a:r>
              <a:rPr lang="en-US" dirty="0" smtClean="0"/>
              <a:t> </a:t>
            </a:r>
            <a:r>
              <a:rPr lang="en-US" i="1" dirty="0" smtClean="0"/>
              <a:t>dishes,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including braised </a:t>
            </a:r>
            <a:r>
              <a:rPr lang="en-US" dirty="0" smtClean="0"/>
              <a:t>pig’s ears and </a:t>
            </a:r>
            <a:r>
              <a:rPr lang="en-US" dirty="0" err="1" smtClean="0"/>
              <a:t>chcken</a:t>
            </a:r>
            <a:r>
              <a:rPr lang="en-US" dirty="0" smtClean="0"/>
              <a:t> livers with green peppers.</a:t>
            </a:r>
          </a:p>
          <a:p>
            <a:r>
              <a:rPr lang="en-US" dirty="0" smtClean="0"/>
              <a:t>Post </a:t>
            </a:r>
            <a:r>
              <a:rPr lang="en-US" dirty="0" smtClean="0"/>
              <a:t>quick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convenient </a:t>
            </a:r>
            <a:r>
              <a:rPr lang="en-US" i="1" dirty="0" smtClean="0"/>
              <a:t>dishes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 fix </a:t>
            </a:r>
            <a:r>
              <a:rPr lang="en-US" dirty="0" smtClean="0"/>
              <a:t>when your in a hurry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Japanese </a:t>
            </a:r>
            <a:r>
              <a:rPr lang="en-US" dirty="0" smtClean="0"/>
              <a:t>cuisine offers a great </a:t>
            </a:r>
            <a:r>
              <a:rPr lang="en-US" dirty="0" smtClean="0">
                <a:solidFill>
                  <a:srgbClr val="FF0000"/>
                </a:solidFill>
              </a:rPr>
              <a:t>variety of </a:t>
            </a:r>
            <a:r>
              <a:rPr lang="en-US" i="1" dirty="0" smtClean="0"/>
              <a:t>dishes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and regional </a:t>
            </a:r>
            <a:r>
              <a:rPr lang="en-US" dirty="0" smtClean="0"/>
              <a:t>specialties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need more good teachers – right now, there are only a half a dozen who can play </a:t>
            </a:r>
            <a:r>
              <a:rPr lang="en-US" dirty="0" smtClean="0">
                <a:solidFill>
                  <a:srgbClr val="FF0000"/>
                </a:solidFill>
              </a:rPr>
              <a:t>the free </a:t>
            </a:r>
            <a:r>
              <a:rPr lang="en-US" i="1" dirty="0" smtClean="0"/>
              <a:t>bass </a:t>
            </a:r>
            <a:r>
              <a:rPr lang="en-US" dirty="0" smtClean="0"/>
              <a:t>with ease.</a:t>
            </a:r>
          </a:p>
          <a:p>
            <a:r>
              <a:rPr lang="en-US" dirty="0" smtClean="0"/>
              <a:t>Though still a far cry from the lake’s record</a:t>
            </a:r>
            <a:r>
              <a:rPr lang="en-US" dirty="0" smtClean="0">
                <a:solidFill>
                  <a:srgbClr val="FF0000"/>
                </a:solidFill>
              </a:rPr>
              <a:t> 52-pound</a:t>
            </a:r>
            <a:r>
              <a:rPr lang="en-US" dirty="0" smtClean="0"/>
              <a:t> </a:t>
            </a:r>
            <a:r>
              <a:rPr lang="en-US" i="1" dirty="0" smtClean="0"/>
              <a:t>bass </a:t>
            </a:r>
            <a:r>
              <a:rPr lang="en-US" dirty="0" smtClean="0">
                <a:solidFill>
                  <a:srgbClr val="FF0000"/>
                </a:solidFill>
              </a:rPr>
              <a:t>of  a </a:t>
            </a:r>
            <a:r>
              <a:rPr lang="en-US" dirty="0" smtClean="0"/>
              <a:t>decade ago, “you could fillet these fish again, and that made people very, very happy.” Mr. Paulson says.</a:t>
            </a:r>
          </a:p>
          <a:p>
            <a:r>
              <a:rPr lang="en-US" dirty="0" smtClean="0"/>
              <a:t>An electric </a:t>
            </a:r>
            <a:r>
              <a:rPr lang="en-US" dirty="0" smtClean="0">
                <a:solidFill>
                  <a:srgbClr val="FF0000"/>
                </a:solidFill>
              </a:rPr>
              <a:t>guitar and </a:t>
            </a:r>
            <a:r>
              <a:rPr lang="en-US" i="1" dirty="0" smtClean="0"/>
              <a:t>bass </a:t>
            </a:r>
            <a:r>
              <a:rPr lang="en-US" dirty="0" smtClean="0">
                <a:solidFill>
                  <a:srgbClr val="FF0000"/>
                </a:solidFill>
              </a:rPr>
              <a:t>player stand </a:t>
            </a:r>
            <a:r>
              <a:rPr lang="en-US" dirty="0" smtClean="0"/>
              <a:t>off to one side, not really part of the scene, just as a sort of nod to gringo expectations again.</a:t>
            </a:r>
          </a:p>
          <a:p>
            <a:r>
              <a:rPr lang="en-US" dirty="0" smtClean="0"/>
              <a:t>Lowe </a:t>
            </a:r>
            <a:r>
              <a:rPr lang="en-US" dirty="0" smtClean="0">
                <a:solidFill>
                  <a:srgbClr val="FF0000"/>
                </a:solidFill>
              </a:rPr>
              <a:t>caught his </a:t>
            </a:r>
            <a:r>
              <a:rPr lang="en-US" i="1" dirty="0" smtClean="0"/>
              <a:t>bass </a:t>
            </a:r>
            <a:r>
              <a:rPr lang="en-US" dirty="0" smtClean="0">
                <a:solidFill>
                  <a:srgbClr val="FF0000"/>
                </a:solidFill>
              </a:rPr>
              <a:t>while fishing </a:t>
            </a:r>
            <a:r>
              <a:rPr lang="en-US" dirty="0" smtClean="0"/>
              <a:t>with pro Bill Lee of Killeen, Texas, who is currently in 144th place with two bass weighing 2-09.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 to get back on Tuesday</a:t>
            </a:r>
          </a:p>
          <a:p>
            <a:endParaRPr lang="en-US" dirty="0" smtClean="0"/>
          </a:p>
          <a:p>
            <a:r>
              <a:rPr lang="en-US" dirty="0" smtClean="0"/>
              <a:t>I grade on a curve</a:t>
            </a:r>
          </a:p>
          <a:p>
            <a:pPr lvl="1"/>
            <a:r>
              <a:rPr lang="en-US" dirty="0" smtClean="0"/>
              <a:t>One for graduate students</a:t>
            </a:r>
          </a:p>
          <a:p>
            <a:pPr lvl="1"/>
            <a:r>
              <a:rPr lang="en-US" dirty="0" smtClean="0"/>
              <a:t>One for undergraduate students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Comments?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simple representation for each observation (each instance of a target word)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Vectors of sets of feature/value pairs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I.e. files of comma-separated values</a:t>
            </a:r>
            <a:endParaRPr lang="en-US" sz="2000" dirty="0">
              <a:solidFill>
                <a:srgbClr val="A5002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These vectors should represent the window of words around the </a:t>
            </a:r>
            <a:r>
              <a:rPr lang="en-US" sz="2400" dirty="0" smtClean="0"/>
              <a:t>target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>
                <a:solidFill>
                  <a:srgbClr val="FF0000"/>
                </a:solidFill>
              </a:rPr>
              <a:t>How big should that window be?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906588"/>
            <a:ext cx="8453437" cy="4114800"/>
          </a:xfrm>
        </p:spPr>
        <p:txBody>
          <a:bodyPr/>
          <a:lstStyle/>
          <a:p>
            <a:r>
              <a:rPr lang="en-US" b="1"/>
              <a:t>Collocational</a:t>
            </a:r>
            <a:r>
              <a:rPr lang="en-US"/>
              <a:t> features and </a:t>
            </a:r>
            <a:r>
              <a:rPr lang="en-US" b="1"/>
              <a:t>bag-of-words </a:t>
            </a:r>
            <a:r>
              <a:rPr lang="en-US"/>
              <a:t>features</a:t>
            </a:r>
          </a:p>
          <a:p>
            <a:pPr lvl="1"/>
            <a:r>
              <a:rPr lang="en-US" sz="2400" b="1">
                <a:solidFill>
                  <a:srgbClr val="A50021"/>
                </a:solidFill>
              </a:rPr>
              <a:t>Collocational</a:t>
            </a:r>
            <a:endParaRPr lang="en-US" sz="2400">
              <a:solidFill>
                <a:srgbClr val="A50021"/>
              </a:solidFill>
            </a:endParaRPr>
          </a:p>
          <a:p>
            <a:pPr lvl="2"/>
            <a:r>
              <a:rPr lang="en-US" sz="2000"/>
              <a:t>Features about words at </a:t>
            </a:r>
            <a:r>
              <a:rPr lang="en-US" sz="2000" b="1"/>
              <a:t>specific</a:t>
            </a:r>
            <a:r>
              <a:rPr lang="en-US" sz="2000"/>
              <a:t> positions near target word</a:t>
            </a:r>
          </a:p>
          <a:p>
            <a:pPr lvl="3"/>
            <a:r>
              <a:rPr lang="en-US" sz="2000">
                <a:solidFill>
                  <a:srgbClr val="008000"/>
                </a:solidFill>
              </a:rPr>
              <a:t>Often limited to just word identity and POS</a:t>
            </a:r>
          </a:p>
          <a:p>
            <a:pPr lvl="1"/>
            <a:r>
              <a:rPr lang="en-US" sz="2400" b="1">
                <a:solidFill>
                  <a:srgbClr val="A50021"/>
                </a:solidFill>
              </a:rPr>
              <a:t>Bag-of-words</a:t>
            </a:r>
            <a:endParaRPr lang="en-US" sz="2400">
              <a:solidFill>
                <a:srgbClr val="A50021"/>
              </a:solidFill>
            </a:endParaRPr>
          </a:p>
          <a:p>
            <a:pPr lvl="2"/>
            <a:r>
              <a:rPr lang="en-US" sz="2000"/>
              <a:t>Features about words that occur anywhere in the window (regardless of position)</a:t>
            </a:r>
          </a:p>
          <a:p>
            <a:pPr lvl="3"/>
            <a:r>
              <a:rPr lang="en-US" sz="2000">
                <a:solidFill>
                  <a:srgbClr val="008000"/>
                </a:solidFill>
              </a:rPr>
              <a:t>Typically limited to frequency counts</a:t>
            </a:r>
            <a:endParaRPr lang="en-US">
              <a:solidFill>
                <a:srgbClr val="008000"/>
              </a:solidFill>
            </a:endParaRPr>
          </a:p>
          <a:p>
            <a:pPr lvl="1">
              <a:buFontTx/>
              <a:buNone/>
            </a:pPr>
            <a:endParaRPr lang="en-US" sz="1800">
              <a:solidFill>
                <a:srgbClr val="008000"/>
              </a:solidFill>
            </a:endParaRPr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Two kinds of features in the vectors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 text (WSJ)</a:t>
            </a:r>
          </a:p>
          <a:p>
            <a:pPr lvl="1"/>
            <a:r>
              <a:rPr lang="en-US" sz="2800"/>
              <a:t>An electric guitar and </a:t>
            </a:r>
            <a:r>
              <a:rPr lang="en-US" sz="2800" b="1">
                <a:solidFill>
                  <a:srgbClr val="A50021"/>
                </a:solidFill>
              </a:rPr>
              <a:t>bass</a:t>
            </a:r>
            <a:r>
              <a:rPr lang="en-US" sz="2800"/>
              <a:t> player stand off to one side not really part of the scene, just as a sort of nod to gringo expectations perhaps</a:t>
            </a:r>
            <a:endParaRPr lang="en-US"/>
          </a:p>
          <a:p>
            <a:pPr lvl="1"/>
            <a:r>
              <a:rPr lang="en-US"/>
              <a:t>Assume a window of +/- 2 from the target</a:t>
            </a:r>
          </a:p>
          <a:p>
            <a:pPr lvl="1"/>
            <a:endParaRPr lang="en-US"/>
          </a:p>
        </p:txBody>
      </p:sp>
      <p:sp>
        <p:nvSpPr>
          <p:cNvPr id="122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 text</a:t>
            </a:r>
          </a:p>
          <a:p>
            <a:pPr lvl="1"/>
            <a:r>
              <a:rPr lang="en-US" sz="2800"/>
              <a:t>An electric </a:t>
            </a:r>
            <a:r>
              <a:rPr lang="en-US" sz="2800">
                <a:solidFill>
                  <a:srgbClr val="008000"/>
                </a:solidFill>
              </a:rPr>
              <a:t>guitar and</a:t>
            </a:r>
            <a:r>
              <a:rPr lang="en-US" sz="2800"/>
              <a:t> </a:t>
            </a:r>
            <a:r>
              <a:rPr lang="en-US" sz="2800" b="1">
                <a:solidFill>
                  <a:srgbClr val="A50021"/>
                </a:solidFill>
              </a:rPr>
              <a:t>bass</a:t>
            </a:r>
            <a:r>
              <a:rPr lang="en-US" sz="2800"/>
              <a:t> </a:t>
            </a:r>
            <a:r>
              <a:rPr lang="en-US" sz="2800">
                <a:solidFill>
                  <a:srgbClr val="008000"/>
                </a:solidFill>
              </a:rPr>
              <a:t>player stand</a:t>
            </a:r>
            <a:r>
              <a:rPr lang="en-US" sz="2800"/>
              <a:t> off to one side not really part of the scene, just as a sort of nod to gringo expectations perhaps</a:t>
            </a:r>
            <a:endParaRPr lang="en-US"/>
          </a:p>
          <a:p>
            <a:pPr lvl="1"/>
            <a:r>
              <a:rPr lang="en-US"/>
              <a:t>Assume a window of +/- 2 from the target</a:t>
            </a:r>
          </a:p>
          <a:p>
            <a:pPr lvl="1"/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5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981200"/>
            <a:ext cx="8524875" cy="4114800"/>
          </a:xfrm>
        </p:spPr>
        <p:txBody>
          <a:bodyPr/>
          <a:lstStyle/>
          <a:p>
            <a:r>
              <a:rPr lang="en-US"/>
              <a:t>Position-specific information about the words in the window</a:t>
            </a:r>
          </a:p>
          <a:p>
            <a:r>
              <a:rPr lang="en-US">
                <a:solidFill>
                  <a:srgbClr val="008000"/>
                </a:solidFill>
              </a:rPr>
              <a:t>guitar and </a:t>
            </a:r>
            <a:r>
              <a:rPr lang="en-US">
                <a:solidFill>
                  <a:srgbClr val="A50021"/>
                </a:solidFill>
              </a:rPr>
              <a:t>bass</a:t>
            </a:r>
            <a:r>
              <a:rPr lang="en-US"/>
              <a:t> </a:t>
            </a:r>
            <a:r>
              <a:rPr lang="en-US">
                <a:solidFill>
                  <a:srgbClr val="008000"/>
                </a:solidFill>
              </a:rPr>
              <a:t>player stand</a:t>
            </a:r>
          </a:p>
          <a:p>
            <a:pPr lvl="1"/>
            <a:r>
              <a:rPr lang="en-US"/>
              <a:t>[guitar, NN, and, CC, player, NN, stand, VB]</a:t>
            </a:r>
          </a:p>
          <a:p>
            <a:pPr lvl="1"/>
            <a:r>
              <a:rPr lang="en-US"/>
              <a:t>Word</a:t>
            </a:r>
            <a:r>
              <a:rPr lang="en-US" baseline="-25000"/>
              <a:t>n-2,</a:t>
            </a:r>
            <a:r>
              <a:rPr lang="en-US"/>
              <a:t> POS</a:t>
            </a:r>
            <a:r>
              <a:rPr lang="en-US" baseline="-25000"/>
              <a:t>n-2,</a:t>
            </a:r>
            <a:r>
              <a:rPr lang="en-US"/>
              <a:t> word</a:t>
            </a:r>
            <a:r>
              <a:rPr lang="en-US" baseline="-25000"/>
              <a:t>n-1,</a:t>
            </a:r>
            <a:r>
              <a:rPr lang="en-US"/>
              <a:t> POS</a:t>
            </a:r>
            <a:r>
              <a:rPr lang="en-US" baseline="-25000"/>
              <a:t>n-1,</a:t>
            </a:r>
            <a:r>
              <a:rPr lang="en-US"/>
              <a:t> Word</a:t>
            </a:r>
            <a:r>
              <a:rPr lang="en-US" baseline="-25000"/>
              <a:t>n+1</a:t>
            </a:r>
            <a:r>
              <a:rPr lang="en-US"/>
              <a:t> POS</a:t>
            </a:r>
            <a:r>
              <a:rPr lang="en-US" baseline="-25000"/>
              <a:t>n+1</a:t>
            </a:r>
            <a:r>
              <a:rPr lang="en-US"/>
              <a:t>…</a:t>
            </a:r>
          </a:p>
          <a:p>
            <a:pPr lvl="1"/>
            <a:r>
              <a:rPr lang="en-US"/>
              <a:t>In other words, a vector consisting of</a:t>
            </a:r>
          </a:p>
          <a:p>
            <a:pPr lvl="1"/>
            <a:r>
              <a:rPr lang="en-US"/>
              <a:t>[position n word, position n part-of-speech…]</a:t>
            </a:r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Collocational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Information about the words that occur within the window.</a:t>
            </a:r>
          </a:p>
          <a:p>
            <a:r>
              <a:rPr lang="en-US"/>
              <a:t>First derive a set of terms to place in the vector.</a:t>
            </a:r>
          </a:p>
          <a:p>
            <a:r>
              <a:rPr lang="en-US"/>
              <a:t>Then note how often each of those terms occurs in a given window.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Bag-of-words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Assume we’ve settled on a possible vocabulary of 12 words that includes </a:t>
            </a:r>
            <a:r>
              <a:rPr lang="en-US" sz="2000">
                <a:solidFill>
                  <a:srgbClr val="A50021"/>
                </a:solidFill>
              </a:rPr>
              <a:t>guitar</a:t>
            </a:r>
            <a:r>
              <a:rPr lang="en-US" sz="2000"/>
              <a:t> and </a:t>
            </a:r>
            <a:r>
              <a:rPr lang="en-US" sz="2000">
                <a:solidFill>
                  <a:srgbClr val="A50021"/>
                </a:solidFill>
              </a:rPr>
              <a:t>player</a:t>
            </a:r>
            <a:r>
              <a:rPr lang="en-US" sz="2000"/>
              <a:t> but not </a:t>
            </a:r>
            <a:r>
              <a:rPr lang="en-US" sz="2000">
                <a:solidFill>
                  <a:srgbClr val="A50021"/>
                </a:solidFill>
              </a:rPr>
              <a:t>and</a:t>
            </a:r>
            <a:r>
              <a:rPr lang="en-US" sz="2000"/>
              <a:t> and </a:t>
            </a:r>
            <a:r>
              <a:rPr lang="en-US" sz="2000">
                <a:solidFill>
                  <a:srgbClr val="A50021"/>
                </a:solidFill>
              </a:rPr>
              <a:t>stand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08000"/>
                </a:solidFill>
              </a:rPr>
              <a:t>guitar and </a:t>
            </a:r>
            <a:r>
              <a:rPr lang="en-US" sz="2000">
                <a:solidFill>
                  <a:srgbClr val="A50021"/>
                </a:solidFill>
              </a:rPr>
              <a:t>bass</a:t>
            </a:r>
            <a:r>
              <a:rPr lang="en-US" sz="2000"/>
              <a:t> </a:t>
            </a:r>
            <a:r>
              <a:rPr lang="en-US" sz="2000">
                <a:solidFill>
                  <a:srgbClr val="008000"/>
                </a:solidFill>
              </a:rPr>
              <a:t>player stand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[0,0,0,1,0,0,0,0,0,1,0,0]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Which are the counts of words predefined as e.g.,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[fish,fishing,viol, guitar, double,cello…</a:t>
            </a:r>
          </a:p>
          <a:p>
            <a:pPr lvl="1">
              <a:lnSpc>
                <a:spcPct val="90000"/>
              </a:lnSpc>
            </a:pPr>
            <a:endParaRPr lang="en-US" sz="1800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</p:txBody>
      </p:sp>
      <p:sp>
        <p:nvSpPr>
          <p:cNvPr id="122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Co-Occurrence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Once we cast the WSD problem as a classification problem, then all sorts of techniques are possible</a:t>
            </a:r>
          </a:p>
          <a:p>
            <a:pPr lvl="1"/>
            <a:r>
              <a:rPr lang="en-US"/>
              <a:t>Naïve Bayes (the easiest thing to try first)</a:t>
            </a:r>
          </a:p>
          <a:p>
            <a:pPr lvl="1"/>
            <a:r>
              <a:rPr lang="en-US"/>
              <a:t>Decision lists</a:t>
            </a:r>
          </a:p>
          <a:p>
            <a:pPr lvl="1"/>
            <a:r>
              <a:rPr lang="en-US"/>
              <a:t>Decision trees</a:t>
            </a:r>
          </a:p>
          <a:p>
            <a:pPr lvl="1"/>
            <a:r>
              <a:rPr lang="en-US"/>
              <a:t>Neural nets</a:t>
            </a:r>
          </a:p>
          <a:p>
            <a:pPr lvl="1"/>
            <a:r>
              <a:rPr lang="en-US"/>
              <a:t>Support vector machines</a:t>
            </a:r>
          </a:p>
          <a:p>
            <a:pPr lvl="1"/>
            <a:r>
              <a:rPr lang="en-US"/>
              <a:t>Nearest neighbor methods…</a:t>
            </a:r>
          </a:p>
        </p:txBody>
      </p:sp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choice of technique, in part, depends on the set of features that have been used</a:t>
            </a:r>
          </a:p>
          <a:p>
            <a:pPr lvl="1"/>
            <a:r>
              <a:rPr lang="en-US"/>
              <a:t>Some techniques work better/worse with features with numerical values</a:t>
            </a:r>
          </a:p>
          <a:p>
            <a:pPr lvl="1"/>
            <a:r>
              <a:rPr lang="en-US"/>
              <a:t>Some techniques work better/worse with features that have large numbers of possible values</a:t>
            </a:r>
          </a:p>
          <a:p>
            <a:pPr lvl="2"/>
            <a:r>
              <a:rPr lang="en-US"/>
              <a:t>For example, the feature </a:t>
            </a:r>
            <a:r>
              <a:rPr lang="en-US" b="1">
                <a:solidFill>
                  <a:srgbClr val="A50021"/>
                </a:solidFill>
              </a:rPr>
              <a:t>the word to the left</a:t>
            </a:r>
            <a:r>
              <a:rPr lang="en-US"/>
              <a:t> has a fairly large number of possible values</a:t>
            </a:r>
            <a:endParaRPr lang="en-US">
              <a:solidFill>
                <a:srgbClr val="A50021"/>
              </a:solidFill>
            </a:endParaRPr>
          </a:p>
        </p:txBody>
      </p:sp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  <a:sym typeface="Bookshelf Symbol 2" pitchFamily="2" charset="2"/>
              </a:rPr>
              <a:t>ŝ</a:t>
            </a:r>
            <a:r>
              <a:rPr lang="en-US"/>
              <a:t> =             p(s|V),</a:t>
            </a:r>
            <a:r>
              <a:rPr lang="en-US">
                <a:sym typeface="Symbol" pitchFamily="18" charset="2"/>
              </a:rPr>
              <a:t> or 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Where s is one of the senses S  possible  for a word w and V the input vector of feature values for w</a:t>
            </a:r>
          </a:p>
          <a:p>
            <a:pPr>
              <a:lnSpc>
                <a:spcPct val="90000"/>
              </a:lnSpc>
            </a:pPr>
            <a:r>
              <a:rPr lang="en-US"/>
              <a:t>Assume features </a:t>
            </a:r>
            <a:r>
              <a:rPr lang="en-US" b="1" i="1">
                <a:solidFill>
                  <a:schemeClr val="accent2"/>
                </a:solidFill>
              </a:rPr>
              <a:t>independent</a:t>
            </a:r>
            <a:r>
              <a:rPr lang="en-US"/>
              <a:t>, so probability of V is the product of probabilities of each feature, given s, so</a:t>
            </a:r>
          </a:p>
          <a:p>
            <a:pPr>
              <a:lnSpc>
                <a:spcPct val="90000"/>
              </a:lnSpc>
            </a:pPr>
            <a:r>
              <a:rPr lang="en-US"/>
              <a:t>                                     p(V) same for any </a:t>
            </a:r>
            <a:r>
              <a:rPr lang="en-US">
                <a:cs typeface="Times New Roman" pitchFamily="18" charset="0"/>
                <a:sym typeface="Bookshelf Symbol 2" pitchFamily="2" charset="2"/>
              </a:rPr>
              <a:t>ŝ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Then </a:t>
            </a: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1371600" y="4419600"/>
          <a:ext cx="1905000" cy="760413"/>
        </p:xfrm>
        <a:graphic>
          <a:graphicData uri="http://schemas.openxmlformats.org/presentationml/2006/ole">
            <p:oleObj spid="_x0000_s1503234" name="Equation" r:id="rId4" imgW="1904760" imgH="76176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2082800" y="5181600"/>
          <a:ext cx="2489200" cy="762000"/>
        </p:xfrm>
        <a:graphic>
          <a:graphicData uri="http://schemas.openxmlformats.org/presentationml/2006/ole">
            <p:oleObj spid="_x0000_s1503235" name="Equation" r:id="rId5" imgW="2489040" imgH="761760" progId="Equation.3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4953000" y="1219200"/>
          <a:ext cx="1778000" cy="990600"/>
        </p:xfrm>
        <a:graphic>
          <a:graphicData uri="http://schemas.openxmlformats.org/presentationml/2006/ole">
            <p:oleObj spid="_x0000_s1503236" name="Equation" r:id="rId6" imgW="1777680" imgH="939600" progId="Equation.3">
              <p:embed/>
            </p:oleObj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4514850" y="3213100"/>
          <a:ext cx="112713" cy="430213"/>
        </p:xfrm>
        <a:graphic>
          <a:graphicData uri="http://schemas.openxmlformats.org/presentationml/2006/ole">
            <p:oleObj spid="_x0000_s1503237" name="Equation" r:id="rId7" imgW="114120" imgH="431640" progId="Equation.3">
              <p:embed/>
            </p:oleObj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1905000" y="1524000"/>
          <a:ext cx="762000" cy="520700"/>
        </p:xfrm>
        <a:graphic>
          <a:graphicData uri="http://schemas.openxmlformats.org/presentationml/2006/ole">
            <p:oleObj spid="_x0000_s1503238" name="Equation" r:id="rId8" imgW="76176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You should have received email with your grade – if not, let </a:t>
            </a:r>
            <a:r>
              <a:rPr lang="en-US" dirty="0" err="1" smtClean="0"/>
              <a:t>Madhav</a:t>
            </a:r>
            <a:r>
              <a:rPr lang="en-US" dirty="0" smtClean="0"/>
              <a:t> know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Written</a:t>
            </a:r>
          </a:p>
          <a:p>
            <a:pPr lvl="2"/>
            <a:r>
              <a:rPr lang="en-US" dirty="0" smtClean="0"/>
              <a:t>UNDERGRAD: Mean=22.11, </a:t>
            </a:r>
            <a:r>
              <a:rPr lang="en-US" dirty="0" smtClean="0"/>
              <a:t>SD =3.79</a:t>
            </a:r>
            <a:r>
              <a:rPr lang="en-US" dirty="0" smtClean="0"/>
              <a:t>, Max=27, </a:t>
            </a:r>
            <a:r>
              <a:rPr lang="en-US" dirty="0" smtClean="0"/>
              <a:t>Min=15</a:t>
            </a:r>
          </a:p>
          <a:p>
            <a:pPr lvl="2"/>
            <a:r>
              <a:rPr lang="en-US" dirty="0" smtClean="0"/>
              <a:t>GRAD: Mean=23.15, </a:t>
            </a:r>
            <a:r>
              <a:rPr lang="en-US" dirty="0" smtClean="0"/>
              <a:t>SD=4.45</a:t>
            </a:r>
            <a:r>
              <a:rPr lang="en-US" dirty="0" smtClean="0"/>
              <a:t>, Max=33, </a:t>
            </a:r>
            <a:r>
              <a:rPr lang="en-US" dirty="0" smtClean="0"/>
              <a:t>Min=14.5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Programming</a:t>
            </a:r>
          </a:p>
          <a:p>
            <a:pPr lvl="2"/>
            <a:r>
              <a:rPr lang="en-US" dirty="0" smtClean="0"/>
              <a:t>UNDERGRAD: Mean=55.96, </a:t>
            </a:r>
            <a:r>
              <a:rPr lang="en-US" dirty="0" smtClean="0"/>
              <a:t>SD=3.55</a:t>
            </a:r>
            <a:r>
              <a:rPr lang="en-US" dirty="0" smtClean="0"/>
              <a:t>, Max=60.48, Min=52.68 </a:t>
            </a:r>
            <a:endParaRPr lang="en-US" dirty="0" smtClean="0"/>
          </a:p>
          <a:p>
            <a:pPr lvl="2"/>
            <a:r>
              <a:rPr lang="en-US" dirty="0" smtClean="0"/>
              <a:t>GRAD</a:t>
            </a:r>
            <a:r>
              <a:rPr lang="en-US" dirty="0" smtClean="0"/>
              <a:t>:  Mean=59.40, </a:t>
            </a:r>
            <a:r>
              <a:rPr lang="en-US" dirty="0" smtClean="0"/>
              <a:t>SD =6.06</a:t>
            </a:r>
            <a:r>
              <a:rPr lang="en-US" dirty="0" smtClean="0"/>
              <a:t>, Max=68.38, Min=45.58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1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dirty="0"/>
              <a:t>How do we estimate p(s) and p(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|s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p(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) is max. likelihood estimate from a sense-tagged corpus (count(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 err="1"/>
              <a:t>,w</a:t>
            </a:r>
            <a:r>
              <a:rPr lang="en-US" baseline="-25000" dirty="0" err="1"/>
              <a:t>j</a:t>
            </a:r>
            <a:r>
              <a:rPr lang="en-US" dirty="0"/>
              <a:t>)/count(</a:t>
            </a:r>
            <a:r>
              <a:rPr lang="en-US" dirty="0" err="1"/>
              <a:t>w</a:t>
            </a:r>
            <a:r>
              <a:rPr lang="en-US" baseline="-25000" dirty="0" err="1"/>
              <a:t>j</a:t>
            </a:r>
            <a:r>
              <a:rPr lang="en-US" dirty="0"/>
              <a:t>)) – how likely is </a:t>
            </a:r>
            <a:r>
              <a:rPr lang="en-US" dirty="0">
                <a:solidFill>
                  <a:schemeClr val="hlink"/>
                </a:solidFill>
              </a:rPr>
              <a:t>bank</a:t>
            </a:r>
            <a:r>
              <a:rPr lang="en-US" dirty="0"/>
              <a:t> to mean ‘financial institution’ over all instances of </a:t>
            </a:r>
            <a:r>
              <a:rPr lang="en-US" dirty="0">
                <a:solidFill>
                  <a:schemeClr val="hlink"/>
                </a:solidFill>
              </a:rPr>
              <a:t>bank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|s</a:t>
            </a:r>
            <a:r>
              <a:rPr lang="en-US" dirty="0"/>
              <a:t>) is max. likelihood of each feature given a candidate sense (count(</a:t>
            </a:r>
            <a:r>
              <a:rPr lang="en-US" dirty="0" err="1"/>
              <a:t>v</a:t>
            </a:r>
            <a:r>
              <a:rPr lang="en-US" baseline="-25000" dirty="0" err="1"/>
              <a:t>j</a:t>
            </a:r>
            <a:r>
              <a:rPr lang="en-US" dirty="0" err="1"/>
              <a:t>,s</a:t>
            </a:r>
            <a:r>
              <a:rPr lang="en-US" dirty="0"/>
              <a:t>)/count(s)) – how likely is the previous word to be ‘</a:t>
            </a:r>
            <a:r>
              <a:rPr lang="en-US" dirty="0">
                <a:solidFill>
                  <a:schemeClr val="hlink"/>
                </a:solidFill>
              </a:rPr>
              <a:t>river</a:t>
            </a:r>
            <a:r>
              <a:rPr lang="en-US" dirty="0"/>
              <a:t>’ when the sense of </a:t>
            </a:r>
            <a:r>
              <a:rPr lang="en-US" dirty="0">
                <a:solidFill>
                  <a:schemeClr val="hlink"/>
                </a:solidFill>
              </a:rPr>
              <a:t>bank</a:t>
            </a:r>
            <a:r>
              <a:rPr lang="en-US" dirty="0"/>
              <a:t> is ‘financial institution’</a:t>
            </a:r>
          </a:p>
          <a:p>
            <a:r>
              <a:rPr lang="en-US" dirty="0"/>
              <a:t>Calculate                                 for each possible sense and                                 take the highest scoring sense as the most likely choice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3048000" y="3810000"/>
          <a:ext cx="2489200" cy="762000"/>
        </p:xfrm>
        <a:graphic>
          <a:graphicData uri="http://schemas.openxmlformats.org/presentationml/2006/ole">
            <p:oleObj spid="_x0000_s1504258" name="Equation" r:id="rId4" imgW="248904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a corpus of examples of uses of the word </a:t>
            </a:r>
            <a:r>
              <a:rPr lang="en-US">
                <a:solidFill>
                  <a:srgbClr val="A50021"/>
                </a:solidFill>
              </a:rPr>
              <a:t>line</a:t>
            </a:r>
            <a:r>
              <a:rPr lang="en-US"/>
              <a:t>, naïve Bayes achieved about 73% correct</a:t>
            </a:r>
          </a:p>
          <a:p>
            <a:endParaRPr lang="en-US"/>
          </a:p>
          <a:p>
            <a:r>
              <a:rPr lang="en-US"/>
              <a:t>Good?</a:t>
            </a:r>
          </a:p>
        </p:txBody>
      </p:sp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Bayes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Decision Lists: another popular method</a:t>
            </a:r>
          </a:p>
        </p:txBody>
      </p:sp>
      <p:sp>
        <p:nvSpPr>
          <p:cNvPr id="1234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613650" cy="4572000"/>
          </a:xfrm>
        </p:spPr>
        <p:txBody>
          <a:bodyPr/>
          <a:lstStyle/>
          <a:p>
            <a:r>
              <a:rPr lang="en-US" sz="2000"/>
              <a:t>A case statement….</a:t>
            </a:r>
          </a:p>
          <a:p>
            <a:endParaRPr lang="en-US" sz="2000"/>
          </a:p>
        </p:txBody>
      </p:sp>
      <p:pic>
        <p:nvPicPr>
          <p:cNvPr id="1234950" name="Picture 6" descr="d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905000"/>
            <a:ext cx="8534400" cy="43100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Restrict the lists to rules that test a single feature (1-decisionlist rules)</a:t>
            </a:r>
          </a:p>
          <a:p>
            <a:r>
              <a:rPr lang="en-US"/>
              <a:t>Evaluate each possible test and rank them based on how well they work.</a:t>
            </a:r>
          </a:p>
          <a:p>
            <a:r>
              <a:rPr lang="en-US"/>
              <a:t>Glue the top-N tests together and call that your decision list.</a:t>
            </a:r>
          </a:p>
        </p:txBody>
      </p:sp>
      <p:sp>
        <p:nvSpPr>
          <p:cNvPr id="123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Decision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Yarowsky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92300"/>
            <a:ext cx="7480300" cy="3983038"/>
          </a:xfrm>
        </p:spPr>
        <p:txBody>
          <a:bodyPr/>
          <a:lstStyle/>
          <a:p>
            <a:r>
              <a:rPr lang="en-US" sz="2000" dirty="0"/>
              <a:t>On a binary (homonymy) distinction used the following metric to rank the tests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gives about 95% on this test…</a:t>
            </a:r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12369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94000" y="2638425"/>
          <a:ext cx="3573463" cy="1155700"/>
        </p:xfrm>
        <a:graphic>
          <a:graphicData uri="http://schemas.openxmlformats.org/presentationml/2006/ole">
            <p:oleObj spid="_x0000_s1236996" name="Equation" r:id="rId4" imgW="1257300" imgH="40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In vivo</a:t>
            </a:r>
            <a:r>
              <a:rPr lang="en-US"/>
              <a:t> versus </a:t>
            </a:r>
            <a:r>
              <a:rPr lang="en-US" i="1"/>
              <a:t>in vitro</a:t>
            </a:r>
            <a:r>
              <a:rPr lang="en-US"/>
              <a:t> evaluation</a:t>
            </a:r>
          </a:p>
          <a:p>
            <a:r>
              <a:rPr lang="en-US"/>
              <a:t>In vitro evaluation is most common now</a:t>
            </a:r>
          </a:p>
          <a:p>
            <a:pPr lvl="1"/>
            <a:r>
              <a:rPr lang="en-US"/>
              <a:t>Exact match </a:t>
            </a:r>
            <a:r>
              <a:rPr lang="en-US" b="1"/>
              <a:t>accuracy</a:t>
            </a:r>
            <a:endParaRPr lang="en-US"/>
          </a:p>
          <a:p>
            <a:pPr lvl="2"/>
            <a:r>
              <a:rPr lang="en-US"/>
              <a:t>% of words tagged identically with manual sense tags</a:t>
            </a:r>
          </a:p>
          <a:p>
            <a:pPr lvl="1"/>
            <a:r>
              <a:rPr lang="en-US"/>
              <a:t>Usually evaluate using held-out data from same labeled corpus</a:t>
            </a:r>
          </a:p>
          <a:p>
            <a:pPr lvl="2"/>
            <a:r>
              <a:rPr lang="en-US"/>
              <a:t>Problems?</a:t>
            </a:r>
          </a:p>
          <a:p>
            <a:pPr lvl="2"/>
            <a:r>
              <a:rPr lang="en-US"/>
              <a:t>Why do we do it anyhow?</a:t>
            </a:r>
          </a:p>
          <a:p>
            <a:r>
              <a:rPr lang="en-US"/>
              <a:t>Baselines</a:t>
            </a:r>
          </a:p>
          <a:p>
            <a:pPr lvl="1"/>
            <a:r>
              <a:rPr lang="en-US"/>
              <a:t>Most frequent sense</a:t>
            </a:r>
          </a:p>
          <a:p>
            <a:pPr lvl="1"/>
            <a:r>
              <a:rPr lang="en-US"/>
              <a:t>The Lesk algorithm</a:t>
            </a:r>
          </a:p>
        </p:txBody>
      </p:sp>
      <p:sp>
        <p:nvSpPr>
          <p:cNvPr id="144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WSD Evaluations and baselines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Wordnet senses are ordered in frequency order</a:t>
            </a:r>
          </a:p>
          <a:p>
            <a:r>
              <a:rPr lang="en-US"/>
              <a:t>So “most frequent sense” in wordnet = “take the first sense”</a:t>
            </a:r>
          </a:p>
          <a:p>
            <a:r>
              <a:rPr lang="en-US"/>
              <a:t>Sense frequencies come from SemCor</a:t>
            </a:r>
          </a:p>
        </p:txBody>
      </p:sp>
      <p:sp>
        <p:nvSpPr>
          <p:cNvPr id="144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Most Frequent Sense</a:t>
            </a:r>
          </a:p>
        </p:txBody>
      </p:sp>
      <p:pic>
        <p:nvPicPr>
          <p:cNvPr id="1444868" name="Picture 4" descr="pla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9144000" cy="1903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Human inter-annotator agreement</a:t>
            </a:r>
          </a:p>
          <a:p>
            <a:pPr lvl="1"/>
            <a:r>
              <a:rPr lang="en-US"/>
              <a:t>Compare annotations of two humans</a:t>
            </a:r>
          </a:p>
          <a:p>
            <a:pPr lvl="1"/>
            <a:r>
              <a:rPr lang="en-US"/>
              <a:t>On same data</a:t>
            </a:r>
          </a:p>
          <a:p>
            <a:pPr lvl="1"/>
            <a:r>
              <a:rPr lang="en-US"/>
              <a:t>Given same tagging guidelines</a:t>
            </a:r>
          </a:p>
          <a:p>
            <a:r>
              <a:rPr lang="en-US"/>
              <a:t>Human agreements on all-words corpora with Wordnet style senses</a:t>
            </a:r>
          </a:p>
          <a:p>
            <a:pPr lvl="1"/>
            <a:r>
              <a:rPr lang="en-US"/>
              <a:t>75%-80% </a:t>
            </a:r>
          </a:p>
        </p:txBody>
      </p:sp>
      <p:sp>
        <p:nvSpPr>
          <p:cNvPr id="144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Ceiling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Lesk</a:t>
            </a:r>
            <a:r>
              <a:rPr lang="en-US" dirty="0"/>
              <a:t> Algorithm</a:t>
            </a:r>
          </a:p>
          <a:p>
            <a:r>
              <a:rPr lang="en-US" dirty="0" err="1"/>
              <a:t>Selectional</a:t>
            </a:r>
            <a:r>
              <a:rPr lang="en-US" dirty="0"/>
              <a:t> </a:t>
            </a:r>
            <a:r>
              <a:rPr lang="en-US" dirty="0" smtClean="0"/>
              <a:t>Restrictions</a:t>
            </a:r>
            <a:endParaRPr lang="en-US" dirty="0"/>
          </a:p>
        </p:txBody>
      </p:sp>
      <p:sp>
        <p:nvSpPr>
          <p:cNvPr id="144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Unsupervised Methods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WSD</a:t>
            </a:r>
            <a:r>
              <a:rPr lang="en-US" dirty="0"/>
              <a:t>: Dictionary/Thesaurus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4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Simplified Lesk</a:t>
            </a:r>
          </a:p>
        </p:txBody>
      </p:sp>
      <p:pic>
        <p:nvPicPr>
          <p:cNvPr id="1447940" name="Picture 4" descr="b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55800"/>
            <a:ext cx="9372600" cy="3970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way to raise your grade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Changing seats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Participation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4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Original Lesk: pine cone</a:t>
            </a:r>
          </a:p>
        </p:txBody>
      </p:sp>
      <p:pic>
        <p:nvPicPr>
          <p:cNvPr id="1448964" name="Picture 4" descr="p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2152650"/>
            <a:ext cx="94488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corpus examples to glosses and examples</a:t>
            </a:r>
          </a:p>
          <a:p>
            <a:r>
              <a:rPr lang="en-US"/>
              <a:t>The best performing variant</a:t>
            </a:r>
          </a:p>
        </p:txBody>
      </p:sp>
      <p:sp>
        <p:nvSpPr>
          <p:cNvPr id="144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Corpus Lesk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Disambiguation via Selectional Restrictions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“Verbs are known by the company they keep”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verbs </a:t>
            </a:r>
            <a:r>
              <a:rPr lang="en-US">
                <a:solidFill>
                  <a:schemeClr val="accent2"/>
                </a:solidFill>
              </a:rPr>
              <a:t>select for </a:t>
            </a:r>
            <a:r>
              <a:rPr lang="en-US"/>
              <a:t>different</a:t>
            </a:r>
            <a:r>
              <a:rPr lang="en-US">
                <a:solidFill>
                  <a:schemeClr val="accent2"/>
                </a:solidFill>
              </a:rPr>
              <a:t> thematic roles</a:t>
            </a: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</a:rPr>
              <a:t>wash the </a:t>
            </a:r>
            <a:r>
              <a:rPr lang="en-US" b="1" i="1">
                <a:solidFill>
                  <a:schemeClr val="hlink"/>
                </a:solidFill>
              </a:rPr>
              <a:t>dishes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(takes washable-thing as patient)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</a:rPr>
              <a:t>serve delicious </a:t>
            </a:r>
            <a:r>
              <a:rPr lang="en-US" b="1" i="1">
                <a:solidFill>
                  <a:schemeClr val="hlink"/>
                </a:solidFill>
              </a:rPr>
              <a:t>dishes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(takes food-type as patient)</a:t>
            </a:r>
          </a:p>
          <a:p>
            <a:pPr>
              <a:lnSpc>
                <a:spcPct val="90000"/>
              </a:lnSpc>
            </a:pPr>
            <a:r>
              <a:rPr lang="en-US"/>
              <a:t>Method: another semantic attachment in grammar</a:t>
            </a:r>
          </a:p>
          <a:p>
            <a:pPr lvl="1">
              <a:lnSpc>
                <a:spcPct val="90000"/>
              </a:lnSpc>
            </a:pPr>
            <a:r>
              <a:rPr lang="en-US"/>
              <a:t>Semantic attachment rules are applied as sentences are syntactically parsed, e.g.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VP --&gt; V NP</a:t>
            </a:r>
            <a:endParaRPr lang="en-US"/>
          </a:p>
          <a:p>
            <a:pPr lvl="2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folHlink"/>
                </a:solidFill>
              </a:rPr>
              <a:t>V</a:t>
            </a:r>
            <a:r>
              <a:rPr lang="en-US">
                <a:solidFill>
                  <a:schemeClr val="folHlink"/>
                </a:solidFill>
                <a:sym typeface="Wingdings" pitchFamily="2" charset="2"/>
              </a:rPr>
              <a:t> serve &lt;theme&gt; {theme:food-type}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Selectional restriction violation: no parse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But this means we must:</a:t>
            </a:r>
          </a:p>
          <a:p>
            <a:pPr lvl="1">
              <a:lnSpc>
                <a:spcPct val="90000"/>
              </a:lnSpc>
            </a:pPr>
            <a:r>
              <a:rPr lang="en-US"/>
              <a:t>Write selectional restrictions for each sense of each predicate – or use </a:t>
            </a:r>
            <a:r>
              <a:rPr lang="en-US">
                <a:hlinkClick r:id="rId3"/>
              </a:rPr>
              <a:t>FrameNet</a:t>
            </a:r>
            <a:endParaRPr lang="en-US"/>
          </a:p>
          <a:p>
            <a:pPr lvl="2">
              <a:lnSpc>
                <a:spcPct val="90000"/>
              </a:lnSpc>
            </a:pPr>
            <a:r>
              <a:rPr lang="en-US"/>
              <a:t>Serve alone has 15 verb senses</a:t>
            </a:r>
          </a:p>
          <a:p>
            <a:pPr lvl="1">
              <a:lnSpc>
                <a:spcPct val="90000"/>
              </a:lnSpc>
            </a:pPr>
            <a:r>
              <a:rPr lang="en-US"/>
              <a:t>Obtain hierarchical type information about each argument (using </a:t>
            </a:r>
            <a:r>
              <a:rPr lang="en-US">
                <a:hlinkClick r:id="rId4"/>
              </a:rPr>
              <a:t>WordNet</a:t>
            </a:r>
            <a:r>
              <a:rPr lang="en-US"/>
              <a:t>)</a:t>
            </a:r>
          </a:p>
          <a:p>
            <a:pPr lvl="2">
              <a:lnSpc>
                <a:spcPct val="90000"/>
              </a:lnSpc>
            </a:pPr>
            <a:r>
              <a:rPr lang="en-US"/>
              <a:t>How many hypernyms does dish have?</a:t>
            </a:r>
          </a:p>
          <a:p>
            <a:pPr lvl="2">
              <a:lnSpc>
                <a:spcPct val="90000"/>
              </a:lnSpc>
            </a:pPr>
            <a:r>
              <a:rPr lang="en-US"/>
              <a:t>How many words are </a:t>
            </a:r>
            <a:r>
              <a:rPr lang="en-US">
                <a:hlinkClick r:id="rId5"/>
              </a:rPr>
              <a:t>hyponyms </a:t>
            </a:r>
            <a:r>
              <a:rPr lang="en-US"/>
              <a:t>of dish?</a:t>
            </a:r>
          </a:p>
          <a:p>
            <a:pPr>
              <a:lnSpc>
                <a:spcPct val="90000"/>
              </a:lnSpc>
            </a:pPr>
            <a:r>
              <a:rPr lang="en-US"/>
              <a:t>But also:</a:t>
            </a:r>
          </a:p>
          <a:p>
            <a:pPr lvl="1">
              <a:lnSpc>
                <a:spcPct val="90000"/>
              </a:lnSpc>
            </a:pPr>
            <a:r>
              <a:rPr lang="en-US"/>
              <a:t>Sometimes selectional restrictions don’t restrict enough (</a:t>
            </a:r>
            <a:r>
              <a:rPr lang="en-US">
                <a:solidFill>
                  <a:schemeClr val="hlink"/>
                </a:solidFill>
              </a:rPr>
              <a:t>Which dishes do you like?)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Sometimes they restrict too much (</a:t>
            </a:r>
            <a:r>
              <a:rPr lang="en-US">
                <a:solidFill>
                  <a:schemeClr val="hlink"/>
                </a:solidFill>
              </a:rPr>
              <a:t>Eat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dirt, worm! I’ll eat my hat!</a:t>
            </a:r>
            <a:r>
              <a:rPr lang="en-US"/>
              <a:t>)</a:t>
            </a:r>
          </a:p>
          <a:p>
            <a:pPr>
              <a:lnSpc>
                <a:spcPct val="90000"/>
              </a:lnSpc>
            </a:pPr>
            <a:r>
              <a:rPr lang="en-US"/>
              <a:t>Can we take a statistical approach?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if you don’t have enough data to train a system…</a:t>
            </a:r>
          </a:p>
          <a:p>
            <a:r>
              <a:rPr lang="en-US"/>
              <a:t>Bootstrap</a:t>
            </a:r>
          </a:p>
          <a:p>
            <a:pPr lvl="1"/>
            <a:r>
              <a:rPr lang="en-US"/>
              <a:t>Pick a word that you as an analyst think will co-occur with your target word in particular sense</a:t>
            </a:r>
          </a:p>
          <a:p>
            <a:pPr lvl="1"/>
            <a:r>
              <a:rPr lang="en-US"/>
              <a:t>Grep through your corpus for your target word and the hypothesized word</a:t>
            </a:r>
          </a:p>
          <a:p>
            <a:pPr lvl="1"/>
            <a:r>
              <a:rPr lang="en-US"/>
              <a:t>Assume that the target tag is the right one</a:t>
            </a:r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Semi-supervised</a:t>
            </a:r>
            <a:br>
              <a:rPr lang="en-US" dirty="0" smtClean="0"/>
            </a:br>
            <a:r>
              <a:rPr lang="en-US" dirty="0" smtClean="0"/>
              <a:t>Bootstrapping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>
                <a:solidFill>
                  <a:srgbClr val="A50021"/>
                </a:solidFill>
              </a:rPr>
              <a:t>bass</a:t>
            </a:r>
          </a:p>
          <a:p>
            <a:pPr lvl="1"/>
            <a:r>
              <a:rPr lang="en-US"/>
              <a:t>Assume </a:t>
            </a:r>
            <a:r>
              <a:rPr lang="en-US">
                <a:solidFill>
                  <a:srgbClr val="A50021"/>
                </a:solidFill>
              </a:rPr>
              <a:t>play</a:t>
            </a:r>
            <a:r>
              <a:rPr lang="en-US"/>
              <a:t> occurs with the music sense and </a:t>
            </a:r>
            <a:r>
              <a:rPr lang="en-US">
                <a:solidFill>
                  <a:srgbClr val="A50021"/>
                </a:solidFill>
              </a:rPr>
              <a:t>fish</a:t>
            </a:r>
            <a:r>
              <a:rPr lang="en-US"/>
              <a:t> occurs with the fish sense</a:t>
            </a:r>
          </a:p>
        </p:txBody>
      </p:sp>
      <p:sp>
        <p:nvSpPr>
          <p:cNvPr id="123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Bootstrapping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1012" name="Picture 4" descr="bass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860611"/>
            <a:ext cx="8229600" cy="3767015"/>
          </a:xfrm>
        </p:spPr>
      </p:pic>
      <p:sp>
        <p:nvSpPr>
          <p:cNvPr id="145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Sentences extracting using “fish” and “play”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036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 typeface="Arial" charset="0"/>
              <a:buAutoNum type="arabicParenR"/>
            </a:pPr>
            <a:r>
              <a:rPr lang="en-US"/>
              <a:t>Hand labeling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arenR"/>
            </a:pPr>
            <a:r>
              <a:rPr lang="en-US"/>
              <a:t>“One sense per discourse”: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The sense of a word is highly consistent within a document  - Yarowsky (1995)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True for topic dependent words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Not so true for other POS like adjectives and verbs, e.g. make, take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Krovetz (1998) “More than one sense per discourse” argues it isn’t true at all once you move to fine-grained senses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arenR"/>
            </a:pPr>
            <a:r>
              <a:rPr lang="en-US"/>
              <a:t>One sense per collocation: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/>
              <a:t>A word reoccurring in collocation with the same word will almost surely have the same sense.</a:t>
            </a:r>
          </a:p>
        </p:txBody>
      </p:sp>
      <p:sp>
        <p:nvSpPr>
          <p:cNvPr id="145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Where do the seeds come from?</a:t>
            </a:r>
          </a:p>
        </p:txBody>
      </p:sp>
      <p:sp>
        <p:nvSpPr>
          <p:cNvPr id="1452037" name="Rectangle 5"/>
          <p:cNvSpPr>
            <a:spLocks noChangeArrowheads="1"/>
          </p:cNvSpPr>
          <p:nvPr/>
        </p:nvSpPr>
        <p:spPr bwMode="auto">
          <a:xfrm>
            <a:off x="1550988" y="6351588"/>
            <a:ext cx="300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Slide adapted from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Stages in the Yarowsky bootstrapping algorithm</a:t>
            </a:r>
          </a:p>
        </p:txBody>
      </p:sp>
      <p:pic>
        <p:nvPicPr>
          <p:cNvPr id="1241235" name="Picture 147" descr="yarowskyp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28800"/>
            <a:ext cx="9144000" cy="384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these general ML approaches, how many classifiers do I need to perform WSD robustly</a:t>
            </a:r>
          </a:p>
          <a:p>
            <a:pPr lvl="1"/>
            <a:r>
              <a:rPr lang="en-US"/>
              <a:t>One for each ambiguous word in the language</a:t>
            </a:r>
          </a:p>
          <a:p>
            <a:r>
              <a:rPr lang="en-US"/>
              <a:t>How do you decide what set of tags/labels/senses to use for a given word?</a:t>
            </a:r>
          </a:p>
          <a:p>
            <a:pPr lvl="1"/>
            <a:r>
              <a:rPr lang="en-US"/>
              <a:t>Depends on the application</a:t>
            </a:r>
          </a:p>
          <a:p>
            <a:endParaRPr lang="en-US"/>
          </a:p>
        </p:txBody>
      </p:sp>
      <p:sp>
        <p:nvSpPr>
          <p:cNvPr id="124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4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43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43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3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class: last class on semantics</a:t>
            </a:r>
          </a:p>
          <a:p>
            <a:r>
              <a:rPr lang="en-US" dirty="0" smtClean="0"/>
              <a:t>Next classes: primarily applications, some discourse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Tuesday: Bob Coyne, </a:t>
            </a:r>
            <a:r>
              <a:rPr lang="en-US" dirty="0" err="1" smtClean="0"/>
              <a:t>WordsEye</a:t>
            </a:r>
            <a:endParaRPr lang="en-US" dirty="0" smtClean="0"/>
          </a:p>
          <a:p>
            <a:pPr lvl="2"/>
            <a:r>
              <a:rPr lang="en-US" dirty="0" smtClean="0"/>
              <a:t>Graphics plus language</a:t>
            </a:r>
          </a:p>
          <a:p>
            <a:pPr lvl="2"/>
            <a:r>
              <a:rPr lang="en-US" dirty="0" smtClean="0"/>
              <a:t>Illustrates word sense disambiguation</a:t>
            </a:r>
          </a:p>
          <a:p>
            <a:pPr lvl="2"/>
            <a:r>
              <a:rPr lang="en-US" dirty="0" smtClean="0"/>
              <a:t>Undergrads up front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Thursday: </a:t>
            </a:r>
            <a:r>
              <a:rPr lang="en-US" dirty="0" err="1" smtClean="0"/>
              <a:t>Fadi</a:t>
            </a:r>
            <a:r>
              <a:rPr lang="en-US" dirty="0" smtClean="0"/>
              <a:t> </a:t>
            </a:r>
            <a:r>
              <a:rPr lang="en-US" dirty="0" err="1" smtClean="0"/>
              <a:t>Biadsy</a:t>
            </a:r>
            <a:r>
              <a:rPr lang="en-US" dirty="0" smtClean="0"/>
              <a:t>, Information Extraction</a:t>
            </a:r>
          </a:p>
          <a:p>
            <a:pPr lvl="2"/>
            <a:r>
              <a:rPr lang="en-US" dirty="0" smtClean="0"/>
              <a:t>Overview</a:t>
            </a:r>
          </a:p>
          <a:p>
            <a:pPr lvl="2"/>
            <a:r>
              <a:rPr lang="en-US" dirty="0" smtClean="0"/>
              <a:t>Demonstration of an approach that uses bootstrapping and multiple methods</a:t>
            </a:r>
          </a:p>
          <a:p>
            <a:pPr lvl="4"/>
            <a:r>
              <a:rPr lang="en-US" dirty="0" smtClean="0"/>
              <a:t>Patterns (regular expressions)</a:t>
            </a:r>
          </a:p>
          <a:p>
            <a:pPr lvl="4"/>
            <a:r>
              <a:rPr lang="en-US" dirty="0" smtClean="0"/>
              <a:t>Language models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Tagging with this set of senses is an impossibly hard task that’s probably overkill for any realistic application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 - (the lowest part of the musical range)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bass, bass part - (the lowest part in polyphonic  music)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bass, basso - (an adult male singer with the lowest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sea bass, bass - (flesh of lean-fleshed saltwater fish of the family Serranidae)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freshwater bass, bass - (any of various North American lean-fleshed freshwater fishes especially of the genus Micropterus)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bass, bass voice, basso - (the lowest adult male singing voice)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 - (the member with the lowest range of a family of musical instruments)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en-US" sz="1200"/>
              <a:t>bass -(nontechnical name for any of numerous edible  marine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200"/>
              <a:t>          freshwater spiny-finned fishes)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endParaRPr lang="en-US" sz="1200"/>
          </a:p>
        </p:txBody>
      </p:sp>
      <p:sp>
        <p:nvSpPr>
          <p:cNvPr id="124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WordNet Bass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ACL</a:t>
            </a:r>
            <a:r>
              <a:rPr lang="it-IT"/>
              <a:t>-</a:t>
            </a:r>
            <a:r>
              <a:rPr lang="en-GB"/>
              <a:t>SIGLEX workshop (</a:t>
            </a:r>
            <a:r>
              <a:rPr lang="it-IT"/>
              <a:t>1997)</a:t>
            </a:r>
          </a:p>
          <a:p>
            <a:pPr lvl="1"/>
            <a:r>
              <a:rPr lang="en-GB"/>
              <a:t>Yarowsky and Resnik </a:t>
            </a:r>
            <a:r>
              <a:rPr lang="it-IT"/>
              <a:t>paper</a:t>
            </a:r>
            <a:endParaRPr lang="en-GB"/>
          </a:p>
          <a:p>
            <a:r>
              <a:rPr lang="it-IT"/>
              <a:t>SENSEVAL</a:t>
            </a:r>
            <a:r>
              <a:rPr lang="en-GB"/>
              <a:t>-I (</a:t>
            </a:r>
            <a:r>
              <a:rPr lang="it-IT"/>
              <a:t>1998)</a:t>
            </a:r>
          </a:p>
          <a:p>
            <a:pPr lvl="1"/>
            <a:r>
              <a:rPr lang="it-IT"/>
              <a:t>Lexical</a:t>
            </a:r>
            <a:r>
              <a:rPr lang="en-GB"/>
              <a:t> Sample for English, French, and Italian</a:t>
            </a:r>
          </a:p>
          <a:p>
            <a:r>
              <a:rPr lang="it-IT"/>
              <a:t>SENSEVAL-II (Toulouse, 2001)</a:t>
            </a:r>
          </a:p>
          <a:p>
            <a:pPr lvl="1"/>
            <a:r>
              <a:rPr lang="it-IT"/>
              <a:t>Lexical Sample and All Words</a:t>
            </a:r>
          </a:p>
          <a:p>
            <a:pPr lvl="1"/>
            <a:r>
              <a:rPr lang="it-IT"/>
              <a:t>Organization: Kilkgarriff (Brighton)</a:t>
            </a:r>
          </a:p>
          <a:p>
            <a:r>
              <a:rPr lang="it-IT"/>
              <a:t>SENSEVAL-III (2004)</a:t>
            </a:r>
          </a:p>
          <a:p>
            <a:r>
              <a:rPr lang="it-IT"/>
              <a:t>SENSEVAL-IV -&gt; SEMEVAL (2007)</a:t>
            </a:r>
            <a:endParaRPr lang="en-US"/>
          </a:p>
        </p:txBody>
      </p:sp>
      <p:sp>
        <p:nvSpPr>
          <p:cNvPr id="141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Senseval History</a:t>
            </a:r>
          </a:p>
        </p:txBody>
      </p:sp>
      <p:sp>
        <p:nvSpPr>
          <p:cNvPr id="1410052" name="Rectangle 4"/>
          <p:cNvSpPr>
            <a:spLocks noChangeArrowheads="1"/>
          </p:cNvSpPr>
          <p:nvPr/>
        </p:nvSpPr>
        <p:spPr bwMode="auto">
          <a:xfrm>
            <a:off x="838200" y="6521450"/>
            <a:ext cx="3068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SLIDE FROM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Varies widely depending on how difficult the disambiguation task is</a:t>
            </a:r>
          </a:p>
          <a:p>
            <a:pPr>
              <a:lnSpc>
                <a:spcPct val="90000"/>
              </a:lnSpc>
            </a:pPr>
            <a:r>
              <a:rPr lang="en-US"/>
              <a:t>Accuracies of over 90% are commonly reported on some of the classic, often fairly easy, WSD tasks (pike, star, interest)</a:t>
            </a:r>
          </a:p>
          <a:p>
            <a:pPr>
              <a:lnSpc>
                <a:spcPct val="90000"/>
              </a:lnSpc>
            </a:pPr>
            <a:r>
              <a:rPr lang="en-US"/>
              <a:t>Senseval brought careful evaluation of difficult WSD (many senses, different POS)</a:t>
            </a:r>
          </a:p>
          <a:p>
            <a:pPr>
              <a:lnSpc>
                <a:spcPct val="90000"/>
              </a:lnSpc>
            </a:pPr>
            <a:r>
              <a:rPr lang="en-US"/>
              <a:t>Senseval 1: more fine grained senses, wider range of types:</a:t>
            </a:r>
          </a:p>
          <a:p>
            <a:pPr lvl="1">
              <a:lnSpc>
                <a:spcPct val="90000"/>
              </a:lnSpc>
            </a:pPr>
            <a:r>
              <a:rPr lang="en-US"/>
              <a:t>Overall: about 75% accuracy</a:t>
            </a:r>
          </a:p>
          <a:p>
            <a:pPr lvl="1">
              <a:lnSpc>
                <a:spcPct val="90000"/>
              </a:lnSpc>
            </a:pPr>
            <a:r>
              <a:rPr lang="en-US"/>
              <a:t>Nouns: about 80% accuracy</a:t>
            </a:r>
          </a:p>
          <a:p>
            <a:pPr lvl="1">
              <a:lnSpc>
                <a:spcPct val="90000"/>
              </a:lnSpc>
            </a:pPr>
            <a:r>
              <a:rPr lang="en-US"/>
              <a:t>Verbs: about 70% accuracy</a:t>
            </a:r>
          </a:p>
        </p:txBody>
      </p:sp>
      <p:sp>
        <p:nvSpPr>
          <p:cNvPr id="141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Lexical Semantics</a:t>
            </a:r>
          </a:p>
          <a:p>
            <a:pPr lvl="1"/>
            <a:r>
              <a:rPr lang="en-US"/>
              <a:t>Homonymy, Polysemy, Synonymy</a:t>
            </a:r>
          </a:p>
          <a:p>
            <a:pPr lvl="1"/>
            <a:r>
              <a:rPr lang="en-US"/>
              <a:t>Thematic roles</a:t>
            </a:r>
          </a:p>
          <a:p>
            <a:r>
              <a:rPr lang="en-US"/>
              <a:t>Computational resource for lexical semantics</a:t>
            </a:r>
          </a:p>
          <a:p>
            <a:pPr lvl="1"/>
            <a:r>
              <a:rPr lang="en-US"/>
              <a:t>WordNet</a:t>
            </a:r>
          </a:p>
          <a:p>
            <a:r>
              <a:rPr lang="en-US"/>
              <a:t>Task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Word sense disambiguation</a:t>
            </a:r>
          </a:p>
        </p:txBody>
      </p:sp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</a:p>
          <a:p>
            <a:pPr lvl="1"/>
            <a:r>
              <a:rPr lang="en-US" dirty="0"/>
              <a:t>a word in context, </a:t>
            </a:r>
          </a:p>
          <a:p>
            <a:pPr lvl="1"/>
            <a:r>
              <a:rPr lang="en-US" dirty="0"/>
              <a:t>A fixed inventory of potential word </a:t>
            </a:r>
            <a:r>
              <a:rPr lang="en-US" dirty="0" smtClean="0"/>
              <a:t>senses</a:t>
            </a:r>
            <a:endParaRPr lang="en-US" dirty="0"/>
          </a:p>
          <a:p>
            <a:r>
              <a:rPr lang="en-US" dirty="0"/>
              <a:t>decide which sense of the word this is.</a:t>
            </a:r>
          </a:p>
          <a:p>
            <a:pPr lvl="1"/>
            <a:r>
              <a:rPr lang="en-US" dirty="0"/>
              <a:t>English-to-Spanish MT</a:t>
            </a:r>
          </a:p>
          <a:p>
            <a:pPr lvl="2"/>
            <a:r>
              <a:rPr lang="en-US" dirty="0"/>
              <a:t>Inventory is set of Spanish translations</a:t>
            </a:r>
          </a:p>
          <a:p>
            <a:pPr lvl="1"/>
            <a:r>
              <a:rPr lang="en-US" dirty="0"/>
              <a:t>Speech Synthesis</a:t>
            </a:r>
          </a:p>
          <a:p>
            <a:pPr lvl="2"/>
            <a:r>
              <a:rPr lang="en-US" dirty="0"/>
              <a:t>Inventory is </a:t>
            </a:r>
            <a:r>
              <a:rPr lang="en-US" dirty="0" smtClean="0"/>
              <a:t>homographs </a:t>
            </a:r>
            <a:r>
              <a:rPr lang="en-US" dirty="0"/>
              <a:t>with different pronunciations like </a:t>
            </a:r>
            <a:r>
              <a:rPr lang="en-US" i="1" dirty="0"/>
              <a:t>bass</a:t>
            </a:r>
            <a:r>
              <a:rPr lang="en-US" dirty="0"/>
              <a:t> and </a:t>
            </a:r>
            <a:r>
              <a:rPr lang="en-US" i="1" dirty="0"/>
              <a:t>bow</a:t>
            </a:r>
          </a:p>
          <a:p>
            <a:pPr lvl="1"/>
            <a:r>
              <a:rPr lang="en-US" dirty="0"/>
              <a:t>Automatic indexing of medical articles</a:t>
            </a:r>
          </a:p>
          <a:p>
            <a:pPr lvl="2"/>
            <a:r>
              <a:rPr lang="en-US" dirty="0" err="1"/>
              <a:t>MeSH</a:t>
            </a:r>
            <a:r>
              <a:rPr lang="en-US" dirty="0"/>
              <a:t> (Medical Subject Headings) thesaurus entries</a:t>
            </a:r>
          </a:p>
        </p:txBody>
      </p:sp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/>
              <a:t>Word Sense Disambiguation (WSD)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Lexical Sample task</a:t>
            </a:r>
          </a:p>
          <a:p>
            <a:pPr lvl="1"/>
            <a:r>
              <a:rPr lang="en-US" dirty="0"/>
              <a:t>Small pre-selected set of target words</a:t>
            </a:r>
          </a:p>
          <a:p>
            <a:pPr lvl="1"/>
            <a:r>
              <a:rPr lang="en-US" dirty="0"/>
              <a:t>And inventory of senses for each word</a:t>
            </a:r>
          </a:p>
          <a:p>
            <a:r>
              <a:rPr lang="en-US" dirty="0" smtClean="0"/>
              <a:t>All-words </a:t>
            </a:r>
            <a:r>
              <a:rPr lang="en-US" dirty="0"/>
              <a:t>task</a:t>
            </a:r>
          </a:p>
          <a:p>
            <a:pPr lvl="1"/>
            <a:r>
              <a:rPr lang="en-US" dirty="0"/>
              <a:t>Every word in an </a:t>
            </a:r>
            <a:r>
              <a:rPr lang="en-US" dirty="0">
                <a:latin typeface="ヒラギノ角ゴ Pro W3" pitchFamily="112" charset="-128"/>
              </a:rPr>
              <a:t>e</a:t>
            </a:r>
            <a:r>
              <a:rPr lang="en-US" dirty="0"/>
              <a:t>ntire text</a:t>
            </a:r>
          </a:p>
          <a:p>
            <a:pPr lvl="1"/>
            <a:r>
              <a:rPr lang="en-US" dirty="0"/>
              <a:t>A lexicon with senses for each word</a:t>
            </a:r>
          </a:p>
          <a:p>
            <a:pPr lvl="1"/>
            <a:r>
              <a:rPr lang="en-US" dirty="0"/>
              <a:t>Sort of like part-of-speech tagging</a:t>
            </a:r>
          </a:p>
          <a:p>
            <a:pPr lvl="2"/>
            <a:r>
              <a:rPr lang="en-US" dirty="0"/>
              <a:t>Except each lemma has its own </a:t>
            </a:r>
            <a:r>
              <a:rPr lang="en-US" dirty="0" err="1"/>
              <a:t>tagset</a:t>
            </a:r>
            <a:endParaRPr lang="en-US" dirty="0"/>
          </a:p>
          <a:p>
            <a:endParaRPr lang="en-US" dirty="0"/>
          </a:p>
        </p:txBody>
      </p:sp>
      <p:sp>
        <p:nvSpPr>
          <p:cNvPr id="142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variants of WSD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r>
              <a:rPr lang="en-US" dirty="0" smtClean="0"/>
              <a:t>Supervised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Semi-supervised</a:t>
            </a:r>
          </a:p>
          <a:p>
            <a:pPr lvl="1"/>
            <a:r>
              <a:rPr lang="en-US" sz="2000" dirty="0" smtClean="0"/>
              <a:t>Unsupervised</a:t>
            </a:r>
          </a:p>
          <a:p>
            <a:pPr lvl="2"/>
            <a:r>
              <a:rPr lang="en-US" sz="1800" dirty="0" smtClean="0"/>
              <a:t>Dictionary-based techniques</a:t>
            </a:r>
          </a:p>
          <a:p>
            <a:pPr lvl="2"/>
            <a:r>
              <a:rPr lang="en-US" sz="1800" dirty="0" err="1" smtClean="0"/>
              <a:t>Selectional</a:t>
            </a:r>
            <a:r>
              <a:rPr lang="en-US" sz="1800" dirty="0" smtClean="0"/>
              <a:t> Association</a:t>
            </a:r>
          </a:p>
          <a:p>
            <a:pPr lvl="1"/>
            <a:r>
              <a:rPr lang="en-US" sz="2000" dirty="0" smtClean="0"/>
              <a:t>Lightly supervised</a:t>
            </a:r>
            <a:endParaRPr lang="en-US" sz="2000" dirty="0" smtClean="0"/>
          </a:p>
          <a:p>
            <a:pPr lvl="2"/>
            <a:r>
              <a:rPr lang="en-US" sz="2000" dirty="0" smtClean="0"/>
              <a:t>Bootstrapping</a:t>
            </a:r>
          </a:p>
          <a:p>
            <a:pPr lvl="2"/>
            <a:r>
              <a:rPr lang="en-US" sz="2000" dirty="0" smtClean="0"/>
              <a:t>Preferred </a:t>
            </a:r>
            <a:r>
              <a:rPr lang="en-US" sz="2000" dirty="0" err="1" smtClean="0"/>
              <a:t>Selectional</a:t>
            </a:r>
            <a:r>
              <a:rPr lang="en-US" sz="2000" dirty="0" smtClean="0"/>
              <a:t> </a:t>
            </a:r>
            <a:r>
              <a:rPr lang="en-US" sz="2000" dirty="0" smtClean="0"/>
              <a:t>Association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675" name="Rectangle 3"/>
          <p:cNvSpPr>
            <a:spLocks noGrp="1" noChangeArrowheads="1"/>
          </p:cNvSpPr>
          <p:nvPr>
            <p:ph idx="1"/>
          </p:nvPr>
        </p:nvSpPr>
        <p:spPr>
          <a:xfrm>
            <a:off x="309563" y="1981200"/>
            <a:ext cx="8148637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Supervised machine learning approach: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8000"/>
                </a:solidFill>
              </a:rPr>
              <a:t>training corpus</a:t>
            </a:r>
            <a:r>
              <a:rPr lang="en-US" dirty="0"/>
              <a:t> </a:t>
            </a:r>
            <a:r>
              <a:rPr lang="en-US" dirty="0" smtClean="0"/>
              <a:t>of ?</a:t>
            </a:r>
            <a:endParaRPr lang="en-US" dirty="0"/>
          </a:p>
          <a:p>
            <a:pPr lvl="1"/>
            <a:r>
              <a:rPr lang="en-US" dirty="0"/>
              <a:t>used to train a classifier that can tag words in new text</a:t>
            </a:r>
          </a:p>
          <a:p>
            <a:pPr lvl="1"/>
            <a:r>
              <a:rPr lang="en-US" dirty="0"/>
              <a:t>Just as we saw for part-of-speech tagging, statistical MT.</a:t>
            </a:r>
          </a:p>
          <a:p>
            <a:r>
              <a:rPr lang="en-US" dirty="0"/>
              <a:t>Summary of what we need: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tag set</a:t>
            </a:r>
            <a:r>
              <a:rPr lang="en-US" dirty="0"/>
              <a:t> (“sense inventory”)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training corpus</a:t>
            </a:r>
            <a:endParaRPr lang="en-US" dirty="0"/>
          </a:p>
          <a:p>
            <a:pPr lvl="1"/>
            <a:r>
              <a:rPr lang="en-US" dirty="0"/>
              <a:t>A set of </a:t>
            </a:r>
            <a:r>
              <a:rPr lang="en-US" b="1" dirty="0"/>
              <a:t>features</a:t>
            </a:r>
            <a:r>
              <a:rPr lang="en-US" dirty="0"/>
              <a:t> extracted from the training corpus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classifier</a:t>
            </a:r>
            <a:endParaRPr lang="en-US" dirty="0"/>
          </a:p>
        </p:txBody>
      </p:sp>
      <p:sp>
        <p:nvSpPr>
          <p:cNvPr id="1436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Supervised Machine Learning Approaches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10461</TotalTime>
  <Words>2366</Words>
  <Application>Microsoft PowerPoint</Application>
  <PresentationFormat>On-screen Show (4:3)</PresentationFormat>
  <Paragraphs>357</Paragraphs>
  <Slides>53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Times New Roman</vt:lpstr>
      <vt:lpstr>Verdana</vt:lpstr>
      <vt:lpstr>Tahoma</vt:lpstr>
      <vt:lpstr>Wingdings</vt:lpstr>
      <vt:lpstr>Arial</vt:lpstr>
      <vt:lpstr>Times</vt:lpstr>
      <vt:lpstr>ヒラギノ角ゴ Pro W3</vt:lpstr>
      <vt:lpstr>Concourse</vt:lpstr>
      <vt:lpstr>Microsoft Equation</vt:lpstr>
      <vt:lpstr>Microsoft Equation 3.0</vt:lpstr>
      <vt:lpstr>Word Sense Disambiguation</vt:lpstr>
      <vt:lpstr>Midterm</vt:lpstr>
      <vt:lpstr>HW 1</vt:lpstr>
      <vt:lpstr>Class Participation</vt:lpstr>
      <vt:lpstr>Schedule</vt:lpstr>
      <vt:lpstr>Word Sense Disambiguation (WSD)</vt:lpstr>
      <vt:lpstr>Two variants of WSD task</vt:lpstr>
      <vt:lpstr>Approaches</vt:lpstr>
      <vt:lpstr>Supervised Machine Learning Approaches</vt:lpstr>
      <vt:lpstr>Supervised WSD 1: WSD Tags</vt:lpstr>
      <vt:lpstr>WordNet</vt:lpstr>
      <vt:lpstr>WordNet Bass</vt:lpstr>
      <vt:lpstr>Inventory of sense tags for bass</vt:lpstr>
      <vt:lpstr>Supervised WSD 2: Get a corpus</vt:lpstr>
      <vt:lpstr>Supervised WSD 3: Extract feature vectors</vt:lpstr>
      <vt:lpstr>Slide 16</vt:lpstr>
      <vt:lpstr>Slide 17</vt:lpstr>
      <vt:lpstr>Slide 18</vt:lpstr>
      <vt:lpstr>Slide 19</vt:lpstr>
      <vt:lpstr>Feature vectors</vt:lpstr>
      <vt:lpstr>Two kinds of features in the vectors</vt:lpstr>
      <vt:lpstr>Examples</vt:lpstr>
      <vt:lpstr>Examples</vt:lpstr>
      <vt:lpstr>Collocational</vt:lpstr>
      <vt:lpstr>Bag-of-words</vt:lpstr>
      <vt:lpstr>Co-Occurrence Example</vt:lpstr>
      <vt:lpstr>Classifiers</vt:lpstr>
      <vt:lpstr>Classifiers</vt:lpstr>
      <vt:lpstr>Naïve Bayes</vt:lpstr>
      <vt:lpstr>Slide 30</vt:lpstr>
      <vt:lpstr>Naïve Bayes Test</vt:lpstr>
      <vt:lpstr>Decision Lists: another popular method</vt:lpstr>
      <vt:lpstr>Learning Decision Lists</vt:lpstr>
      <vt:lpstr>Yarowsky</vt:lpstr>
      <vt:lpstr>WSD Evaluations and baselines</vt:lpstr>
      <vt:lpstr>Most Frequent Sense</vt:lpstr>
      <vt:lpstr>Ceiling</vt:lpstr>
      <vt:lpstr> Unsupervised Methods WSD: Dictionary/Thesaurus methods</vt:lpstr>
      <vt:lpstr>Simplified Lesk</vt:lpstr>
      <vt:lpstr>Original Lesk: pine cone</vt:lpstr>
      <vt:lpstr>Corpus Lesk</vt:lpstr>
      <vt:lpstr>Disambiguation via Selectional Restrictions</vt:lpstr>
      <vt:lpstr>Slide 43</vt:lpstr>
      <vt:lpstr>Semi-supervised Bootstrapping</vt:lpstr>
      <vt:lpstr>Bootstrapping</vt:lpstr>
      <vt:lpstr>Sentences extracting using “fish” and “play”</vt:lpstr>
      <vt:lpstr>Where do the seeds come from?</vt:lpstr>
      <vt:lpstr>Stages in the Yarowsky bootstrapping algorithm</vt:lpstr>
      <vt:lpstr>Problems</vt:lpstr>
      <vt:lpstr>WordNet Bass</vt:lpstr>
      <vt:lpstr>Senseval History</vt:lpstr>
      <vt:lpstr>WSD Performance</vt:lpstr>
      <vt:lpstr>Summary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 180 Intro to Computer Speech and Language Processing</dc:title>
  <dc:subject/>
  <dc:creator>Dan Jurafsky</dc:creator>
  <cp:keywords/>
  <dc:description/>
  <cp:lastModifiedBy> </cp:lastModifiedBy>
  <cp:revision>421</cp:revision>
  <dcterms:created xsi:type="dcterms:W3CDTF">2003-01-18T03:56:53Z</dcterms:created>
  <dcterms:modified xsi:type="dcterms:W3CDTF">2008-10-24T08:24:49Z</dcterms:modified>
  <cp:category/>
</cp:coreProperties>
</file>