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63" r:id="rId4"/>
    <p:sldId id="259" r:id="rId5"/>
    <p:sldId id="264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2787"/>
    <p:restoredTop sz="90929"/>
  </p:normalViewPr>
  <p:slideViewPr>
    <p:cSldViewPr>
      <p:cViewPr varScale="1">
        <p:scale>
          <a:sx n="83" d="100"/>
          <a:sy n="83" d="100"/>
        </p:scale>
        <p:origin x="-17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7.xml"/><Relationship Id="rId2" Type="http://schemas.openxmlformats.org/officeDocument/2006/relationships/slide" Target="slides/slide5.xml"/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FDEA9F5-D3CB-49A4-9851-E6FD0BDC018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0BA78C-FE49-46C7-8FA0-5362F9D6D64A}" type="slidenum">
              <a:rPr lang="en-US"/>
              <a:pPr/>
              <a:t>1</a:t>
            </a:fld>
            <a:endParaRPr lang="en-US"/>
          </a:p>
        </p:txBody>
      </p:sp>
      <p:sp>
        <p:nvSpPr>
          <p:cNvPr id="10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A93F42-762F-4362-9303-F0979B81547B}" type="slidenum">
              <a:rPr lang="en-US"/>
              <a:pPr/>
              <a:t>2</a:t>
            </a:fld>
            <a:endParaRPr lang="en-US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F2705E-953B-4F71-99F3-C1A9411EBFF8}" type="slidenum">
              <a:rPr lang="en-US"/>
              <a:pPr/>
              <a:t>3</a:t>
            </a:fld>
            <a:endParaRPr lang="en-US"/>
          </a:p>
        </p:txBody>
      </p:sp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DC1EDE-ABA2-4898-AC31-18CB0979813D}" type="slidenum">
              <a:rPr lang="en-US"/>
              <a:pPr/>
              <a:t>4</a:t>
            </a:fld>
            <a:endParaRPr lang="en-US"/>
          </a:p>
        </p:txBody>
      </p:sp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C1FB4A-4267-49F9-AC5E-93E4269016D9}" type="slidenum">
              <a:rPr lang="en-US"/>
              <a:pPr/>
              <a:t>5</a:t>
            </a:fld>
            <a:endParaRPr lang="en-US"/>
          </a:p>
        </p:txBody>
      </p:sp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A1D44C-E120-459D-95B7-5E6BD2E911EB}" type="slidenum">
              <a:rPr lang="en-US"/>
              <a:pPr/>
              <a:t>6</a:t>
            </a:fld>
            <a:endParaRPr lang="en-US"/>
          </a:p>
        </p:txBody>
      </p:sp>
      <p:sp>
        <p:nvSpPr>
          <p:cNvPr id="13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944456-94C0-473B-B9AD-218AACD4A777}" type="slidenum">
              <a:rPr lang="en-US"/>
              <a:pPr/>
              <a:t>7</a:t>
            </a:fld>
            <a:endParaRPr lang="en-US"/>
          </a:p>
        </p:txBody>
      </p:sp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1C6102F-9244-4AE6-B861-18D09D79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672CF5-06A7-452D-AFC8-816D2573FD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EBFD2C-35DC-4EF8-A9D1-6C7AF6331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306E80-EB61-46DC-9EB2-7DE581EF37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55F38E-7568-4BEA-B77E-68E7406E2F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C6739-D1A5-439F-B75B-1A73102ED3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7315EB-98AB-4065-95E1-743BCAD55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4F5D3C-F061-4C26-AEC0-160ECB3448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DF2B49-434D-40F6-96B7-DAF47396BA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8BA022-3DB6-4560-8479-6463338A0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2D8AA31-FD6A-430E-A37E-B2CFCE658E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8D9E521-5A87-4B33-8529-5E5EFAE7B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Midterm Review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CS4705</a:t>
            </a:r>
          </a:p>
          <a:p>
            <a:r>
              <a:rPr lang="en-US"/>
              <a:t>Natural Language Processing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038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Regular </a:t>
            </a:r>
            <a:r>
              <a:rPr lang="en-US" sz="2800" dirty="0"/>
              <a:t>Expressions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Finite State Automata	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Determinism v. non-determinism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(Weighted) Finite State Transducers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Morphology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Word Classes and </a:t>
            </a:r>
            <a:r>
              <a:rPr lang="en-US" sz="2400" dirty="0" err="1"/>
              <a:t>p.o.s</a:t>
            </a:r>
            <a:r>
              <a:rPr lang="en-US" sz="24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Inflectional v. Derivational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Affixation, </a:t>
            </a:r>
            <a:r>
              <a:rPr lang="en-US" sz="2400" dirty="0" err="1"/>
              <a:t>infixation</a:t>
            </a:r>
            <a:r>
              <a:rPr lang="en-US" sz="2400" dirty="0"/>
              <a:t>, concatenation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Morphotactics</a:t>
            </a:r>
            <a:endParaRPr lang="en-US" sz="2400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Midterm Review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dirty="0"/>
              <a:t>Different languages, different morphologies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Evidence from human performance</a:t>
            </a:r>
          </a:p>
          <a:p>
            <a:pPr>
              <a:lnSpc>
                <a:spcPct val="90000"/>
              </a:lnSpc>
            </a:pPr>
            <a:r>
              <a:rPr lang="en-US" dirty="0"/>
              <a:t>Morphological parsing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Koskenniemi’s</a:t>
            </a:r>
            <a:r>
              <a:rPr lang="en-US" dirty="0"/>
              <a:t> two-level morphology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FSAs vs. FSTs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Porter stemmer</a:t>
            </a:r>
          </a:p>
          <a:p>
            <a:pPr>
              <a:lnSpc>
                <a:spcPct val="90000"/>
              </a:lnSpc>
            </a:pPr>
            <a:r>
              <a:rPr lang="en-US" dirty="0"/>
              <a:t>Noise channel model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Bayesian </a:t>
            </a:r>
            <a:r>
              <a:rPr lang="en-US" dirty="0" smtClean="0"/>
              <a:t>inference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r>
              <a:rPr lang="en-US" dirty="0" smtClean="0"/>
              <a:t>N-grams</a:t>
            </a:r>
            <a:endParaRPr lang="en-US" dirty="0"/>
          </a:p>
          <a:p>
            <a:pPr lvl="1"/>
            <a:r>
              <a:rPr lang="en-US" dirty="0"/>
              <a:t>Markov assumption</a:t>
            </a:r>
          </a:p>
          <a:p>
            <a:pPr lvl="1"/>
            <a:r>
              <a:rPr lang="en-US" dirty="0"/>
              <a:t>Chain Rule</a:t>
            </a:r>
          </a:p>
          <a:p>
            <a:pPr lvl="1"/>
            <a:r>
              <a:rPr lang="en-US" dirty="0"/>
              <a:t>Language Modeling</a:t>
            </a:r>
          </a:p>
          <a:p>
            <a:pPr lvl="2"/>
            <a:r>
              <a:rPr lang="en-US" dirty="0"/>
              <a:t>Simple, Adaptive, Class-based (syntax-based)</a:t>
            </a:r>
          </a:p>
          <a:p>
            <a:pPr lvl="2"/>
            <a:r>
              <a:rPr lang="en-US" dirty="0"/>
              <a:t> Smoothing</a:t>
            </a:r>
          </a:p>
          <a:p>
            <a:pPr lvl="3"/>
            <a:r>
              <a:rPr lang="en-US" dirty="0"/>
              <a:t>Add-one, Witten-Bell, Good-Turing</a:t>
            </a:r>
          </a:p>
          <a:p>
            <a:pPr lvl="2"/>
            <a:r>
              <a:rPr lang="en-US" dirty="0"/>
              <a:t>Back-off models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838200"/>
            <a:ext cx="7772400" cy="5257800"/>
          </a:xfrm>
        </p:spPr>
        <p:txBody>
          <a:bodyPr/>
          <a:lstStyle/>
          <a:p>
            <a:r>
              <a:rPr lang="en-US" dirty="0"/>
              <a:t>Creating and using </a:t>
            </a:r>
            <a:r>
              <a:rPr lang="en-US" dirty="0" err="1"/>
              <a:t>ngram</a:t>
            </a:r>
            <a:r>
              <a:rPr lang="en-US" dirty="0"/>
              <a:t> LMs</a:t>
            </a:r>
          </a:p>
          <a:p>
            <a:pPr lvl="1"/>
            <a:r>
              <a:rPr lang="en-US" dirty="0"/>
              <a:t>Corpora</a:t>
            </a:r>
          </a:p>
          <a:p>
            <a:pPr lvl="1"/>
            <a:r>
              <a:rPr lang="en-US" dirty="0"/>
              <a:t>Maximum Likelihood Estimation</a:t>
            </a:r>
          </a:p>
          <a:p>
            <a:r>
              <a:rPr lang="en-US" dirty="0"/>
              <a:t>Syntax</a:t>
            </a:r>
          </a:p>
          <a:p>
            <a:pPr lvl="1"/>
            <a:r>
              <a:rPr lang="en-US" dirty="0"/>
              <a:t>Chomsky’s view: Syntax is cognitive reality</a:t>
            </a:r>
          </a:p>
          <a:p>
            <a:pPr lvl="1"/>
            <a:r>
              <a:rPr lang="en-US" dirty="0"/>
              <a:t>Parse Trees</a:t>
            </a:r>
          </a:p>
          <a:p>
            <a:pPr lvl="2"/>
            <a:r>
              <a:rPr lang="en-US" dirty="0"/>
              <a:t>Dependency </a:t>
            </a:r>
            <a:r>
              <a:rPr lang="en-US" dirty="0" smtClean="0"/>
              <a:t>Structure</a:t>
            </a:r>
          </a:p>
          <a:p>
            <a:pPr lvl="1"/>
            <a:r>
              <a:rPr lang="en-US" dirty="0" smtClean="0"/>
              <a:t>What is a good parse tree?</a:t>
            </a:r>
            <a:endParaRPr lang="en-US" dirty="0"/>
          </a:p>
          <a:p>
            <a:pPr lvl="1"/>
            <a:r>
              <a:rPr lang="en-US" dirty="0"/>
              <a:t>Part-of-Speech Tagging</a:t>
            </a:r>
          </a:p>
          <a:p>
            <a:pPr lvl="2"/>
            <a:r>
              <a:rPr lang="en-US" dirty="0"/>
              <a:t>Hand Written Rules v. Statistical v. Hybrid</a:t>
            </a:r>
          </a:p>
          <a:p>
            <a:pPr lvl="2"/>
            <a:r>
              <a:rPr lang="en-US" dirty="0"/>
              <a:t>Brill </a:t>
            </a:r>
            <a:r>
              <a:rPr lang="en-US" dirty="0" smtClean="0"/>
              <a:t>Tagging</a:t>
            </a:r>
          </a:p>
          <a:p>
            <a:pPr lvl="2"/>
            <a:r>
              <a:rPr lang="en-US" smtClean="0"/>
              <a:t>HMMs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1"/>
            <a:r>
              <a:rPr lang="en-US" dirty="0"/>
              <a:t>Types of Ambiguity</a:t>
            </a:r>
          </a:p>
          <a:p>
            <a:r>
              <a:rPr lang="en-US" dirty="0"/>
              <a:t>Context Free Grammars</a:t>
            </a:r>
          </a:p>
          <a:p>
            <a:pPr lvl="1"/>
            <a:r>
              <a:rPr lang="en-US" dirty="0"/>
              <a:t>Top-down v. Bottom-up Derivations</a:t>
            </a:r>
          </a:p>
          <a:p>
            <a:pPr lvl="2"/>
            <a:r>
              <a:rPr lang="en-US" dirty="0" smtClean="0"/>
              <a:t>Early Algorithm</a:t>
            </a:r>
          </a:p>
          <a:p>
            <a:pPr lvl="1"/>
            <a:r>
              <a:rPr lang="en-US" dirty="0" smtClean="0"/>
              <a:t>Grammar </a:t>
            </a:r>
            <a:r>
              <a:rPr lang="en-US" dirty="0"/>
              <a:t>Equivalence</a:t>
            </a:r>
          </a:p>
          <a:p>
            <a:pPr lvl="1"/>
            <a:r>
              <a:rPr lang="en-US" dirty="0"/>
              <a:t>Normal Forms (CNF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Modifying the grammar</a:t>
            </a:r>
            <a:endParaRPr lang="en-US" dirty="0"/>
          </a:p>
          <a:p>
            <a:r>
              <a:rPr lang="en-US" dirty="0"/>
              <a:t>Probabilistic </a:t>
            </a:r>
            <a:r>
              <a:rPr lang="en-US" dirty="0" smtClean="0"/>
              <a:t>Parsing</a:t>
            </a:r>
            <a:endParaRPr lang="en-US" dirty="0"/>
          </a:p>
          <a:p>
            <a:pPr lvl="1"/>
            <a:r>
              <a:rPr lang="en-US" dirty="0"/>
              <a:t>Derivational </a:t>
            </a:r>
            <a:r>
              <a:rPr lang="en-US" dirty="0" smtClean="0"/>
              <a:t>Probability</a:t>
            </a:r>
          </a:p>
          <a:p>
            <a:pPr lvl="1"/>
            <a:r>
              <a:rPr lang="en-US" dirty="0" smtClean="0"/>
              <a:t>Computing probabilities for a rule</a:t>
            </a:r>
          </a:p>
          <a:p>
            <a:pPr lvl="1"/>
            <a:r>
              <a:rPr lang="en-US" dirty="0" smtClean="0"/>
              <a:t>Choosing a rule probabilistically</a:t>
            </a:r>
            <a:endParaRPr lang="en-US" dirty="0"/>
          </a:p>
          <a:p>
            <a:pPr lvl="1"/>
            <a:r>
              <a:rPr lang="en-US" dirty="0"/>
              <a:t>Lexicalization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762000"/>
            <a:ext cx="7772400" cy="5334000"/>
          </a:xfrm>
        </p:spPr>
        <p:txBody>
          <a:bodyPr>
            <a:normAutofit fontScale="92500"/>
          </a:bodyPr>
          <a:lstStyle/>
          <a:p>
            <a:r>
              <a:rPr lang="en-US" dirty="0"/>
              <a:t>Machine Learning</a:t>
            </a:r>
          </a:p>
          <a:p>
            <a:pPr lvl="1"/>
            <a:r>
              <a:rPr lang="en-US" dirty="0"/>
              <a:t>Dependent v. Independent variables</a:t>
            </a:r>
          </a:p>
          <a:p>
            <a:pPr lvl="1"/>
            <a:r>
              <a:rPr lang="en-US" dirty="0"/>
              <a:t>Training v. Development Test v. Test sets</a:t>
            </a:r>
          </a:p>
          <a:p>
            <a:pPr lvl="1"/>
            <a:r>
              <a:rPr lang="en-US" dirty="0"/>
              <a:t>Feature Vectors</a:t>
            </a:r>
          </a:p>
          <a:p>
            <a:pPr lvl="1"/>
            <a:r>
              <a:rPr lang="en-US" dirty="0"/>
              <a:t>Metrics</a:t>
            </a:r>
          </a:p>
          <a:p>
            <a:pPr lvl="2"/>
            <a:r>
              <a:rPr lang="en-US" dirty="0"/>
              <a:t>Accuracy</a:t>
            </a:r>
          </a:p>
          <a:p>
            <a:pPr lvl="2"/>
            <a:r>
              <a:rPr lang="en-US" dirty="0"/>
              <a:t>Precision, Recall, F-Measure</a:t>
            </a:r>
          </a:p>
          <a:p>
            <a:pPr lvl="1"/>
            <a:r>
              <a:rPr lang="en-US" dirty="0"/>
              <a:t>Gold </a:t>
            </a:r>
            <a:r>
              <a:rPr lang="en-US" dirty="0" smtClean="0"/>
              <a:t>Standards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Semantics</a:t>
            </a:r>
          </a:p>
          <a:p>
            <a:pPr lvl="1"/>
            <a:r>
              <a:rPr lang="en-US" dirty="0" smtClean="0"/>
              <a:t>Where it fits</a:t>
            </a:r>
          </a:p>
          <a:p>
            <a:pPr lvl="1"/>
            <a:r>
              <a:rPr lang="en-US" dirty="0" smtClean="0"/>
              <a:t>Thematic roles</a:t>
            </a:r>
          </a:p>
          <a:p>
            <a:pPr lvl="1"/>
            <a:r>
              <a:rPr lang="en-US" dirty="0" smtClean="0"/>
              <a:t>First Order Predicate Calculus as a representation</a:t>
            </a:r>
          </a:p>
          <a:p>
            <a:pPr lvl="1"/>
            <a:r>
              <a:rPr lang="en-US" dirty="0" smtClean="0"/>
              <a:t>Semantic Analysis will </a:t>
            </a:r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be covered on the midterm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323</TotalTime>
  <Words>175</Words>
  <Application>Microsoft PowerPoint</Application>
  <PresentationFormat>On-screen Show (4:3)</PresentationFormat>
  <Paragraphs>73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ＭＳ Ｐゴシック</vt:lpstr>
      <vt:lpstr>Concourse</vt:lpstr>
      <vt:lpstr>Midterm Review</vt:lpstr>
      <vt:lpstr>Midterm Review</vt:lpstr>
      <vt:lpstr>Slide 3</vt:lpstr>
      <vt:lpstr>Slide 4</vt:lpstr>
      <vt:lpstr>Slide 5</vt:lpstr>
      <vt:lpstr>Slide 6</vt:lpstr>
      <vt:lpstr>Slide 7</vt:lpstr>
    </vt:vector>
  </TitlesOfParts>
  <Company>獫票楧栮捯洀鉭曮㞱Û뜰⠲쎔딁烊皭〼፥ᙼ䕸忤઱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Midterm Review</dc:title>
  <dc:creator>a Moss</dc:creator>
  <cp:lastModifiedBy> </cp:lastModifiedBy>
  <cp:revision>25</cp:revision>
  <dcterms:created xsi:type="dcterms:W3CDTF">2006-10-12T02:54:41Z</dcterms:created>
  <dcterms:modified xsi:type="dcterms:W3CDTF">2008-10-17T09:30:54Z</dcterms:modified>
</cp:coreProperties>
</file>