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5" r:id="rId1"/>
  </p:sldMasterIdLst>
  <p:notesMasterIdLst>
    <p:notesMasterId r:id="rId25"/>
  </p:notesMasterIdLst>
  <p:sldIdLst>
    <p:sldId id="256" r:id="rId2"/>
    <p:sldId id="259"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74" r:id="rId19"/>
    <p:sldId id="290" r:id="rId20"/>
    <p:sldId id="292" r:id="rId21"/>
    <p:sldId id="293" r:id="rId22"/>
    <p:sldId id="294" r:id="rId23"/>
    <p:sldId id="295"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339966"/>
    <a:srgbClr val="003366"/>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90" autoAdjust="0"/>
  </p:normalViewPr>
  <p:slideViewPr>
    <p:cSldViewPr>
      <p:cViewPr varScale="1">
        <p:scale>
          <a:sx n="76" d="100"/>
          <a:sy n="76" d="100"/>
        </p:scale>
        <p:origin x="-13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332"/>
    </p:cViewPr>
  </p:sorterViewPr>
  <p:notesViewPr>
    <p:cSldViewPr>
      <p:cViewPr>
        <p:scale>
          <a:sx n="66" d="100"/>
          <a:sy n="66" d="100"/>
        </p:scale>
        <p:origin x="-130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0B0E4CF8-9249-4D5F-A15D-D128FCF827E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2262CB-FBA3-42E9-93E8-6BB1B7CE90AE}" type="slidenum">
              <a:rPr lang="en-US"/>
              <a:pPr/>
              <a:t>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C1094A-A485-4350-ACE5-198399FFEFE1}" type="slidenum">
              <a:rPr lang="en-US"/>
              <a:pPr/>
              <a:t>10</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6B7F95-5612-41DF-9BB2-6CD927A81C61}" type="slidenum">
              <a:rPr lang="en-US"/>
              <a:pPr/>
              <a:t>11</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62CF6E-AF6D-44EF-863E-5587A397982E}" type="slidenum">
              <a:rPr lang="en-US"/>
              <a:pPr/>
              <a:t>12</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889490-B331-4A92-AC70-174A435F6E25}" type="slidenum">
              <a:rPr lang="en-US"/>
              <a:pPr/>
              <a:t>13</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56BF1C-52A9-45DA-9D74-729631326448}" type="slidenum">
              <a:rPr lang="en-US"/>
              <a:pPr/>
              <a:t>14</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888F72-F2BD-437E-B06B-F505EA0B1D91}" type="slidenum">
              <a:rPr lang="en-US"/>
              <a:pPr/>
              <a:t>15</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EE63A8-782F-4A6C-8086-BB892CF67B6F}" type="slidenum">
              <a:rPr lang="en-US"/>
              <a:pPr/>
              <a:t>16</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A05830-1223-4C1B-98AF-067DB0D5F43B}" type="slidenum">
              <a:rPr lang="en-US"/>
              <a:pPr/>
              <a:t>17</a:t>
            </a:fld>
            <a:endParaRPr lang="en-US"/>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7BEF7F-79D3-48E1-966D-726D88A857C6}" type="slidenum">
              <a:rPr lang="en-US"/>
              <a:pPr/>
              <a:t>18</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1CEC53-A7D8-4B75-92F1-6C8544185903}" type="slidenum">
              <a:rPr lang="en-US"/>
              <a:pPr/>
              <a:t>19</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48DCD9-68FE-4DFE-B199-F59AD9774E55}" type="slidenum">
              <a:rPr lang="en-US"/>
              <a:pPr/>
              <a:t>2</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077041-3DC8-4016-8D12-90E37DDE07E2}" type="slidenum">
              <a:rPr lang="en-US"/>
              <a:pPr/>
              <a:t>20</a:t>
            </a:fld>
            <a:endParaRPr 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9D9DDC-D6EE-455D-B134-4EB4C6F298A2}" type="slidenum">
              <a:rPr lang="en-US"/>
              <a:pPr/>
              <a:t>21</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297B9F-4891-48C1-8DC5-E3E3CBD7D902}" type="slidenum">
              <a:rPr lang="en-US"/>
              <a:pPr/>
              <a:t>22</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E61B11-4F7F-41EE-949F-68DF0C87D1DC}" type="slidenum">
              <a:rPr lang="en-US"/>
              <a:pPr/>
              <a:t>23</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3CE045-5350-46CA-B5CD-B8B9646BF95A}" type="slidenum">
              <a:rPr lang="en-US"/>
              <a:pPr/>
              <a:t>3</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FCF5AB-A039-48B1-B28E-106E60A07B72}" type="slidenum">
              <a:rPr lang="en-US"/>
              <a:pPr/>
              <a:t>4</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6ACAB8-26EE-4B4D-87C0-0B137A1EB353}" type="slidenum">
              <a:rPr lang="en-US"/>
              <a:pPr/>
              <a:t>5</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780C2E-A97F-4762-9A5B-FC3A813BAB06}" type="slidenum">
              <a:rPr lang="en-US"/>
              <a:pPr/>
              <a:t>6</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F9E1A0-C0E0-4D31-BC22-06A58BFA1720}" type="slidenum">
              <a:rPr lang="en-US"/>
              <a:pPr/>
              <a:t>7</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8BFC3A-2CA9-4EC3-8FBA-510578D3ECE8}" type="slidenum">
              <a:rPr lang="en-US"/>
              <a:pPr/>
              <a:t>8</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8E9A3C-161E-4F5E-9661-AD3A41AE2FD3}" type="slidenum">
              <a:rPr lang="en-US"/>
              <a:pPr/>
              <a:t>9</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7349924-2638-4B26-B798-FDE9F72F1E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DDCED4C-5805-40F5-945C-39908C0167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07EE0B-A5B2-4609-9B5F-6D270B427A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320524-EC4D-4FA6-9845-C7F9F9DBDD1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BA8E096-280A-4FF0-A749-74E8FD07942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CAD6C82-39B7-4991-BCB7-8C8E18DFAB6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8E234B9-D232-417A-9E61-167075933E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78AD235-790A-4CA3-81A5-15A58E54A45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73797A0-CCA0-432E-B47D-5B4596950F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1EDA09-9D03-4462-B679-273505E27B9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159C78F-556F-4F34-A9A3-7AD1109DB52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C72D7DB-2D89-47A3-85D1-1221B31EA9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people.csail.mit.edu/csauper/?page_id=64" TargetMode="External"/><Relationship Id="rId3" Type="http://schemas.openxmlformats.org/officeDocument/2006/relationships/hyperlink" Target="http://www.google.com/squared" TargetMode="External"/><Relationship Id="rId7" Type="http://schemas.openxmlformats.org/officeDocument/2006/relationships/hyperlink" Target="http://www.nytimes.com/2009/08/24/technology/internet/24emotion.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groups.csail.mit.edu/rbg/projects/maps/mobile" TargetMode="External"/><Relationship Id="rId5" Type="http://schemas.openxmlformats.org/officeDocument/2006/relationships/hyperlink" Target="http://groups.csail.mit.edu/rbg/projects/maps/desktop" TargetMode="External"/><Relationship Id="rId4" Type="http://schemas.openxmlformats.org/officeDocument/2006/relationships/hyperlink" Target="http://newsblaster.cs.columbia.edu/" TargetMode="External"/><Relationship Id="rId9" Type="http://schemas.openxmlformats.org/officeDocument/2006/relationships/hyperlink" Target="http://www.cs.columbia.edu/~julia/SpeechRecoDate.wmv"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cs.columbia.edu/~kath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cs.columbia.edu/nl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s3067@columbia.edu"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www.cs.columbia.edu/~kathy/NLP" TargetMode="External"/><Relationship Id="rId4" Type="http://schemas.openxmlformats.org/officeDocument/2006/relationships/hyperlink" Target="mailto:knl2102@columbia.edu"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cs.colorado.edu/~martin/slp.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685800"/>
            <a:ext cx="7772400" cy="1295400"/>
          </a:xfrm>
        </p:spPr>
        <p:txBody>
          <a:bodyPr/>
          <a:lstStyle/>
          <a:p>
            <a:endParaRPr lang="en-US" sz="2400"/>
          </a:p>
        </p:txBody>
      </p:sp>
      <p:sp>
        <p:nvSpPr>
          <p:cNvPr id="2051" name="Rectangle 3"/>
          <p:cNvSpPr>
            <a:spLocks noGrp="1" noChangeArrowheads="1"/>
          </p:cNvSpPr>
          <p:nvPr>
            <p:ph type="subTitle" idx="1"/>
          </p:nvPr>
        </p:nvSpPr>
        <p:spPr>
          <a:xfrm>
            <a:off x="1219200" y="1066800"/>
            <a:ext cx="6400800" cy="1752600"/>
          </a:xfrm>
        </p:spPr>
        <p:txBody>
          <a:bodyPr/>
          <a:lstStyle/>
          <a:p>
            <a:r>
              <a:rPr lang="en-US" sz="3200" dirty="0">
                <a:solidFill>
                  <a:srgbClr val="003366"/>
                </a:solidFill>
              </a:rPr>
              <a:t>CS4705</a:t>
            </a:r>
          </a:p>
          <a:p>
            <a:r>
              <a:rPr lang="en-US" sz="3200" b="1" i="1" dirty="0">
                <a:solidFill>
                  <a:srgbClr val="003366"/>
                </a:solidFill>
              </a:rPr>
              <a:t>Natural Language Processing</a:t>
            </a:r>
          </a:p>
          <a:p>
            <a:r>
              <a:rPr lang="en-US" sz="3200" dirty="0">
                <a:solidFill>
                  <a:srgbClr val="003366"/>
                </a:solidFill>
              </a:rPr>
              <a:t>Fall </a:t>
            </a:r>
            <a:r>
              <a:rPr lang="en-US" sz="3200" dirty="0" smtClean="0">
                <a:solidFill>
                  <a:srgbClr val="003366"/>
                </a:solidFill>
              </a:rPr>
              <a:t>2009</a:t>
            </a:r>
          </a:p>
          <a:p>
            <a:endParaRPr lang="en-US" sz="3200" dirty="0">
              <a:solidFill>
                <a:srgbClr val="00336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a:xfrm>
            <a:off x="609600" y="2362200"/>
            <a:ext cx="7693025" cy="3724275"/>
          </a:xfrm>
        </p:spPr>
        <p:txBody>
          <a:bodyPr/>
          <a:lstStyle/>
          <a:p>
            <a:pPr>
              <a:lnSpc>
                <a:spcPct val="90000"/>
              </a:lnSpc>
            </a:pPr>
            <a:r>
              <a:rPr lang="en-US"/>
              <a:t>Word Order</a:t>
            </a:r>
          </a:p>
          <a:p>
            <a:pPr lvl="1">
              <a:lnSpc>
                <a:spcPct val="90000"/>
              </a:lnSpc>
            </a:pPr>
            <a:r>
              <a:rPr lang="en-US">
                <a:solidFill>
                  <a:srgbClr val="FF0066"/>
                </a:solidFill>
              </a:rPr>
              <a:t>John hit Bill </a:t>
            </a:r>
          </a:p>
          <a:p>
            <a:pPr lvl="1">
              <a:lnSpc>
                <a:spcPct val="90000"/>
              </a:lnSpc>
            </a:pPr>
            <a:r>
              <a:rPr lang="en-US">
                <a:solidFill>
                  <a:srgbClr val="FF0066"/>
                </a:solidFill>
              </a:rPr>
              <a:t>Bill was hit by John</a:t>
            </a:r>
          </a:p>
          <a:p>
            <a:pPr lvl="1">
              <a:lnSpc>
                <a:spcPct val="90000"/>
              </a:lnSpc>
            </a:pPr>
            <a:r>
              <a:rPr lang="en-US">
                <a:solidFill>
                  <a:srgbClr val="FF0066"/>
                </a:solidFill>
              </a:rPr>
              <a:t>Bill, John hit</a:t>
            </a:r>
          </a:p>
          <a:p>
            <a:pPr lvl="1">
              <a:lnSpc>
                <a:spcPct val="90000"/>
              </a:lnSpc>
            </a:pPr>
            <a:r>
              <a:rPr lang="en-US">
                <a:solidFill>
                  <a:srgbClr val="FF0066"/>
                </a:solidFill>
              </a:rPr>
              <a:t>Who John hit was Bill</a:t>
            </a:r>
            <a:br>
              <a:rPr lang="en-US">
                <a:solidFill>
                  <a:srgbClr val="FF0066"/>
                </a:solidFill>
              </a:rPr>
            </a:br>
            <a:endParaRPr lang="en-US">
              <a:solidFill>
                <a:srgbClr val="FF0066"/>
              </a:solidFill>
            </a:endParaRPr>
          </a:p>
          <a:p>
            <a:pPr>
              <a:lnSpc>
                <a:spcPct val="90000"/>
              </a:lnSpc>
            </a:pPr>
            <a:r>
              <a:rPr lang="en-US">
                <a:solidFill>
                  <a:srgbClr val="003366"/>
                </a:solidFill>
              </a:rPr>
              <a:t>Constituent Structure</a:t>
            </a:r>
          </a:p>
          <a:p>
            <a:pPr lvl="1">
              <a:lnSpc>
                <a:spcPct val="90000"/>
              </a:lnSpc>
            </a:pPr>
            <a:r>
              <a:rPr lang="en-US">
                <a:solidFill>
                  <a:srgbClr val="FF0066"/>
                </a:solidFill>
              </a:rPr>
              <a:t>"Teacher Strikes Idle Kids“</a:t>
            </a:r>
            <a:endParaRPr lang="en-US">
              <a:solidFill>
                <a:srgbClr val="003366"/>
              </a:solidFill>
            </a:endParaRPr>
          </a:p>
          <a:p>
            <a:pPr lvl="1">
              <a:lnSpc>
                <a:spcPct val="90000"/>
              </a:lnSpc>
            </a:pPr>
            <a:r>
              <a:rPr lang="en-US">
                <a:solidFill>
                  <a:srgbClr val="FF0066"/>
                </a:solidFill>
              </a:rPr>
              <a:t>“[Enraged Cow] [Injures] [Farmer] [With Ax]”</a:t>
            </a:r>
          </a:p>
        </p:txBody>
      </p:sp>
      <p:sp>
        <p:nvSpPr>
          <p:cNvPr id="99330" name="AutoShape 2"/>
          <p:cNvSpPr>
            <a:spLocks noGrp="1" noChangeArrowheads="1"/>
          </p:cNvSpPr>
          <p:nvPr>
            <p:ph type="title"/>
          </p:nvPr>
        </p:nvSpPr>
        <p:spPr/>
        <p:txBody>
          <a:bodyPr/>
          <a:lstStyle/>
          <a:p>
            <a:r>
              <a:rPr lang="en-US"/>
              <a:t>Syntax</a:t>
            </a:r>
          </a:p>
        </p:txBody>
      </p:sp>
      <p:sp>
        <p:nvSpPr>
          <p:cNvPr id="99335" name="Freeform 7"/>
          <p:cNvSpPr>
            <a:spLocks/>
          </p:cNvSpPr>
          <p:nvPr/>
        </p:nvSpPr>
        <p:spPr bwMode="auto">
          <a:xfrm>
            <a:off x="3886200" y="5943600"/>
            <a:ext cx="2743200" cy="635000"/>
          </a:xfrm>
          <a:custGeom>
            <a:avLst/>
            <a:gdLst/>
            <a:ahLst/>
            <a:cxnLst>
              <a:cxn ang="0">
                <a:pos x="1728" y="0"/>
              </a:cxn>
              <a:cxn ang="0">
                <a:pos x="1440" y="336"/>
              </a:cxn>
              <a:cxn ang="0">
                <a:pos x="816" y="384"/>
              </a:cxn>
              <a:cxn ang="0">
                <a:pos x="240" y="288"/>
              </a:cxn>
              <a:cxn ang="0">
                <a:pos x="0" y="48"/>
              </a:cxn>
            </a:cxnLst>
            <a:rect l="0" t="0" r="r" b="b"/>
            <a:pathLst>
              <a:path w="1728" h="400">
                <a:moveTo>
                  <a:pt x="1728" y="0"/>
                </a:moveTo>
                <a:cubicBezTo>
                  <a:pt x="1660" y="136"/>
                  <a:pt x="1592" y="272"/>
                  <a:pt x="1440" y="336"/>
                </a:cubicBezTo>
                <a:cubicBezTo>
                  <a:pt x="1288" y="400"/>
                  <a:pt x="1016" y="392"/>
                  <a:pt x="816" y="384"/>
                </a:cubicBezTo>
                <a:cubicBezTo>
                  <a:pt x="616" y="376"/>
                  <a:pt x="376" y="344"/>
                  <a:pt x="240" y="288"/>
                </a:cubicBezTo>
                <a:cubicBezTo>
                  <a:pt x="104" y="232"/>
                  <a:pt x="52" y="140"/>
                  <a:pt x="0" y="48"/>
                </a:cubicBezTo>
              </a:path>
            </a:pathLst>
          </a:custGeom>
          <a:noFill/>
          <a:ln w="9525">
            <a:solidFill>
              <a:schemeClr val="tx1"/>
            </a:solidFill>
            <a:round/>
            <a:headEnd/>
            <a:tailEnd/>
          </a:ln>
          <a:effectLst/>
        </p:spPr>
        <p:txBody>
          <a:bodyPr/>
          <a:lstStyle/>
          <a:p>
            <a:endParaRPr lang="en-US"/>
          </a:p>
        </p:txBody>
      </p:sp>
      <p:sp>
        <p:nvSpPr>
          <p:cNvPr id="99337" name="Line 9"/>
          <p:cNvSpPr>
            <a:spLocks noChangeShapeType="1"/>
          </p:cNvSpPr>
          <p:nvPr/>
        </p:nvSpPr>
        <p:spPr bwMode="auto">
          <a:xfrm>
            <a:off x="3886200" y="6019800"/>
            <a:ext cx="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p:txBody>
          <a:bodyPr/>
          <a:lstStyle/>
          <a:p>
            <a:r>
              <a:rPr lang="en-US"/>
              <a:t>Word meaning</a:t>
            </a:r>
          </a:p>
          <a:p>
            <a:pPr lvl="1"/>
            <a:r>
              <a:rPr lang="en-US">
                <a:solidFill>
                  <a:srgbClr val="FF0066"/>
                </a:solidFill>
              </a:rPr>
              <a:t>John picked up a bad cold.</a:t>
            </a:r>
          </a:p>
          <a:p>
            <a:pPr lvl="1"/>
            <a:r>
              <a:rPr lang="en-US">
                <a:solidFill>
                  <a:srgbClr val="FF0066"/>
                </a:solidFill>
              </a:rPr>
              <a:t>John picked up a large rock.</a:t>
            </a:r>
          </a:p>
          <a:p>
            <a:pPr lvl="1"/>
            <a:r>
              <a:rPr lang="en-US">
                <a:solidFill>
                  <a:srgbClr val="FF0066"/>
                </a:solidFill>
              </a:rPr>
              <a:t>John picked up Radio Netherlands on his radio.</a:t>
            </a:r>
            <a:br>
              <a:rPr lang="en-US">
                <a:solidFill>
                  <a:srgbClr val="FF0066"/>
                </a:solidFill>
              </a:rPr>
            </a:br>
            <a:endParaRPr lang="en-US">
              <a:solidFill>
                <a:srgbClr val="FF0066"/>
              </a:solidFill>
            </a:endParaRPr>
          </a:p>
          <a:p>
            <a:r>
              <a:rPr lang="en-US">
                <a:solidFill>
                  <a:schemeClr val="hlink"/>
                </a:solidFill>
              </a:rPr>
              <a:t>Composition of meaning</a:t>
            </a:r>
          </a:p>
          <a:p>
            <a:pPr lvl="1"/>
            <a:r>
              <a:rPr lang="en-US">
                <a:solidFill>
                  <a:srgbClr val="FF0066"/>
                </a:solidFill>
              </a:rPr>
              <a:t>Squad helps dog bite victim</a:t>
            </a:r>
          </a:p>
          <a:p>
            <a:pPr lvl="1"/>
            <a:r>
              <a:rPr lang="en-US">
                <a:solidFill>
                  <a:srgbClr val="FF0066"/>
                </a:solidFill>
              </a:rPr>
              <a:t>Enraged cow injures farmer with ax</a:t>
            </a:r>
          </a:p>
          <a:p>
            <a:pPr lvl="1"/>
            <a:endParaRPr lang="en-US">
              <a:solidFill>
                <a:srgbClr val="FF0066"/>
              </a:solidFill>
            </a:endParaRPr>
          </a:p>
        </p:txBody>
      </p:sp>
      <p:sp>
        <p:nvSpPr>
          <p:cNvPr id="101378" name="AutoShape 2"/>
          <p:cNvSpPr>
            <a:spLocks noGrp="1" noChangeArrowheads="1"/>
          </p:cNvSpPr>
          <p:nvPr>
            <p:ph type="title"/>
          </p:nvPr>
        </p:nvSpPr>
        <p:spPr/>
        <p:txBody>
          <a:bodyPr/>
          <a:lstStyle/>
          <a:p>
            <a:r>
              <a:rPr lang="en-US"/>
              <a:t>Semantics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p:txBody>
          <a:bodyPr/>
          <a:lstStyle/>
          <a:p>
            <a:pPr>
              <a:buFont typeface="Wingdings" pitchFamily="2" charset="2"/>
              <a:buNone/>
            </a:pPr>
            <a:r>
              <a:rPr lang="en-US" sz="3600" b="1"/>
              <a:t>“Going Home'' - A play in one act</a:t>
            </a:r>
          </a:p>
          <a:p>
            <a:endParaRPr lang="en-US" sz="3600" b="1"/>
          </a:p>
          <a:p>
            <a:r>
              <a:rPr lang="en-US"/>
              <a:t>Scene 1:  Pennsylvania Station, NY</a:t>
            </a:r>
            <a:br>
              <a:rPr lang="en-US"/>
            </a:br>
            <a:endParaRPr lang="en-US"/>
          </a:p>
          <a:p>
            <a:r>
              <a:rPr lang="en-US"/>
              <a:t>Bonnie:  </a:t>
            </a:r>
            <a:r>
              <a:rPr lang="en-US">
                <a:solidFill>
                  <a:srgbClr val="FF0066"/>
                </a:solidFill>
              </a:rPr>
              <a:t>Long Beach?</a:t>
            </a:r>
          </a:p>
          <a:p>
            <a:r>
              <a:rPr lang="en-US"/>
              <a:t>Passerby: </a:t>
            </a:r>
            <a:r>
              <a:rPr lang="en-US">
                <a:solidFill>
                  <a:srgbClr val="FF0066"/>
                </a:solidFill>
              </a:rPr>
              <a:t>Downstairs, LIRR Station.</a:t>
            </a:r>
          </a:p>
          <a:p>
            <a:endParaRPr lang="en-US">
              <a:solidFill>
                <a:srgbClr val="FF0066"/>
              </a:solidFill>
            </a:endParaRPr>
          </a:p>
          <a:p>
            <a:endParaRPr lang="en-US">
              <a:solidFill>
                <a:srgbClr val="FF0066"/>
              </a:solidFill>
            </a:endParaRPr>
          </a:p>
          <a:p>
            <a:endParaRPr lang="en-US"/>
          </a:p>
        </p:txBody>
      </p:sp>
      <p:sp>
        <p:nvSpPr>
          <p:cNvPr id="103426" name="AutoShape 2"/>
          <p:cNvSpPr>
            <a:spLocks noGrp="1" noChangeArrowheads="1"/>
          </p:cNvSpPr>
          <p:nvPr>
            <p:ph type="title"/>
          </p:nvPr>
        </p:nvSpPr>
        <p:spPr/>
        <p:txBody>
          <a:bodyPr/>
          <a:lstStyle/>
          <a:p>
            <a:r>
              <a:rPr lang="en-US" sz="3200"/>
              <a:t>Pragmatics – The influence of context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p:txBody>
          <a:bodyPr/>
          <a:lstStyle/>
          <a:p>
            <a:endParaRPr lang="en-US"/>
          </a:p>
          <a:p>
            <a:r>
              <a:rPr lang="en-US"/>
              <a:t>Scene 2:  Ticket Counter, LIRR Station</a:t>
            </a:r>
          </a:p>
          <a:p>
            <a:pPr>
              <a:buFont typeface="Wingdings" pitchFamily="2" charset="2"/>
              <a:buNone/>
            </a:pPr>
            <a:endParaRPr lang="en-US"/>
          </a:p>
          <a:p>
            <a:r>
              <a:rPr lang="en-US"/>
              <a:t>Bonnie:  </a:t>
            </a:r>
            <a:r>
              <a:rPr lang="en-US">
                <a:solidFill>
                  <a:srgbClr val="FF0066"/>
                </a:solidFill>
              </a:rPr>
              <a:t>Long Beach?</a:t>
            </a:r>
          </a:p>
          <a:p>
            <a:r>
              <a:rPr lang="en-US"/>
              <a:t>Clerk: </a:t>
            </a:r>
            <a:r>
              <a:rPr lang="en-US">
                <a:solidFill>
                  <a:srgbClr val="FF0066"/>
                </a:solidFill>
              </a:rPr>
              <a:t>$4.50</a:t>
            </a:r>
            <a:r>
              <a:rPr lang="en-US"/>
              <a:t>.</a:t>
            </a:r>
          </a:p>
          <a:p>
            <a:endParaRPr lang="en-US"/>
          </a:p>
        </p:txBody>
      </p:sp>
      <p:sp>
        <p:nvSpPr>
          <p:cNvPr id="104450" name="Rectangle 2"/>
          <p:cNvSpPr>
            <a:spLocks noGrp="1" noChangeArrowheads="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idx="1"/>
          </p:nvPr>
        </p:nvSpPr>
        <p:spPr/>
        <p:txBody>
          <a:bodyPr/>
          <a:lstStyle/>
          <a:p>
            <a:r>
              <a:rPr lang="en-US"/>
              <a:t>Scene 3:  Information Booth, LIRR Station</a:t>
            </a:r>
          </a:p>
          <a:p>
            <a:pPr>
              <a:buFont typeface="Wingdings" pitchFamily="2" charset="2"/>
              <a:buNone/>
            </a:pPr>
            <a:endParaRPr lang="en-US"/>
          </a:p>
          <a:p>
            <a:r>
              <a:rPr lang="en-US"/>
              <a:t>Bonnie: </a:t>
            </a:r>
            <a:r>
              <a:rPr lang="en-US">
                <a:solidFill>
                  <a:srgbClr val="FF0066"/>
                </a:solidFill>
              </a:rPr>
              <a:t>Long Beach?</a:t>
            </a:r>
          </a:p>
          <a:p>
            <a:r>
              <a:rPr lang="en-US"/>
              <a:t>Clerk: </a:t>
            </a:r>
            <a:r>
              <a:rPr lang="en-US">
                <a:solidFill>
                  <a:srgbClr val="FF0066"/>
                </a:solidFill>
              </a:rPr>
              <a:t>4:19, Track 17.</a:t>
            </a:r>
          </a:p>
          <a:p>
            <a:endParaRPr lang="en-US">
              <a:solidFill>
                <a:srgbClr val="FF0066"/>
              </a:solidFill>
            </a:endParaRPr>
          </a:p>
        </p:txBody>
      </p:sp>
      <p:sp>
        <p:nvSpPr>
          <p:cNvPr id="105474" name="Rectangle 2"/>
          <p:cNvSpPr>
            <a:spLocks noGrp="1" noChangeArrowheads="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idx="1"/>
          </p:nvPr>
        </p:nvSpPr>
        <p:spPr/>
        <p:txBody>
          <a:bodyPr/>
          <a:lstStyle/>
          <a:p>
            <a:r>
              <a:rPr lang="en-US"/>
              <a:t>Scene 4: On the train, vicinity of Forest Hills</a:t>
            </a:r>
          </a:p>
          <a:p>
            <a:pPr>
              <a:buFont typeface="Wingdings" pitchFamily="2" charset="2"/>
              <a:buNone/>
            </a:pPr>
            <a:endParaRPr lang="en-US"/>
          </a:p>
          <a:p>
            <a:r>
              <a:rPr lang="en-US"/>
              <a:t>Bonnie: </a:t>
            </a:r>
            <a:r>
              <a:rPr lang="en-US">
                <a:solidFill>
                  <a:srgbClr val="FF0066"/>
                </a:solidFill>
              </a:rPr>
              <a:t>Long Beach?</a:t>
            </a:r>
          </a:p>
          <a:p>
            <a:r>
              <a:rPr lang="en-US"/>
              <a:t>Conductor: </a:t>
            </a:r>
            <a:r>
              <a:rPr lang="en-US">
                <a:solidFill>
                  <a:srgbClr val="FF0066"/>
                </a:solidFill>
              </a:rPr>
              <a:t>Change at Jamaica.</a:t>
            </a:r>
          </a:p>
          <a:p>
            <a:endParaRPr lang="en-US">
              <a:solidFill>
                <a:srgbClr val="FF0066"/>
              </a:solidFill>
            </a:endParaRPr>
          </a:p>
        </p:txBody>
      </p:sp>
      <p:sp>
        <p:nvSpPr>
          <p:cNvPr id="106498" name="Rectangle 2"/>
          <p:cNvSpPr>
            <a:spLocks noGrp="1" noChangeArrowheads="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lstStyle/>
          <a:p>
            <a:r>
              <a:rPr lang="en-US"/>
              <a:t>Scene 5: On the next train, vicinity of Lynbrook</a:t>
            </a:r>
          </a:p>
          <a:p>
            <a:pPr>
              <a:buFont typeface="Wingdings" pitchFamily="2" charset="2"/>
              <a:buNone/>
            </a:pPr>
            <a:endParaRPr lang="en-US"/>
          </a:p>
          <a:p>
            <a:r>
              <a:rPr lang="en-US"/>
              <a:t>Bonnie: </a:t>
            </a:r>
            <a:r>
              <a:rPr lang="en-US">
                <a:solidFill>
                  <a:srgbClr val="FF0066"/>
                </a:solidFill>
              </a:rPr>
              <a:t>Long Beach?</a:t>
            </a:r>
          </a:p>
          <a:p>
            <a:r>
              <a:rPr lang="en-US"/>
              <a:t>Conductor:  </a:t>
            </a:r>
            <a:r>
              <a:rPr lang="en-US">
                <a:solidFill>
                  <a:srgbClr val="FF0066"/>
                </a:solidFill>
              </a:rPr>
              <a:t>Right after Island Park.</a:t>
            </a:r>
          </a:p>
          <a:p>
            <a:endParaRPr lang="en-US">
              <a:solidFill>
                <a:srgbClr val="FF0066"/>
              </a:solidFill>
            </a:endParaRPr>
          </a:p>
        </p:txBody>
      </p:sp>
      <p:sp>
        <p:nvSpPr>
          <p:cNvPr id="107522" name="Rectangle 2"/>
          <p:cNvSpPr>
            <a:spLocks noGrp="1" noChangeArrowheads="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idx="1"/>
          </p:nvPr>
        </p:nvSpPr>
        <p:spPr/>
        <p:txBody>
          <a:bodyPr/>
          <a:lstStyle/>
          <a:p>
            <a:r>
              <a:rPr lang="en-US"/>
              <a:t>Rule-based/Symbolic</a:t>
            </a:r>
          </a:p>
          <a:p>
            <a:pPr lvl="1"/>
            <a:r>
              <a:rPr lang="en-US"/>
              <a:t>Parsers</a:t>
            </a:r>
          </a:p>
          <a:p>
            <a:pPr lvl="1"/>
            <a:r>
              <a:rPr lang="en-US"/>
              <a:t>Finite state automata</a:t>
            </a:r>
            <a:br>
              <a:rPr lang="en-US"/>
            </a:br>
            <a:endParaRPr lang="en-US"/>
          </a:p>
          <a:p>
            <a:r>
              <a:rPr lang="en-US"/>
              <a:t>Probabilistic</a:t>
            </a:r>
          </a:p>
          <a:p>
            <a:pPr lvl="1"/>
            <a:r>
              <a:rPr lang="en-US"/>
              <a:t>Learned from observation</a:t>
            </a:r>
          </a:p>
          <a:p>
            <a:pPr lvl="1"/>
            <a:r>
              <a:rPr lang="en-US"/>
              <a:t>Predicting best guess</a:t>
            </a:r>
          </a:p>
          <a:p>
            <a:pPr lvl="1"/>
            <a:r>
              <a:rPr lang="en-US"/>
              <a:t>Statistical</a:t>
            </a:r>
          </a:p>
        </p:txBody>
      </p:sp>
      <p:sp>
        <p:nvSpPr>
          <p:cNvPr id="113666" name="AutoShape 2"/>
          <p:cNvSpPr>
            <a:spLocks noGrp="1" noChangeArrowheads="1"/>
          </p:cNvSpPr>
          <p:nvPr>
            <p:ph type="title"/>
          </p:nvPr>
        </p:nvSpPr>
        <p:spPr/>
        <p:txBody>
          <a:bodyPr/>
          <a:lstStyle/>
          <a:p>
            <a:r>
              <a:rPr lang="en-US"/>
              <a:t>Algorithms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p:txBody>
          <a:bodyPr/>
          <a:lstStyle/>
          <a:p>
            <a:pPr>
              <a:lnSpc>
                <a:spcPct val="90000"/>
              </a:lnSpc>
              <a:buFont typeface="Wingdings" pitchFamily="2" charset="2"/>
              <a:buNone/>
            </a:pPr>
            <a:r>
              <a:rPr lang="en-US" dirty="0">
                <a:solidFill>
                  <a:srgbClr val="339966"/>
                </a:solidFill>
              </a:rPr>
              <a:t>Searching</a:t>
            </a:r>
            <a:r>
              <a:rPr lang="en-US" dirty="0"/>
              <a:t> very large text and speech corpora:  e.g. the Web</a:t>
            </a:r>
          </a:p>
          <a:p>
            <a:pPr>
              <a:lnSpc>
                <a:spcPct val="90000"/>
              </a:lnSpc>
              <a:buFont typeface="Wingdings" pitchFamily="2" charset="2"/>
              <a:buNone/>
            </a:pPr>
            <a:r>
              <a:rPr lang="en-US" dirty="0">
                <a:solidFill>
                  <a:srgbClr val="339966"/>
                </a:solidFill>
                <a:hlinkClick r:id="rId3"/>
              </a:rPr>
              <a:t>Question answering</a:t>
            </a:r>
            <a:r>
              <a:rPr lang="en-US" dirty="0">
                <a:hlinkClick r:id="rId3"/>
              </a:rPr>
              <a:t> </a:t>
            </a:r>
            <a:r>
              <a:rPr lang="en-US" dirty="0"/>
              <a:t>over the web</a:t>
            </a:r>
          </a:p>
          <a:p>
            <a:pPr>
              <a:lnSpc>
                <a:spcPct val="90000"/>
              </a:lnSpc>
              <a:buFont typeface="Wingdings" pitchFamily="2" charset="2"/>
              <a:buNone/>
            </a:pPr>
            <a:r>
              <a:rPr lang="en-US" dirty="0">
                <a:solidFill>
                  <a:srgbClr val="339966"/>
                </a:solidFill>
              </a:rPr>
              <a:t>Translating</a:t>
            </a:r>
            <a:r>
              <a:rPr lang="en-US" dirty="0"/>
              <a:t> between one language and another: e.g. Arabic and English</a:t>
            </a:r>
          </a:p>
          <a:p>
            <a:pPr>
              <a:lnSpc>
                <a:spcPct val="90000"/>
              </a:lnSpc>
              <a:buFont typeface="Wingdings" pitchFamily="2" charset="2"/>
              <a:buNone/>
            </a:pPr>
            <a:r>
              <a:rPr lang="en-US" dirty="0">
                <a:solidFill>
                  <a:srgbClr val="339966"/>
                </a:solidFill>
              </a:rPr>
              <a:t>Summarizing</a:t>
            </a:r>
            <a:r>
              <a:rPr lang="en-US" dirty="0"/>
              <a:t> very large amounts of text: e.g. your email, the </a:t>
            </a:r>
            <a:r>
              <a:rPr lang="en-US" dirty="0" smtClean="0">
                <a:hlinkClick r:id="rId4"/>
              </a:rPr>
              <a:t>news</a:t>
            </a:r>
            <a:r>
              <a:rPr lang="en-US" dirty="0" smtClean="0"/>
              <a:t>, </a:t>
            </a:r>
            <a:r>
              <a:rPr lang="en-US" dirty="0" smtClean="0">
                <a:hlinkClick r:id="rId5"/>
              </a:rPr>
              <a:t>reviews</a:t>
            </a:r>
            <a:r>
              <a:rPr lang="en-US" dirty="0" smtClean="0"/>
              <a:t> (</a:t>
            </a:r>
            <a:r>
              <a:rPr lang="en-US" dirty="0" smtClean="0">
                <a:hlinkClick r:id="rId6"/>
              </a:rPr>
              <a:t>mobile version</a:t>
            </a:r>
            <a:r>
              <a:rPr lang="en-US" dirty="0" smtClean="0"/>
              <a:t>)</a:t>
            </a:r>
          </a:p>
          <a:p>
            <a:pPr>
              <a:lnSpc>
                <a:spcPct val="90000"/>
              </a:lnSpc>
              <a:buFont typeface="Wingdings" pitchFamily="2" charset="2"/>
              <a:buNone/>
            </a:pPr>
            <a:r>
              <a:rPr lang="en-US" dirty="0" smtClean="0">
                <a:solidFill>
                  <a:srgbClr val="339966"/>
                </a:solidFill>
              </a:rPr>
              <a:t>Sentiment analysis</a:t>
            </a:r>
            <a:r>
              <a:rPr lang="en-US" dirty="0" smtClean="0"/>
              <a:t>: </a:t>
            </a:r>
            <a:r>
              <a:rPr lang="en-US" dirty="0" smtClean="0">
                <a:hlinkClick r:id="rId7"/>
              </a:rPr>
              <a:t>NYT article</a:t>
            </a:r>
            <a:endParaRPr lang="en-US" dirty="0" smtClean="0"/>
          </a:p>
          <a:p>
            <a:pPr>
              <a:lnSpc>
                <a:spcPct val="90000"/>
              </a:lnSpc>
              <a:buFont typeface="Wingdings" pitchFamily="2" charset="2"/>
              <a:buNone/>
            </a:pPr>
            <a:r>
              <a:rPr lang="en-US" dirty="0" smtClean="0">
                <a:solidFill>
                  <a:srgbClr val="339966"/>
                </a:solidFill>
                <a:hlinkClick r:id="rId8"/>
              </a:rPr>
              <a:t>Generating</a:t>
            </a:r>
            <a:r>
              <a:rPr lang="en-US" dirty="0" smtClean="0"/>
              <a:t> texts</a:t>
            </a:r>
            <a:endParaRPr lang="en-US" dirty="0"/>
          </a:p>
          <a:p>
            <a:pPr>
              <a:lnSpc>
                <a:spcPct val="90000"/>
              </a:lnSpc>
              <a:buFont typeface="Wingdings" pitchFamily="2" charset="2"/>
              <a:buNone/>
            </a:pPr>
            <a:r>
              <a:rPr lang="en-US" dirty="0">
                <a:solidFill>
                  <a:srgbClr val="339966"/>
                </a:solidFill>
              </a:rPr>
              <a:t>Dialogue systems</a:t>
            </a:r>
            <a:r>
              <a:rPr lang="en-US" dirty="0"/>
              <a:t>: e.g. Amtrak’s ‘</a:t>
            </a:r>
            <a:r>
              <a:rPr lang="en-US" dirty="0">
                <a:hlinkClick r:id="rId9"/>
              </a:rPr>
              <a:t>Julie</a:t>
            </a:r>
            <a:r>
              <a:rPr lang="en-US" dirty="0"/>
              <a:t>’</a:t>
            </a:r>
          </a:p>
          <a:p>
            <a:pPr>
              <a:lnSpc>
                <a:spcPct val="90000"/>
              </a:lnSpc>
              <a:buNone/>
            </a:pPr>
            <a:endParaRPr lang="en-US" dirty="0"/>
          </a:p>
        </p:txBody>
      </p:sp>
      <p:sp>
        <p:nvSpPr>
          <p:cNvPr id="82946" name="AutoShape 2"/>
          <p:cNvSpPr>
            <a:spLocks noGrp="1" noChangeArrowheads="1"/>
          </p:cNvSpPr>
          <p:nvPr>
            <p:ph type="title"/>
          </p:nvPr>
        </p:nvSpPr>
        <p:spPr/>
        <p:txBody>
          <a:bodyPr>
            <a:normAutofit fontScale="90000"/>
          </a:bodyPr>
          <a:lstStyle/>
          <a:p>
            <a:r>
              <a:rPr lang="en-US"/>
              <a:t>Current Real World Applications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idx="1"/>
          </p:nvPr>
        </p:nvSpPr>
        <p:spPr>
          <a:xfrm>
            <a:off x="838200" y="2362200"/>
            <a:ext cx="7924800" cy="3724275"/>
          </a:xfrm>
        </p:spPr>
        <p:txBody>
          <a:bodyPr/>
          <a:lstStyle/>
          <a:p>
            <a:r>
              <a:rPr lang="en-US" sz="2400">
                <a:hlinkClick r:id="rId3"/>
              </a:rPr>
              <a:t>Kathy McKeown</a:t>
            </a:r>
            <a:endParaRPr lang="en-US" sz="2400"/>
          </a:p>
          <a:p>
            <a:r>
              <a:rPr lang="en-US" sz="2400"/>
              <a:t>Office: 722 CEPSR</a:t>
            </a:r>
          </a:p>
          <a:p>
            <a:r>
              <a:rPr lang="en-US" sz="2400"/>
              <a:t>Head </a:t>
            </a:r>
            <a:r>
              <a:rPr lang="en-US" sz="2400">
                <a:hlinkClick r:id="rId4"/>
              </a:rPr>
              <a:t>NLP Group</a:t>
            </a:r>
            <a:endParaRPr lang="en-US" sz="2400"/>
          </a:p>
          <a:p>
            <a:r>
              <a:rPr lang="en-US" sz="2400"/>
              <a:t>25 years at Columbia, Department Chair for 6</a:t>
            </a:r>
          </a:p>
          <a:p>
            <a:r>
              <a:rPr lang="en-US" sz="2400"/>
              <a:t>Research</a:t>
            </a:r>
          </a:p>
          <a:p>
            <a:pPr lvl="1"/>
            <a:r>
              <a:rPr lang="en-US" sz="2000"/>
              <a:t>Summarization</a:t>
            </a:r>
          </a:p>
          <a:p>
            <a:pPr lvl="1"/>
            <a:r>
              <a:rPr lang="en-US" sz="2000"/>
              <a:t>Question Answering</a:t>
            </a:r>
          </a:p>
          <a:p>
            <a:pPr lvl="1"/>
            <a:r>
              <a:rPr lang="en-US" sz="2000"/>
              <a:t>Language Generation</a:t>
            </a:r>
          </a:p>
          <a:p>
            <a:pPr lvl="1"/>
            <a:r>
              <a:rPr lang="en-US" sz="2000"/>
              <a:t>Multimedia Explanation</a:t>
            </a:r>
          </a:p>
          <a:p>
            <a:endParaRPr lang="en-US" sz="2400"/>
          </a:p>
        </p:txBody>
      </p:sp>
      <p:sp>
        <p:nvSpPr>
          <p:cNvPr id="115714" name="AutoShape 2"/>
          <p:cNvSpPr>
            <a:spLocks noGrp="1" noChangeArrowheads="1"/>
          </p:cNvSpPr>
          <p:nvPr>
            <p:ph type="title"/>
          </p:nvPr>
        </p:nvSpPr>
        <p:spPr/>
        <p:txBody>
          <a:bodyPr/>
          <a:lstStyle/>
          <a:p>
            <a:r>
              <a:rPr lang="en-US"/>
              <a:t>Instructor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609600" y="2362200"/>
            <a:ext cx="8305800" cy="3724275"/>
          </a:xfrm>
        </p:spPr>
        <p:txBody>
          <a:bodyPr/>
          <a:lstStyle/>
          <a:p>
            <a:pPr>
              <a:lnSpc>
                <a:spcPct val="90000"/>
              </a:lnSpc>
            </a:pPr>
            <a:r>
              <a:rPr lang="en-US"/>
              <a:t>How can machines </a:t>
            </a:r>
            <a:r>
              <a:rPr lang="en-US">
                <a:solidFill>
                  <a:srgbClr val="339966"/>
                </a:solidFill>
              </a:rPr>
              <a:t>recognize</a:t>
            </a:r>
            <a:r>
              <a:rPr lang="en-US"/>
              <a:t> and </a:t>
            </a:r>
            <a:r>
              <a:rPr lang="en-US">
                <a:solidFill>
                  <a:srgbClr val="339966"/>
                </a:solidFill>
              </a:rPr>
              <a:t>generate</a:t>
            </a:r>
            <a:r>
              <a:rPr lang="en-US"/>
              <a:t> text and speech? </a:t>
            </a:r>
            <a:br>
              <a:rPr lang="en-US"/>
            </a:br>
            <a:endParaRPr lang="en-US"/>
          </a:p>
          <a:p>
            <a:pPr lvl="1">
              <a:lnSpc>
                <a:spcPct val="90000"/>
              </a:lnSpc>
            </a:pPr>
            <a:r>
              <a:rPr lang="en-US"/>
              <a:t>Human language phenomena</a:t>
            </a:r>
          </a:p>
          <a:p>
            <a:pPr lvl="1">
              <a:lnSpc>
                <a:spcPct val="90000"/>
              </a:lnSpc>
            </a:pPr>
            <a:r>
              <a:rPr lang="en-US"/>
              <a:t>Theories, often drawn from linguistics, psychology</a:t>
            </a:r>
          </a:p>
          <a:p>
            <a:pPr lvl="1">
              <a:lnSpc>
                <a:spcPct val="90000"/>
              </a:lnSpc>
            </a:pPr>
            <a:r>
              <a:rPr lang="en-US"/>
              <a:t>Algorithms</a:t>
            </a:r>
          </a:p>
          <a:p>
            <a:pPr lvl="1">
              <a:lnSpc>
                <a:spcPct val="90000"/>
              </a:lnSpc>
            </a:pPr>
            <a:r>
              <a:rPr lang="en-US"/>
              <a:t>Applications</a:t>
            </a:r>
          </a:p>
          <a:p>
            <a:pPr lvl="1">
              <a:lnSpc>
                <a:spcPct val="90000"/>
              </a:lnSpc>
              <a:buFontTx/>
              <a:buNone/>
            </a:pPr>
            <a:r>
              <a:rPr lang="en-US"/>
              <a:t> </a:t>
            </a:r>
          </a:p>
        </p:txBody>
      </p:sp>
      <p:sp>
        <p:nvSpPr>
          <p:cNvPr id="7170" name="AutoShape 2"/>
          <p:cNvSpPr>
            <a:spLocks noGrp="1" noChangeArrowheads="1"/>
          </p:cNvSpPr>
          <p:nvPr>
            <p:ph type="title"/>
          </p:nvPr>
        </p:nvSpPr>
        <p:spPr/>
        <p:txBody>
          <a:bodyPr>
            <a:normAutofit fontScale="90000"/>
          </a:bodyPr>
          <a:lstStyle/>
          <a:p>
            <a:r>
              <a:rPr lang="en-US"/>
              <a:t>What will we study in this course?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idx="1"/>
          </p:nvPr>
        </p:nvSpPr>
        <p:spPr>
          <a:xfrm>
            <a:off x="1052513" y="2362200"/>
            <a:ext cx="7786687" cy="3698875"/>
          </a:xfrm>
        </p:spPr>
        <p:txBody>
          <a:bodyPr>
            <a:normAutofit fontScale="77500" lnSpcReduction="20000"/>
          </a:bodyPr>
          <a:lstStyle/>
          <a:p>
            <a:r>
              <a:rPr lang="en-US" dirty="0"/>
              <a:t>Instructor: Kathy </a:t>
            </a:r>
            <a:r>
              <a:rPr lang="en-US" dirty="0" err="1"/>
              <a:t>McKeown</a:t>
            </a:r>
            <a:endParaRPr lang="en-US" dirty="0"/>
          </a:p>
          <a:p>
            <a:pPr lvl="1"/>
            <a:r>
              <a:rPr lang="en-US" dirty="0"/>
              <a:t>(kathy@cs.columbia.edu)</a:t>
            </a:r>
          </a:p>
          <a:p>
            <a:pPr lvl="1"/>
            <a:r>
              <a:rPr lang="en-US" dirty="0"/>
              <a:t>Office and hours: CEPSR 722, Tues 4-5, Wed 4-5</a:t>
            </a:r>
          </a:p>
          <a:p>
            <a:r>
              <a:rPr lang="en-US" dirty="0"/>
              <a:t>Teaching </a:t>
            </a:r>
            <a:r>
              <a:rPr lang="en-US" dirty="0" smtClean="0"/>
              <a:t>Assistants: </a:t>
            </a:r>
          </a:p>
          <a:p>
            <a:pPr lvl="1"/>
            <a:r>
              <a:rPr lang="en-US" b="1" dirty="0" smtClean="0"/>
              <a:t>Sara </a:t>
            </a:r>
            <a:r>
              <a:rPr lang="en-US" b="1" dirty="0" smtClean="0"/>
              <a:t>Rosenthal </a:t>
            </a:r>
            <a:endParaRPr lang="en-US" b="1" dirty="0"/>
          </a:p>
          <a:p>
            <a:pPr lvl="2"/>
            <a:r>
              <a:rPr lang="en-US" dirty="0" smtClean="0">
                <a:hlinkClick r:id="rId3"/>
              </a:rPr>
              <a:t>ss3067@columbia.edu</a:t>
            </a:r>
            <a:endParaRPr lang="en-US" dirty="0"/>
          </a:p>
          <a:p>
            <a:pPr lvl="2"/>
            <a:r>
              <a:rPr lang="en-US" dirty="0" smtClean="0"/>
              <a:t>http://www.cs.columbia.edu/~ss3067</a:t>
            </a:r>
            <a:endParaRPr lang="en-US" dirty="0"/>
          </a:p>
          <a:p>
            <a:pPr lvl="2"/>
            <a:r>
              <a:rPr lang="en-US" dirty="0"/>
              <a:t>Office and hours: </a:t>
            </a:r>
            <a:r>
              <a:rPr lang="en-US" dirty="0" smtClean="0"/>
              <a:t>726 CEPSR</a:t>
            </a:r>
            <a:r>
              <a:rPr lang="en-US" dirty="0" smtClean="0"/>
              <a:t>, </a:t>
            </a:r>
            <a:r>
              <a:rPr lang="en-US" dirty="0"/>
              <a:t>M 4:30-5:30, Thurs </a:t>
            </a:r>
            <a:r>
              <a:rPr lang="en-US" dirty="0" smtClean="0"/>
              <a:t>1:30-2:30</a:t>
            </a:r>
            <a:endParaRPr lang="en-US" dirty="0" smtClean="0"/>
          </a:p>
          <a:p>
            <a:pPr lvl="1"/>
            <a:r>
              <a:rPr lang="en-US" b="1" dirty="0" err="1" smtClean="0"/>
              <a:t>Kaushal</a:t>
            </a:r>
            <a:r>
              <a:rPr lang="en-US" b="1" dirty="0" smtClean="0"/>
              <a:t> </a:t>
            </a:r>
            <a:r>
              <a:rPr lang="en-US" b="1" dirty="0" err="1" smtClean="0"/>
              <a:t>Lahankar</a:t>
            </a:r>
            <a:endParaRPr lang="en-US" b="1" dirty="0" smtClean="0"/>
          </a:p>
          <a:p>
            <a:pPr lvl="2"/>
            <a:r>
              <a:rPr lang="en-US" dirty="0" smtClean="0">
                <a:hlinkClick r:id="rId4"/>
              </a:rPr>
              <a:t>knl2102@columbia.edu</a:t>
            </a:r>
            <a:endParaRPr lang="en-US" dirty="0" smtClean="0"/>
          </a:p>
          <a:p>
            <a:pPr lvl="2"/>
            <a:r>
              <a:rPr lang="en-US" dirty="0" smtClean="0"/>
              <a:t>Office and hours: NLP Lab, 7LW, Thurs 4-6</a:t>
            </a:r>
            <a:endParaRPr lang="en-US" dirty="0"/>
          </a:p>
          <a:p>
            <a:r>
              <a:rPr lang="en-US" dirty="0"/>
              <a:t>Syllabus available at </a:t>
            </a:r>
            <a:r>
              <a:rPr lang="en-US" dirty="0" smtClean="0">
                <a:hlinkClick r:id="rId5"/>
              </a:rPr>
              <a:t>http://www.cs.columbia.edu/~kathy/NLP</a:t>
            </a:r>
            <a:endParaRPr lang="en-US" dirty="0" smtClean="0"/>
          </a:p>
          <a:p>
            <a:endParaRPr lang="en-US" dirty="0"/>
          </a:p>
        </p:txBody>
      </p:sp>
      <p:sp>
        <p:nvSpPr>
          <p:cNvPr id="117762" name="AutoShape 2"/>
          <p:cNvSpPr>
            <a:spLocks noGrp="1" noChangeArrowheads="1"/>
          </p:cNvSpPr>
          <p:nvPr>
            <p:ph type="title"/>
          </p:nvPr>
        </p:nvSpPr>
        <p:spPr>
          <a:xfrm>
            <a:off x="685800" y="457200"/>
            <a:ext cx="7772400" cy="990600"/>
          </a:xfrm>
        </p:spPr>
        <p:txBody>
          <a:bodyPr/>
          <a:lstStyle/>
          <a:p>
            <a:r>
              <a:rPr lang="en-US"/>
              <a:t>Logistics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9810" name="Rectangle 2"/>
          <p:cNvSpPr>
            <a:spLocks noGrp="1" noChangeArrowheads="1"/>
          </p:cNvSpPr>
          <p:nvPr>
            <p:ph idx="1"/>
          </p:nvPr>
        </p:nvSpPr>
        <p:spPr>
          <a:xfrm>
            <a:off x="762000" y="381000"/>
            <a:ext cx="7772400" cy="5486400"/>
          </a:xfrm>
        </p:spPr>
        <p:txBody>
          <a:bodyPr/>
          <a:lstStyle/>
          <a:p>
            <a:r>
              <a:rPr lang="en-US"/>
              <a:t>Text: Daniel Jurafsky and James H. Martin, </a:t>
            </a:r>
            <a:r>
              <a:rPr lang="en-US" i="1">
                <a:hlinkClick r:id="rId3"/>
              </a:rPr>
              <a:t>Speech and Language Processing</a:t>
            </a:r>
            <a:r>
              <a:rPr lang="en-US"/>
              <a:t>, 2</a:t>
            </a:r>
            <a:r>
              <a:rPr lang="en-US" baseline="30000"/>
              <a:t>nd</a:t>
            </a:r>
            <a:r>
              <a:rPr lang="en-US"/>
              <a:t> edition, Prentice-Hall, 2000 (available at CU Bookstore)  </a:t>
            </a:r>
          </a:p>
          <a:p>
            <a:r>
              <a:rPr lang="en-US"/>
              <a:t>Assignments: </a:t>
            </a:r>
          </a:p>
          <a:p>
            <a:pPr lvl="1"/>
            <a:r>
              <a:rPr lang="en-US"/>
              <a:t>4 homework assignments</a:t>
            </a:r>
          </a:p>
          <a:p>
            <a:pPr lvl="1"/>
            <a:r>
              <a:rPr lang="en-US"/>
              <a:t>Midterm and final exams</a:t>
            </a:r>
          </a:p>
          <a:p>
            <a:pPr lvl="1"/>
            <a:r>
              <a:rPr lang="en-US">
                <a:solidFill>
                  <a:srgbClr val="FF0066"/>
                </a:solidFill>
              </a:rPr>
              <a:t>Four</a:t>
            </a:r>
            <a:r>
              <a:rPr lang="en-US"/>
              <a:t> ‘free’ </a:t>
            </a:r>
            <a:r>
              <a:rPr lang="en-US">
                <a:solidFill>
                  <a:srgbClr val="FF0066"/>
                </a:solidFill>
              </a:rPr>
              <a:t>late days</a:t>
            </a:r>
            <a:r>
              <a:rPr lang="en-US"/>
              <a:t> for homework assignments</a:t>
            </a:r>
          </a:p>
          <a:p>
            <a:pPr lvl="1"/>
            <a:r>
              <a:rPr lang="en-US"/>
              <a:t>After that, 10% off per day late </a:t>
            </a:r>
          </a:p>
          <a:p>
            <a:pPr lvl="1"/>
            <a:r>
              <a:rPr lang="en-US"/>
              <a:t>You must get a CS account</a:t>
            </a:r>
          </a:p>
          <a:p>
            <a:r>
              <a:rPr lang="en-US"/>
              <a:t>Evaluation: 50% homework + 40% exams+ 10% class participation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1052513" y="2424113"/>
            <a:ext cx="7862887" cy="3636962"/>
          </a:xfrm>
        </p:spPr>
        <p:txBody>
          <a:bodyPr>
            <a:normAutofit fontScale="92500"/>
          </a:bodyPr>
          <a:lstStyle/>
          <a:p>
            <a:pPr marL="0" indent="0">
              <a:buFont typeface="Wingdings" pitchFamily="2" charset="2"/>
              <a:buNone/>
            </a:pPr>
            <a:r>
              <a:rPr lang="en-US" sz="2400"/>
              <a:t>Copying or paraphrasing someone's work (code included), or permitting your own work to be copied or paraphrased, even if only in part, is forbidden, and will result in an automatic grade of 0 for the entire assignment or exam in which the copying or paraphrasing was done.  Your grade should reflect your own work. If you are going to have trouble completing an assignment, talk to the instructor or TA in advance of the due date please.  Everyone: Read/write protect your homework files at all times.</a:t>
            </a:r>
          </a:p>
        </p:txBody>
      </p:sp>
      <p:sp>
        <p:nvSpPr>
          <p:cNvPr id="121858" name="AutoShape 2"/>
          <p:cNvSpPr>
            <a:spLocks noGrp="1" noChangeArrowheads="1"/>
          </p:cNvSpPr>
          <p:nvPr>
            <p:ph type="title"/>
          </p:nvPr>
        </p:nvSpPr>
        <p:spPr/>
        <p:txBody>
          <a:bodyPr/>
          <a:lstStyle/>
          <a:p>
            <a:r>
              <a:rPr lang="en-US"/>
              <a:t>Academic Integrity</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idx="1"/>
          </p:nvPr>
        </p:nvSpPr>
        <p:spPr/>
        <p:txBody>
          <a:bodyPr/>
          <a:lstStyle/>
          <a:p>
            <a:r>
              <a:rPr lang="en-US"/>
              <a:t>Look at syllabus </a:t>
            </a:r>
          </a:p>
          <a:p>
            <a:r>
              <a:rPr lang="en-US"/>
              <a:t>Read Chapters 1-2 of J&amp;M </a:t>
            </a:r>
          </a:p>
          <a:p>
            <a:r>
              <a:rPr lang="en-US"/>
              <a:t>Questions?</a:t>
            </a:r>
          </a:p>
        </p:txBody>
      </p:sp>
      <p:sp>
        <p:nvSpPr>
          <p:cNvPr id="123906" name="AutoShape 2"/>
          <p:cNvSpPr>
            <a:spLocks noGrp="1" noChangeArrowheads="1"/>
          </p:cNvSpPr>
          <p:nvPr>
            <p:ph type="title"/>
          </p:nvPr>
        </p:nvSpPr>
        <p:spPr/>
        <p:txBody>
          <a:bodyPr/>
          <a:lstStyle/>
          <a:p>
            <a:r>
              <a:rPr lang="en-US"/>
              <a:t>For Next Class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idx="1"/>
          </p:nvPr>
        </p:nvSpPr>
        <p:spPr/>
        <p:txBody>
          <a:bodyPr/>
          <a:lstStyle/>
          <a:p>
            <a:pPr lvl="1"/>
            <a:r>
              <a:rPr lang="en-US" sz="2000"/>
              <a:t>"Something Went Wrong In Jet Crash, Expert Says"</a:t>
            </a:r>
          </a:p>
          <a:p>
            <a:pPr lvl="1"/>
            <a:r>
              <a:rPr lang="en-US" sz="2000"/>
              <a:t>"Police Begin Campaign To Run Down Jaywalkers"</a:t>
            </a:r>
          </a:p>
          <a:p>
            <a:pPr lvl="1"/>
            <a:r>
              <a:rPr lang="en-US" sz="2000"/>
              <a:t>"Drunk Gets Nine Months In Violin Case"</a:t>
            </a:r>
          </a:p>
          <a:p>
            <a:pPr lvl="1"/>
            <a:r>
              <a:rPr lang="en-US" sz="2000"/>
              <a:t>"Farmer Bill Dies In House"</a:t>
            </a:r>
          </a:p>
          <a:p>
            <a:pPr lvl="1"/>
            <a:r>
              <a:rPr lang="en-US" sz="2000"/>
              <a:t>"Iraqi Head Seeks Arms"</a:t>
            </a:r>
          </a:p>
          <a:p>
            <a:pPr lvl="1"/>
            <a:r>
              <a:rPr lang="en-US" sz="2000"/>
              <a:t>"Enraged Cow Injures Farmer With Ax"</a:t>
            </a:r>
          </a:p>
          <a:p>
            <a:pPr lvl="1"/>
            <a:r>
              <a:rPr lang="en-US" sz="2000"/>
              <a:t>"Stud Tires Out"</a:t>
            </a:r>
          </a:p>
          <a:p>
            <a:pPr lvl="1"/>
            <a:r>
              <a:rPr lang="en-US" sz="2000"/>
              <a:t>"Eye Drops Off Shelf"</a:t>
            </a:r>
          </a:p>
          <a:p>
            <a:pPr lvl="1"/>
            <a:r>
              <a:rPr lang="en-US" sz="2000"/>
              <a:t>"Teacher Strikes Idle Kids"</a:t>
            </a:r>
          </a:p>
          <a:p>
            <a:pPr lvl="1"/>
            <a:r>
              <a:rPr lang="en-US" sz="2000"/>
              <a:t>"Squad Helps Dog Bite Victim"</a:t>
            </a:r>
          </a:p>
          <a:p>
            <a:pPr>
              <a:buFont typeface="Wingdings" pitchFamily="2" charset="2"/>
              <a:buNone/>
            </a:pPr>
            <a:endParaRPr lang="en-US" sz="2400"/>
          </a:p>
        </p:txBody>
      </p:sp>
      <p:sp>
        <p:nvSpPr>
          <p:cNvPr id="83970" name="AutoShape 2"/>
          <p:cNvSpPr>
            <a:spLocks noGrp="1" noChangeArrowheads="1"/>
          </p:cNvSpPr>
          <p:nvPr>
            <p:ph type="title"/>
          </p:nvPr>
        </p:nvSpPr>
        <p:spPr/>
        <p:txBody>
          <a:bodyPr/>
          <a:lstStyle/>
          <a:p>
            <a:r>
              <a:rPr lang="en-US"/>
              <a:t>Newspaper Titles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p:txBody>
          <a:bodyPr/>
          <a:lstStyle/>
          <a:p>
            <a:r>
              <a:rPr lang="en-US" sz="2400"/>
              <a:t>Morphology: word formation</a:t>
            </a:r>
            <a:br>
              <a:rPr lang="en-US" sz="2400"/>
            </a:br>
            <a:endParaRPr lang="en-US" sz="2400"/>
          </a:p>
          <a:p>
            <a:r>
              <a:rPr lang="en-US" sz="2400"/>
              <a:t>Syntax: word order</a:t>
            </a:r>
            <a:br>
              <a:rPr lang="en-US" sz="2400"/>
            </a:br>
            <a:endParaRPr lang="en-US" sz="2400"/>
          </a:p>
          <a:p>
            <a:r>
              <a:rPr lang="en-US" sz="2400"/>
              <a:t>Semantics: word meaning and word composition</a:t>
            </a:r>
            <a:br>
              <a:rPr lang="en-US" sz="2400"/>
            </a:br>
            <a:endParaRPr lang="en-US" sz="2400"/>
          </a:p>
          <a:p>
            <a:r>
              <a:rPr lang="en-US" sz="2400"/>
              <a:t>Pragmatics: influence of context/situation</a:t>
            </a:r>
          </a:p>
          <a:p>
            <a:pPr>
              <a:buFont typeface="Wingdings" pitchFamily="2" charset="2"/>
              <a:buNone/>
            </a:pPr>
            <a:r>
              <a:rPr lang="en-US" sz="2400"/>
              <a:t/>
            </a:r>
            <a:br>
              <a:rPr lang="en-US" sz="2400"/>
            </a:br>
            <a:r>
              <a:rPr lang="en-US" sz="2400" i="1">
                <a:solidFill>
                  <a:srgbClr val="339966"/>
                </a:solidFill>
              </a:rPr>
              <a:t>Goal: Discover what the speaker meant</a:t>
            </a:r>
          </a:p>
        </p:txBody>
      </p:sp>
      <p:sp>
        <p:nvSpPr>
          <p:cNvPr id="87042" name="AutoShape 2"/>
          <p:cNvSpPr>
            <a:spLocks noGrp="1" noChangeArrowheads="1"/>
          </p:cNvSpPr>
          <p:nvPr>
            <p:ph type="title"/>
          </p:nvPr>
        </p:nvSpPr>
        <p:spPr/>
        <p:txBody>
          <a:bodyPr/>
          <a:lstStyle/>
          <a:p>
            <a:r>
              <a:rPr lang="en-US"/>
              <a:t>Knowledge Needed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p:txBody>
          <a:bodyPr/>
          <a:lstStyle/>
          <a:p>
            <a:r>
              <a:rPr lang="en-US">
                <a:solidFill>
                  <a:srgbClr val="FF0066"/>
                </a:solidFill>
              </a:rPr>
              <a:t>“Stud tires out”</a:t>
            </a:r>
          </a:p>
          <a:p>
            <a:pPr lvl="1"/>
            <a:r>
              <a:rPr lang="en-US"/>
              <a:t>“Tires”: a noun or a verb?</a:t>
            </a:r>
          </a:p>
          <a:p>
            <a:r>
              <a:rPr lang="en-US"/>
              <a:t>Internet search: </a:t>
            </a:r>
            <a:r>
              <a:rPr lang="en-US" i="1">
                <a:solidFill>
                  <a:srgbClr val="FF0066"/>
                </a:solidFill>
              </a:rPr>
              <a:t>union activities in New York</a:t>
            </a:r>
          </a:p>
          <a:p>
            <a:pPr lvl="1"/>
            <a:r>
              <a:rPr lang="en-US"/>
              <a:t>Union/unions; activities/activity</a:t>
            </a:r>
          </a:p>
          <a:p>
            <a:pPr lvl="1"/>
            <a:r>
              <a:rPr lang="en-US"/>
              <a:t>Active? Action? Actor?</a:t>
            </a:r>
          </a:p>
          <a:p>
            <a:pPr lvl="1"/>
            <a:r>
              <a:rPr lang="en-US"/>
              <a:t>New vs. New York</a:t>
            </a:r>
          </a:p>
          <a:p>
            <a:endParaRPr lang="en-US"/>
          </a:p>
          <a:p>
            <a:pPr lvl="1"/>
            <a:endParaRPr lang="en-US"/>
          </a:p>
          <a:p>
            <a:endParaRPr lang="en-US"/>
          </a:p>
        </p:txBody>
      </p:sp>
      <p:sp>
        <p:nvSpPr>
          <p:cNvPr id="89090" name="AutoShape 2"/>
          <p:cNvSpPr>
            <a:spLocks noGrp="1" noChangeArrowheads="1"/>
          </p:cNvSpPr>
          <p:nvPr>
            <p:ph type="title"/>
          </p:nvPr>
        </p:nvSpPr>
        <p:spPr/>
        <p:txBody>
          <a:bodyPr/>
          <a:lstStyle/>
          <a:p>
            <a:r>
              <a:rPr lang="en-US"/>
              <a:t>Morphology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p:txBody>
          <a:bodyPr/>
          <a:lstStyle/>
          <a:p>
            <a:pPr>
              <a:lnSpc>
                <a:spcPct val="90000"/>
              </a:lnSpc>
            </a:pPr>
            <a:r>
              <a:rPr lang="en-US" sz="2400"/>
              <a:t>Word Order</a:t>
            </a:r>
          </a:p>
          <a:p>
            <a:pPr lvl="1">
              <a:lnSpc>
                <a:spcPct val="90000"/>
              </a:lnSpc>
            </a:pPr>
            <a:r>
              <a:rPr lang="en-US" sz="2000">
                <a:solidFill>
                  <a:srgbClr val="FF0066"/>
                </a:solidFill>
              </a:rPr>
              <a:t>John hit Bill </a:t>
            </a:r>
          </a:p>
          <a:p>
            <a:pPr lvl="1">
              <a:lnSpc>
                <a:spcPct val="90000"/>
              </a:lnSpc>
            </a:pPr>
            <a:r>
              <a:rPr lang="en-US" sz="2000">
                <a:solidFill>
                  <a:srgbClr val="FF0066"/>
                </a:solidFill>
              </a:rPr>
              <a:t>Bill was hit by John</a:t>
            </a:r>
          </a:p>
          <a:p>
            <a:pPr lvl="1">
              <a:lnSpc>
                <a:spcPct val="90000"/>
              </a:lnSpc>
            </a:pPr>
            <a:r>
              <a:rPr lang="en-US" sz="2000">
                <a:solidFill>
                  <a:srgbClr val="FF0066"/>
                </a:solidFill>
              </a:rPr>
              <a:t>Bill hit John</a:t>
            </a:r>
          </a:p>
          <a:p>
            <a:pPr lvl="1">
              <a:lnSpc>
                <a:spcPct val="90000"/>
              </a:lnSpc>
            </a:pPr>
            <a:r>
              <a:rPr lang="en-US" sz="2000">
                <a:solidFill>
                  <a:srgbClr val="FF0066"/>
                </a:solidFill>
              </a:rPr>
              <a:t>Bill, John hit</a:t>
            </a:r>
          </a:p>
          <a:p>
            <a:pPr lvl="1">
              <a:lnSpc>
                <a:spcPct val="90000"/>
              </a:lnSpc>
            </a:pPr>
            <a:r>
              <a:rPr lang="en-US" sz="2000">
                <a:solidFill>
                  <a:srgbClr val="FF0066"/>
                </a:solidFill>
              </a:rPr>
              <a:t>Who John hit was Bill</a:t>
            </a:r>
            <a:br>
              <a:rPr lang="en-US" sz="2000">
                <a:solidFill>
                  <a:srgbClr val="FF0066"/>
                </a:solidFill>
              </a:rPr>
            </a:br>
            <a:endParaRPr lang="en-US" sz="2000">
              <a:solidFill>
                <a:srgbClr val="FF0066"/>
              </a:solidFill>
            </a:endParaRPr>
          </a:p>
          <a:p>
            <a:pPr>
              <a:lnSpc>
                <a:spcPct val="90000"/>
              </a:lnSpc>
            </a:pPr>
            <a:r>
              <a:rPr lang="en-US" sz="2400">
                <a:solidFill>
                  <a:srgbClr val="003366"/>
                </a:solidFill>
              </a:rPr>
              <a:t>Constituent Structure</a:t>
            </a:r>
          </a:p>
          <a:p>
            <a:pPr lvl="1">
              <a:lnSpc>
                <a:spcPct val="90000"/>
              </a:lnSpc>
            </a:pPr>
            <a:r>
              <a:rPr lang="en-US" sz="2000">
                <a:solidFill>
                  <a:srgbClr val="FF0066"/>
                </a:solidFill>
              </a:rPr>
              <a:t>"Teacher Strikes Idle Kids“</a:t>
            </a:r>
            <a:endParaRPr lang="en-US" sz="2000">
              <a:solidFill>
                <a:srgbClr val="003366"/>
              </a:solidFill>
            </a:endParaRPr>
          </a:p>
          <a:p>
            <a:pPr lvl="1">
              <a:lnSpc>
                <a:spcPct val="90000"/>
              </a:lnSpc>
            </a:pPr>
            <a:r>
              <a:rPr lang="en-US" sz="2000">
                <a:solidFill>
                  <a:srgbClr val="FF0066"/>
                </a:solidFill>
              </a:rPr>
              <a:t>“Enraged Cow Injures Farmer With Ax”</a:t>
            </a:r>
          </a:p>
        </p:txBody>
      </p:sp>
      <p:sp>
        <p:nvSpPr>
          <p:cNvPr id="91138" name="AutoShape 2"/>
          <p:cNvSpPr>
            <a:spLocks noGrp="1" noChangeArrowheads="1"/>
          </p:cNvSpPr>
          <p:nvPr>
            <p:ph type="title"/>
          </p:nvPr>
        </p:nvSpPr>
        <p:spPr/>
        <p:txBody>
          <a:bodyPr/>
          <a:lstStyle/>
          <a:p>
            <a:r>
              <a:rPr lang="en-US"/>
              <a:t>Syntax</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p:txBody>
          <a:bodyPr/>
          <a:lstStyle/>
          <a:p>
            <a:pPr>
              <a:lnSpc>
                <a:spcPct val="90000"/>
              </a:lnSpc>
            </a:pPr>
            <a:r>
              <a:rPr lang="en-US"/>
              <a:t>Word Order</a:t>
            </a:r>
          </a:p>
          <a:p>
            <a:pPr lvl="1">
              <a:lnSpc>
                <a:spcPct val="90000"/>
              </a:lnSpc>
            </a:pPr>
            <a:r>
              <a:rPr lang="en-US">
                <a:solidFill>
                  <a:srgbClr val="FF0066"/>
                </a:solidFill>
              </a:rPr>
              <a:t>John hit Bill </a:t>
            </a:r>
          </a:p>
          <a:p>
            <a:pPr lvl="1">
              <a:lnSpc>
                <a:spcPct val="90000"/>
              </a:lnSpc>
            </a:pPr>
            <a:r>
              <a:rPr lang="en-US">
                <a:solidFill>
                  <a:srgbClr val="FF0066"/>
                </a:solidFill>
              </a:rPr>
              <a:t>Bill was hit by John</a:t>
            </a:r>
          </a:p>
          <a:p>
            <a:pPr lvl="1">
              <a:lnSpc>
                <a:spcPct val="90000"/>
              </a:lnSpc>
            </a:pPr>
            <a:r>
              <a:rPr lang="en-US">
                <a:solidFill>
                  <a:srgbClr val="FF0066"/>
                </a:solidFill>
              </a:rPr>
              <a:t>Bill, John hit</a:t>
            </a:r>
          </a:p>
          <a:p>
            <a:pPr lvl="1">
              <a:lnSpc>
                <a:spcPct val="90000"/>
              </a:lnSpc>
            </a:pPr>
            <a:r>
              <a:rPr lang="en-US">
                <a:solidFill>
                  <a:srgbClr val="FF0066"/>
                </a:solidFill>
              </a:rPr>
              <a:t>Who John hit was Bill</a:t>
            </a:r>
            <a:br>
              <a:rPr lang="en-US">
                <a:solidFill>
                  <a:srgbClr val="FF0066"/>
                </a:solidFill>
              </a:rPr>
            </a:br>
            <a:endParaRPr lang="en-US">
              <a:solidFill>
                <a:srgbClr val="FF0066"/>
              </a:solidFill>
            </a:endParaRPr>
          </a:p>
          <a:p>
            <a:pPr>
              <a:lnSpc>
                <a:spcPct val="90000"/>
              </a:lnSpc>
            </a:pPr>
            <a:r>
              <a:rPr lang="en-US">
                <a:solidFill>
                  <a:srgbClr val="003366"/>
                </a:solidFill>
              </a:rPr>
              <a:t>Constituent Structure</a:t>
            </a:r>
          </a:p>
          <a:p>
            <a:pPr lvl="1">
              <a:lnSpc>
                <a:spcPct val="90000"/>
              </a:lnSpc>
            </a:pPr>
            <a:r>
              <a:rPr lang="en-US">
                <a:solidFill>
                  <a:srgbClr val="FF0066"/>
                </a:solidFill>
              </a:rPr>
              <a:t>“[Teacher Strikes] [Idle] [Kids]“</a:t>
            </a:r>
            <a:endParaRPr lang="en-US">
              <a:solidFill>
                <a:srgbClr val="003366"/>
              </a:solidFill>
            </a:endParaRPr>
          </a:p>
          <a:p>
            <a:pPr lvl="1">
              <a:lnSpc>
                <a:spcPct val="90000"/>
              </a:lnSpc>
            </a:pPr>
            <a:r>
              <a:rPr lang="en-US">
                <a:solidFill>
                  <a:srgbClr val="FF0066"/>
                </a:solidFill>
              </a:rPr>
              <a:t>“Enraged Cow Injures Farmer With Ax”</a:t>
            </a:r>
          </a:p>
        </p:txBody>
      </p:sp>
      <p:sp>
        <p:nvSpPr>
          <p:cNvPr id="93186" name="AutoShape 2"/>
          <p:cNvSpPr>
            <a:spLocks noGrp="1" noChangeArrowheads="1"/>
          </p:cNvSpPr>
          <p:nvPr>
            <p:ph type="title"/>
          </p:nvPr>
        </p:nvSpPr>
        <p:spPr/>
        <p:txBody>
          <a:bodyPr/>
          <a:lstStyle/>
          <a:p>
            <a:r>
              <a:rPr lang="en-US"/>
              <a:t>Syntax</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idx="1"/>
          </p:nvPr>
        </p:nvSpPr>
        <p:spPr/>
        <p:txBody>
          <a:bodyPr/>
          <a:lstStyle/>
          <a:p>
            <a:pPr>
              <a:lnSpc>
                <a:spcPct val="90000"/>
              </a:lnSpc>
            </a:pPr>
            <a:r>
              <a:rPr lang="en-US"/>
              <a:t>Word Order</a:t>
            </a:r>
          </a:p>
          <a:p>
            <a:pPr lvl="1">
              <a:lnSpc>
                <a:spcPct val="90000"/>
              </a:lnSpc>
            </a:pPr>
            <a:r>
              <a:rPr lang="en-US">
                <a:solidFill>
                  <a:srgbClr val="FF0066"/>
                </a:solidFill>
              </a:rPr>
              <a:t>John hit Bill </a:t>
            </a:r>
          </a:p>
          <a:p>
            <a:pPr lvl="1">
              <a:lnSpc>
                <a:spcPct val="90000"/>
              </a:lnSpc>
            </a:pPr>
            <a:r>
              <a:rPr lang="en-US">
                <a:solidFill>
                  <a:srgbClr val="FF0066"/>
                </a:solidFill>
              </a:rPr>
              <a:t>Bill was hit by John</a:t>
            </a:r>
          </a:p>
          <a:p>
            <a:pPr lvl="1">
              <a:lnSpc>
                <a:spcPct val="90000"/>
              </a:lnSpc>
            </a:pPr>
            <a:r>
              <a:rPr lang="en-US">
                <a:solidFill>
                  <a:srgbClr val="FF0066"/>
                </a:solidFill>
              </a:rPr>
              <a:t>Bill, John hit</a:t>
            </a:r>
          </a:p>
          <a:p>
            <a:pPr lvl="1">
              <a:lnSpc>
                <a:spcPct val="90000"/>
              </a:lnSpc>
            </a:pPr>
            <a:r>
              <a:rPr lang="en-US">
                <a:solidFill>
                  <a:srgbClr val="FF0066"/>
                </a:solidFill>
              </a:rPr>
              <a:t>Who John hit was Bill</a:t>
            </a:r>
            <a:br>
              <a:rPr lang="en-US">
                <a:solidFill>
                  <a:srgbClr val="FF0066"/>
                </a:solidFill>
              </a:rPr>
            </a:br>
            <a:endParaRPr lang="en-US">
              <a:solidFill>
                <a:srgbClr val="FF0066"/>
              </a:solidFill>
            </a:endParaRPr>
          </a:p>
          <a:p>
            <a:pPr>
              <a:lnSpc>
                <a:spcPct val="90000"/>
              </a:lnSpc>
            </a:pPr>
            <a:r>
              <a:rPr lang="en-US">
                <a:solidFill>
                  <a:srgbClr val="003366"/>
                </a:solidFill>
              </a:rPr>
              <a:t>Constituent Structure</a:t>
            </a:r>
          </a:p>
          <a:p>
            <a:pPr lvl="1">
              <a:lnSpc>
                <a:spcPct val="90000"/>
              </a:lnSpc>
            </a:pPr>
            <a:r>
              <a:rPr lang="en-US">
                <a:solidFill>
                  <a:srgbClr val="FF0066"/>
                </a:solidFill>
              </a:rPr>
              <a:t>“[Teacher] [Strikes] [Idle Kids]“</a:t>
            </a:r>
            <a:endParaRPr lang="en-US">
              <a:solidFill>
                <a:srgbClr val="003366"/>
              </a:solidFill>
            </a:endParaRPr>
          </a:p>
          <a:p>
            <a:pPr lvl="1">
              <a:lnSpc>
                <a:spcPct val="90000"/>
              </a:lnSpc>
            </a:pPr>
            <a:r>
              <a:rPr lang="en-US">
                <a:solidFill>
                  <a:srgbClr val="FF0066"/>
                </a:solidFill>
              </a:rPr>
              <a:t>“Enraged Cow Injures Farmer With Ax”</a:t>
            </a:r>
          </a:p>
        </p:txBody>
      </p:sp>
      <p:sp>
        <p:nvSpPr>
          <p:cNvPr id="95234" name="AutoShape 2"/>
          <p:cNvSpPr>
            <a:spLocks noGrp="1" noChangeArrowheads="1"/>
          </p:cNvSpPr>
          <p:nvPr>
            <p:ph type="title"/>
          </p:nvPr>
        </p:nvSpPr>
        <p:spPr/>
        <p:txBody>
          <a:bodyPr/>
          <a:lstStyle/>
          <a:p>
            <a:r>
              <a:rPr lang="en-US"/>
              <a:t>Syntax</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p:txBody>
          <a:bodyPr/>
          <a:lstStyle/>
          <a:p>
            <a:pPr>
              <a:lnSpc>
                <a:spcPct val="90000"/>
              </a:lnSpc>
            </a:pPr>
            <a:r>
              <a:rPr lang="en-US"/>
              <a:t>Word Order</a:t>
            </a:r>
          </a:p>
          <a:p>
            <a:pPr lvl="1">
              <a:lnSpc>
                <a:spcPct val="90000"/>
              </a:lnSpc>
            </a:pPr>
            <a:r>
              <a:rPr lang="en-US">
                <a:solidFill>
                  <a:srgbClr val="FF0066"/>
                </a:solidFill>
              </a:rPr>
              <a:t>John hit Bill </a:t>
            </a:r>
          </a:p>
          <a:p>
            <a:pPr lvl="1">
              <a:lnSpc>
                <a:spcPct val="90000"/>
              </a:lnSpc>
            </a:pPr>
            <a:r>
              <a:rPr lang="en-US">
                <a:solidFill>
                  <a:srgbClr val="FF0066"/>
                </a:solidFill>
              </a:rPr>
              <a:t>Bill was hit by John</a:t>
            </a:r>
          </a:p>
          <a:p>
            <a:pPr lvl="1">
              <a:lnSpc>
                <a:spcPct val="90000"/>
              </a:lnSpc>
            </a:pPr>
            <a:r>
              <a:rPr lang="en-US">
                <a:solidFill>
                  <a:srgbClr val="FF0066"/>
                </a:solidFill>
              </a:rPr>
              <a:t>Bill, John hit</a:t>
            </a:r>
          </a:p>
          <a:p>
            <a:pPr lvl="1">
              <a:lnSpc>
                <a:spcPct val="90000"/>
              </a:lnSpc>
            </a:pPr>
            <a:r>
              <a:rPr lang="en-US">
                <a:solidFill>
                  <a:srgbClr val="FF0066"/>
                </a:solidFill>
              </a:rPr>
              <a:t>Who John hit was Bill</a:t>
            </a:r>
            <a:br>
              <a:rPr lang="en-US">
                <a:solidFill>
                  <a:srgbClr val="FF0066"/>
                </a:solidFill>
              </a:rPr>
            </a:br>
            <a:endParaRPr lang="en-US">
              <a:solidFill>
                <a:srgbClr val="FF0066"/>
              </a:solidFill>
            </a:endParaRPr>
          </a:p>
          <a:p>
            <a:pPr>
              <a:lnSpc>
                <a:spcPct val="90000"/>
              </a:lnSpc>
            </a:pPr>
            <a:r>
              <a:rPr lang="en-US">
                <a:solidFill>
                  <a:srgbClr val="003366"/>
                </a:solidFill>
              </a:rPr>
              <a:t>Constituent Structure</a:t>
            </a:r>
          </a:p>
          <a:p>
            <a:pPr lvl="1">
              <a:lnSpc>
                <a:spcPct val="90000"/>
              </a:lnSpc>
            </a:pPr>
            <a:r>
              <a:rPr lang="en-US">
                <a:solidFill>
                  <a:srgbClr val="FF0066"/>
                </a:solidFill>
              </a:rPr>
              <a:t>"Teacher Strikes Idle Kids“</a:t>
            </a:r>
            <a:endParaRPr lang="en-US">
              <a:solidFill>
                <a:srgbClr val="003366"/>
              </a:solidFill>
            </a:endParaRPr>
          </a:p>
          <a:p>
            <a:pPr lvl="1">
              <a:lnSpc>
                <a:spcPct val="90000"/>
              </a:lnSpc>
            </a:pPr>
            <a:r>
              <a:rPr lang="en-US">
                <a:solidFill>
                  <a:srgbClr val="FF0066"/>
                </a:solidFill>
              </a:rPr>
              <a:t>“[Enraged Cow] [Injures] [Farmer With Ax]”</a:t>
            </a:r>
          </a:p>
        </p:txBody>
      </p:sp>
      <p:sp>
        <p:nvSpPr>
          <p:cNvPr id="97282" name="AutoShape 2"/>
          <p:cNvSpPr>
            <a:spLocks noGrp="1" noChangeArrowheads="1"/>
          </p:cNvSpPr>
          <p:nvPr>
            <p:ph type="title"/>
          </p:nvPr>
        </p:nvSpPr>
        <p:spPr/>
        <p:txBody>
          <a:bodyPr/>
          <a:lstStyle/>
          <a:p>
            <a:r>
              <a:rPr lang="en-US"/>
              <a:t>Syntax</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5004</TotalTime>
  <Words>754</Words>
  <Application>Microsoft Office PowerPoint</Application>
  <PresentationFormat>On-screen Show (4:3)</PresentationFormat>
  <Paragraphs>189</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Slide 1</vt:lpstr>
      <vt:lpstr>What will we study in this course?</vt:lpstr>
      <vt:lpstr>Newspaper Titles</vt:lpstr>
      <vt:lpstr>Knowledge Needed</vt:lpstr>
      <vt:lpstr>Morphology</vt:lpstr>
      <vt:lpstr>Syntax</vt:lpstr>
      <vt:lpstr>Syntax</vt:lpstr>
      <vt:lpstr>Syntax</vt:lpstr>
      <vt:lpstr>Syntax</vt:lpstr>
      <vt:lpstr>Syntax</vt:lpstr>
      <vt:lpstr>Semantics</vt:lpstr>
      <vt:lpstr>Pragmatics – The influence of context</vt:lpstr>
      <vt:lpstr>Slide 13</vt:lpstr>
      <vt:lpstr>Slide 14</vt:lpstr>
      <vt:lpstr>Slide 15</vt:lpstr>
      <vt:lpstr>Slide 16</vt:lpstr>
      <vt:lpstr>Algorithms</vt:lpstr>
      <vt:lpstr>Current Real World Applications</vt:lpstr>
      <vt:lpstr>Instructor</vt:lpstr>
      <vt:lpstr>Logistics</vt:lpstr>
      <vt:lpstr>Slide 21</vt:lpstr>
      <vt:lpstr>Academic Integrity</vt:lpstr>
      <vt:lpstr>For Next Class</vt:lpstr>
    </vt:vector>
  </TitlesOfParts>
  <Company>Columbia University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dc:title>
  <dc:creator>julia hirschberg</dc:creator>
  <cp:lastModifiedBy> </cp:lastModifiedBy>
  <cp:revision>182</cp:revision>
  <dcterms:created xsi:type="dcterms:W3CDTF">2002-08-07T15:01:55Z</dcterms:created>
  <dcterms:modified xsi:type="dcterms:W3CDTF">2009-09-08T18:10:59Z</dcterms:modified>
</cp:coreProperties>
</file>