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3" r:id="rId1"/>
  </p:sldMasterIdLst>
  <p:notesMasterIdLst>
    <p:notesMasterId r:id="rId11"/>
  </p:notesMasterIdLst>
  <p:sldIdLst>
    <p:sldId id="256" r:id="rId2"/>
    <p:sldId id="259" r:id="rId3"/>
    <p:sldId id="278" r:id="rId4"/>
    <p:sldId id="283" r:id="rId5"/>
    <p:sldId id="284" r:id="rId6"/>
    <p:sldId id="285" r:id="rId7"/>
    <p:sldId id="274" r:id="rId8"/>
    <p:sldId id="290" r:id="rId9"/>
    <p:sldId id="292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339966"/>
    <a:srgbClr val="003366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090" autoAdjust="0"/>
  </p:normalViewPr>
  <p:slideViewPr>
    <p:cSldViewPr>
      <p:cViewPr varScale="1">
        <p:scale>
          <a:sx n="109" d="100"/>
          <a:sy n="109" d="100"/>
        </p:scale>
        <p:origin x="-16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332"/>
    </p:cViewPr>
  </p:sorterViewPr>
  <p:notesViewPr>
    <p:cSldViewPr>
      <p:cViewPr>
        <p:scale>
          <a:sx n="66" d="100"/>
          <a:sy n="66" d="100"/>
        </p:scale>
        <p:origin x="-130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843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fld id="{253677DE-C76A-4795-858F-F474541D9E3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895E23-1604-4E50-879F-80F5C4A16D5B}" type="slidenum">
              <a:rPr lang="en-US"/>
              <a:pPr/>
              <a:t>1</a:t>
            </a:fld>
            <a:endParaRPr lang="en-US"/>
          </a:p>
        </p:txBody>
      </p:sp>
      <p:sp>
        <p:nvSpPr>
          <p:cNvPr id="296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8A3BB9-405D-466B-8C3C-D9C97BE5CCA5}" type="slidenum">
              <a:rPr lang="en-US"/>
              <a:pPr/>
              <a:t>2</a:t>
            </a:fld>
            <a:endParaRPr lang="en-US"/>
          </a:p>
        </p:txBody>
      </p:sp>
      <p:sp>
        <p:nvSpPr>
          <p:cNvPr id="337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463895-053B-47F7-B78D-3388BFC11206}" type="slidenum">
              <a:rPr lang="en-US"/>
              <a:pPr/>
              <a:t>3</a:t>
            </a:fld>
            <a:endParaRPr lang="en-US"/>
          </a:p>
        </p:txBody>
      </p:sp>
      <p:sp>
        <p:nvSpPr>
          <p:cNvPr id="921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30593-8358-4D60-BE65-CCDD00436F3D}" type="slidenum">
              <a:rPr lang="en-US"/>
              <a:pPr/>
              <a:t>4</a:t>
            </a:fld>
            <a:endParaRPr lang="en-US"/>
          </a:p>
        </p:txBody>
      </p:sp>
      <p:sp>
        <p:nvSpPr>
          <p:cNvPr id="1024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C59656-A1AB-490D-AD57-5686C78B1219}" type="slidenum">
              <a:rPr lang="en-US"/>
              <a:pPr/>
              <a:t>5</a:t>
            </a:fld>
            <a:endParaRPr lang="en-US"/>
          </a:p>
        </p:txBody>
      </p:sp>
      <p:sp>
        <p:nvSpPr>
          <p:cNvPr id="1085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5486FB-CF4C-4F86-9FC9-2E85F23DC081}" type="slidenum">
              <a:rPr lang="en-US"/>
              <a:pPr/>
              <a:t>6</a:t>
            </a:fld>
            <a:endParaRPr lang="en-US"/>
          </a:p>
        </p:txBody>
      </p:sp>
      <p:sp>
        <p:nvSpPr>
          <p:cNvPr id="1095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D047F4-F87B-4245-BE2D-76C55F198953}" type="slidenum">
              <a:rPr lang="en-US"/>
              <a:pPr/>
              <a:t>7</a:t>
            </a:fld>
            <a:endParaRPr lang="en-US"/>
          </a:p>
        </p:txBody>
      </p:sp>
      <p:sp>
        <p:nvSpPr>
          <p:cNvPr id="860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843842-A26A-4165-B818-B56AA0446E58}" type="slidenum">
              <a:rPr lang="en-US"/>
              <a:pPr/>
              <a:t>8</a:t>
            </a:fld>
            <a:endParaRPr lang="en-US"/>
          </a:p>
        </p:txBody>
      </p:sp>
      <p:sp>
        <p:nvSpPr>
          <p:cNvPr id="1259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EAFB5F-83F8-40E0-87D8-8817A15C2910}" type="slidenum">
              <a:rPr lang="en-US"/>
              <a:pPr/>
              <a:t>9</a:t>
            </a:fld>
            <a:endParaRPr lang="en-US"/>
          </a:p>
        </p:txBody>
      </p:sp>
      <p:sp>
        <p:nvSpPr>
          <p:cNvPr id="1187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22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8192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kumimoji="1" lang="en-US" sz="2400">
                <a:latin typeface="Times New Roman" charset="0"/>
              </a:endParaRPr>
            </a:p>
          </p:txBody>
        </p:sp>
        <p:sp>
          <p:nvSpPr>
            <p:cNvPr id="81924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kumimoji="1" lang="en-US" sz="2400">
                <a:latin typeface="Times New Roman" charset="0"/>
              </a:endParaRPr>
            </a:p>
          </p:txBody>
        </p:sp>
      </p:grpSp>
      <p:grpSp>
        <p:nvGrpSpPr>
          <p:cNvPr id="81925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1926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27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19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1929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1930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81931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2B00F20A-E92C-498A-ADA2-FA1BAD519AC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19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0AC4CD-C6AD-413E-8D0F-BC9A96822A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AF90FF-395C-4EA0-AB72-85A54D729F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F9085B-784E-48BD-8EE6-787EEC93DD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BC3C41-A16B-4D8F-B993-AC9CC36966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8411D0-5941-4644-94C1-25F5F9B480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C2DB7D-9F74-412A-B968-23C73A3A89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F18AC-CFCC-48CF-AF89-AB04B1E9EE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996805-FFEE-4268-B4B0-2B782DBBFC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9EEF35-DC47-4F3B-A35E-7C7A7E849E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B9D75A-A3CF-480A-987A-0AF23B06E6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898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80899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80900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01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80902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80903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04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80905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09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09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809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809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fld id="{FB8C2351-16B7-4A41-AB87-D7C18C706D0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columbia.edu/~julia/SpeechRecoDate.wmv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columbia.edu/~kathy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s.columbia.edu/nlp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columbia.edu/~kathy/NLP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85800"/>
            <a:ext cx="7772400" cy="1295400"/>
          </a:xfrm>
        </p:spPr>
        <p:txBody>
          <a:bodyPr/>
          <a:lstStyle/>
          <a:p>
            <a:endParaRPr lang="en-US" sz="24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1066800"/>
            <a:ext cx="6400800" cy="1752600"/>
          </a:xfrm>
        </p:spPr>
        <p:txBody>
          <a:bodyPr/>
          <a:lstStyle/>
          <a:p>
            <a:r>
              <a:rPr lang="en-US" sz="3200" dirty="0">
                <a:solidFill>
                  <a:srgbClr val="003366"/>
                </a:solidFill>
              </a:rPr>
              <a:t>CS4705</a:t>
            </a:r>
          </a:p>
          <a:p>
            <a:r>
              <a:rPr lang="en-US" sz="3200" b="1" i="1" dirty="0">
                <a:solidFill>
                  <a:srgbClr val="003366"/>
                </a:solidFill>
              </a:rPr>
              <a:t>Natural Language Processing</a:t>
            </a:r>
          </a:p>
          <a:p>
            <a:r>
              <a:rPr lang="en-US" sz="3200" dirty="0">
                <a:solidFill>
                  <a:srgbClr val="003366"/>
                </a:solidFill>
              </a:rPr>
              <a:t>Fall </a:t>
            </a:r>
            <a:r>
              <a:rPr lang="en-US" sz="3200" dirty="0" smtClean="0">
                <a:solidFill>
                  <a:srgbClr val="003366"/>
                </a:solidFill>
              </a:rPr>
              <a:t>2009</a:t>
            </a:r>
            <a:endParaRPr lang="en-US" sz="3200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will we study in this course?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362200"/>
            <a:ext cx="8305800" cy="37242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How can machines </a:t>
            </a:r>
            <a:r>
              <a:rPr lang="en-US">
                <a:solidFill>
                  <a:srgbClr val="339966"/>
                </a:solidFill>
              </a:rPr>
              <a:t>recognize</a:t>
            </a:r>
            <a:r>
              <a:rPr lang="en-US"/>
              <a:t> and </a:t>
            </a:r>
            <a:r>
              <a:rPr lang="en-US">
                <a:solidFill>
                  <a:srgbClr val="339966"/>
                </a:solidFill>
              </a:rPr>
              <a:t>generate</a:t>
            </a:r>
            <a:r>
              <a:rPr lang="en-US"/>
              <a:t> text and speech? </a:t>
            </a:r>
            <a:br>
              <a:rPr lang="en-US"/>
            </a:br>
            <a:endParaRPr lang="en-US"/>
          </a:p>
          <a:p>
            <a:pPr lvl="1">
              <a:lnSpc>
                <a:spcPct val="90000"/>
              </a:lnSpc>
            </a:pPr>
            <a:r>
              <a:rPr lang="en-US"/>
              <a:t>Human language phenomena</a:t>
            </a:r>
          </a:p>
          <a:p>
            <a:pPr lvl="1">
              <a:lnSpc>
                <a:spcPct val="90000"/>
              </a:lnSpc>
            </a:pPr>
            <a:r>
              <a:rPr lang="en-US"/>
              <a:t>Theories, often drawn from linguistics, psychology</a:t>
            </a:r>
          </a:p>
          <a:p>
            <a:pPr lvl="1">
              <a:lnSpc>
                <a:spcPct val="90000"/>
              </a:lnSpc>
            </a:pPr>
            <a:r>
              <a:rPr lang="en-US"/>
              <a:t>Algorithms</a:t>
            </a:r>
          </a:p>
          <a:p>
            <a:pPr lvl="1">
              <a:lnSpc>
                <a:spcPct val="90000"/>
              </a:lnSpc>
            </a:pPr>
            <a:r>
              <a:rPr lang="en-US"/>
              <a:t>Applications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Syntax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Word Order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FF0066"/>
                </a:solidFill>
              </a:rPr>
              <a:t>John hit Bill 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FF0066"/>
                </a:solidFill>
              </a:rPr>
              <a:t>Bill was hit by John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FF0066"/>
                </a:solidFill>
              </a:rPr>
              <a:t>Bill hit John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FF0066"/>
                </a:solidFill>
              </a:rPr>
              <a:t>Bill, John hit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FF0066"/>
                </a:solidFill>
              </a:rPr>
              <a:t>Who John hit was Bill</a:t>
            </a:r>
            <a:br>
              <a:rPr lang="en-US" sz="2000" dirty="0">
                <a:solidFill>
                  <a:srgbClr val="FF0066"/>
                </a:solidFill>
              </a:rPr>
            </a:br>
            <a:endParaRPr lang="en-US" sz="2000" dirty="0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Semantics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Word meaning</a:t>
            </a:r>
          </a:p>
          <a:p>
            <a:pPr lvl="1"/>
            <a:r>
              <a:rPr lang="en-US" dirty="0">
                <a:solidFill>
                  <a:srgbClr val="FF0066"/>
                </a:solidFill>
              </a:rPr>
              <a:t>John picked up a bad cold.</a:t>
            </a:r>
          </a:p>
          <a:p>
            <a:pPr lvl="1"/>
            <a:r>
              <a:rPr lang="en-US" dirty="0">
                <a:solidFill>
                  <a:srgbClr val="FF0066"/>
                </a:solidFill>
              </a:rPr>
              <a:t>John picked up a large rock.</a:t>
            </a:r>
          </a:p>
          <a:p>
            <a:pPr lvl="1"/>
            <a:r>
              <a:rPr lang="en-US" dirty="0">
                <a:solidFill>
                  <a:srgbClr val="FF0066"/>
                </a:solidFill>
              </a:rPr>
              <a:t>John picked up Radio Netherlands on his radio.</a:t>
            </a:r>
            <a:br>
              <a:rPr lang="en-US" dirty="0">
                <a:solidFill>
                  <a:srgbClr val="FF0066"/>
                </a:solidFill>
              </a:rPr>
            </a:br>
            <a:endParaRPr lang="en-US" dirty="0">
              <a:solidFill>
                <a:srgbClr val="FF0066"/>
              </a:solidFill>
            </a:endParaRPr>
          </a:p>
          <a:p>
            <a:pPr lvl="1">
              <a:buNone/>
            </a:pPr>
            <a:endParaRPr lang="en-US" dirty="0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Pragmatics – The influence of context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600" b="1"/>
              <a:t>“Going Home'' - A play in one act</a:t>
            </a:r>
          </a:p>
          <a:p>
            <a:endParaRPr lang="en-US" sz="3600" b="1"/>
          </a:p>
          <a:p>
            <a:r>
              <a:rPr lang="en-US"/>
              <a:t>Scene 1:  Pennsylvania Station, NY</a:t>
            </a:r>
            <a:br>
              <a:rPr lang="en-US"/>
            </a:br>
            <a:endParaRPr lang="en-US"/>
          </a:p>
          <a:p>
            <a:r>
              <a:rPr lang="en-US"/>
              <a:t>Bonnie:  </a:t>
            </a:r>
            <a:r>
              <a:rPr lang="en-US">
                <a:solidFill>
                  <a:srgbClr val="FF0066"/>
                </a:solidFill>
              </a:rPr>
              <a:t>Long Beach?</a:t>
            </a:r>
          </a:p>
          <a:p>
            <a:r>
              <a:rPr lang="en-US"/>
              <a:t>Passerby: </a:t>
            </a:r>
            <a:r>
              <a:rPr lang="en-US">
                <a:solidFill>
                  <a:srgbClr val="FF0066"/>
                </a:solidFill>
              </a:rPr>
              <a:t>Downstairs, LIRR Station.</a:t>
            </a:r>
          </a:p>
          <a:p>
            <a:endParaRPr lang="en-US">
              <a:solidFill>
                <a:srgbClr val="FF0066"/>
              </a:solidFill>
            </a:endParaRPr>
          </a:p>
          <a:p>
            <a:endParaRPr lang="en-US">
              <a:solidFill>
                <a:srgbClr val="FF0066"/>
              </a:solidFill>
            </a:endParaRP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Scene 2:  Ticket Counter, LIRR Station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r>
              <a:rPr lang="en-US"/>
              <a:t>Bonnie:  </a:t>
            </a:r>
            <a:r>
              <a:rPr lang="en-US">
                <a:solidFill>
                  <a:srgbClr val="FF0066"/>
                </a:solidFill>
              </a:rPr>
              <a:t>Long Beach?</a:t>
            </a:r>
          </a:p>
          <a:p>
            <a:r>
              <a:rPr lang="en-US"/>
              <a:t>Clerk: </a:t>
            </a:r>
            <a:r>
              <a:rPr lang="en-US">
                <a:solidFill>
                  <a:srgbClr val="FF0066"/>
                </a:solidFill>
              </a:rPr>
              <a:t>$4.50</a:t>
            </a:r>
            <a:r>
              <a:rPr lang="en-US"/>
              <a:t>.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Current Real World Applications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solidFill>
                  <a:srgbClr val="339966"/>
                </a:solidFill>
              </a:rPr>
              <a:t>Searching</a:t>
            </a:r>
            <a:r>
              <a:rPr lang="en-US"/>
              <a:t> very large text and speech corpora:  e.g. the Web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solidFill>
                  <a:srgbClr val="339966"/>
                </a:solidFill>
              </a:rPr>
              <a:t>Question answering</a:t>
            </a:r>
            <a:r>
              <a:rPr lang="en-US"/>
              <a:t> over the web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solidFill>
                  <a:srgbClr val="339966"/>
                </a:solidFill>
              </a:rPr>
              <a:t>Translating</a:t>
            </a:r>
            <a:r>
              <a:rPr lang="en-US"/>
              <a:t> between one language and another: e.g. Arabic and English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solidFill>
                  <a:srgbClr val="339966"/>
                </a:solidFill>
              </a:rPr>
              <a:t>Summarizing</a:t>
            </a:r>
            <a:r>
              <a:rPr lang="en-US"/>
              <a:t> very large amounts of text: e.g. your email, the news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solidFill>
                  <a:srgbClr val="339966"/>
                </a:solidFill>
              </a:rPr>
              <a:t>Dialogue systems</a:t>
            </a:r>
            <a:r>
              <a:rPr lang="en-US"/>
              <a:t>: e.g. Amtrak’s ‘</a:t>
            </a:r>
            <a:r>
              <a:rPr lang="en-US">
                <a:hlinkClick r:id="rId3"/>
              </a:rPr>
              <a:t>Julie</a:t>
            </a:r>
            <a:r>
              <a:rPr lang="en-US"/>
              <a:t>’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Instructor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24800" cy="3724275"/>
          </a:xfrm>
        </p:spPr>
        <p:txBody>
          <a:bodyPr/>
          <a:lstStyle/>
          <a:p>
            <a:r>
              <a:rPr lang="en-US" sz="2400">
                <a:hlinkClick r:id="rId3"/>
              </a:rPr>
              <a:t>Kathy McKeown</a:t>
            </a:r>
            <a:endParaRPr lang="en-US" sz="2400"/>
          </a:p>
          <a:p>
            <a:r>
              <a:rPr lang="en-US" sz="2400"/>
              <a:t>Office: 722 CEPSR</a:t>
            </a:r>
          </a:p>
          <a:p>
            <a:r>
              <a:rPr lang="en-US" sz="2400"/>
              <a:t>Head </a:t>
            </a:r>
            <a:r>
              <a:rPr lang="en-US" sz="2400">
                <a:hlinkClick r:id="rId4"/>
              </a:rPr>
              <a:t>NLP Group</a:t>
            </a:r>
            <a:endParaRPr lang="en-US" sz="2400"/>
          </a:p>
          <a:p>
            <a:r>
              <a:rPr lang="en-US" sz="2400"/>
              <a:t>25 years at Columbia, Department Chair for 6</a:t>
            </a:r>
          </a:p>
          <a:p>
            <a:r>
              <a:rPr lang="en-US" sz="2400"/>
              <a:t>Research</a:t>
            </a:r>
          </a:p>
          <a:p>
            <a:pPr lvl="1"/>
            <a:r>
              <a:rPr lang="en-US" sz="2000"/>
              <a:t>Summarization</a:t>
            </a:r>
          </a:p>
          <a:p>
            <a:pPr lvl="1"/>
            <a:r>
              <a:rPr lang="en-US" sz="2000"/>
              <a:t>Question Answering</a:t>
            </a:r>
          </a:p>
          <a:p>
            <a:pPr lvl="1"/>
            <a:r>
              <a:rPr lang="en-US" sz="2000"/>
              <a:t>Language Generation</a:t>
            </a:r>
          </a:p>
          <a:p>
            <a:pPr lvl="1"/>
            <a:r>
              <a:rPr lang="en-US" sz="2000"/>
              <a:t>Multimedia Explanation</a:t>
            </a:r>
          </a:p>
          <a:p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AutoShap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90600"/>
          </a:xfrm>
        </p:spPr>
        <p:txBody>
          <a:bodyPr/>
          <a:lstStyle/>
          <a:p>
            <a:r>
              <a:rPr lang="en-US"/>
              <a:t>Logistics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52513" y="2362200"/>
            <a:ext cx="7786687" cy="3698875"/>
          </a:xfrm>
        </p:spPr>
        <p:txBody>
          <a:bodyPr/>
          <a:lstStyle/>
          <a:p>
            <a:r>
              <a:rPr lang="en-US" dirty="0"/>
              <a:t>Instructor: Kathy </a:t>
            </a:r>
            <a:r>
              <a:rPr lang="en-US" dirty="0" err="1"/>
              <a:t>McKeown</a:t>
            </a:r>
            <a:endParaRPr lang="en-US" dirty="0"/>
          </a:p>
          <a:p>
            <a:pPr lvl="1"/>
            <a:r>
              <a:rPr lang="en-US" dirty="0"/>
              <a:t>(kathy@cs.columbia.edu)</a:t>
            </a:r>
          </a:p>
          <a:p>
            <a:pPr lvl="1"/>
            <a:r>
              <a:rPr lang="en-US" dirty="0"/>
              <a:t>Office and hours: CEPSR 722, Tues 4-5, Wed 4-5</a:t>
            </a:r>
          </a:p>
          <a:p>
            <a:r>
              <a:rPr lang="en-US" dirty="0" smtClean="0"/>
              <a:t>Syllabus </a:t>
            </a:r>
            <a:r>
              <a:rPr lang="en-US" dirty="0"/>
              <a:t>available at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www.cs.columbia.edu/~kathy/NLP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4006</TotalTime>
  <Words>234</Words>
  <Application>Microsoft PowerPoint</Application>
  <PresentationFormat>On-screen Show (4:3)</PresentationFormat>
  <Paragraphs>64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Times New Roman</vt:lpstr>
      <vt:lpstr>Arial</vt:lpstr>
      <vt:lpstr>Wingdings</vt:lpstr>
      <vt:lpstr>Capsules</vt:lpstr>
      <vt:lpstr>Slide 1</vt:lpstr>
      <vt:lpstr>What will we study in this course?</vt:lpstr>
      <vt:lpstr>Syntax</vt:lpstr>
      <vt:lpstr>Semantics</vt:lpstr>
      <vt:lpstr>Pragmatics – The influence of context</vt:lpstr>
      <vt:lpstr>Slide 6</vt:lpstr>
      <vt:lpstr>Current Real World Applications</vt:lpstr>
      <vt:lpstr>Instructor</vt:lpstr>
      <vt:lpstr>Logistics</vt:lpstr>
    </vt:vector>
  </TitlesOfParts>
  <Company>Columbia University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</dc:title>
  <dc:creator>julia hirschberg</dc:creator>
  <cp:lastModifiedBy>kathy</cp:lastModifiedBy>
  <cp:revision>180</cp:revision>
  <dcterms:created xsi:type="dcterms:W3CDTF">2002-08-07T15:01:55Z</dcterms:created>
  <dcterms:modified xsi:type="dcterms:W3CDTF">2009-08-20T16:30:53Z</dcterms:modified>
</cp:coreProperties>
</file>