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51"/>
  </p:notesMasterIdLst>
  <p:handoutMasterIdLst>
    <p:handoutMasterId r:id="rId52"/>
  </p:handoutMasterIdLst>
  <p:sldIdLst>
    <p:sldId id="256" r:id="rId2"/>
    <p:sldId id="375" r:id="rId3"/>
    <p:sldId id="376" r:id="rId4"/>
    <p:sldId id="377" r:id="rId5"/>
    <p:sldId id="300" r:id="rId6"/>
    <p:sldId id="302" r:id="rId7"/>
    <p:sldId id="303" r:id="rId8"/>
    <p:sldId id="304" r:id="rId9"/>
    <p:sldId id="353" r:id="rId10"/>
    <p:sldId id="305" r:id="rId11"/>
    <p:sldId id="345" r:id="rId12"/>
    <p:sldId id="306" r:id="rId13"/>
    <p:sldId id="354" r:id="rId14"/>
    <p:sldId id="307" r:id="rId15"/>
    <p:sldId id="308" r:id="rId16"/>
    <p:sldId id="31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3" r:id="rId28"/>
    <p:sldId id="374" r:id="rId29"/>
    <p:sldId id="355" r:id="rId30"/>
    <p:sldId id="356" r:id="rId31"/>
    <p:sldId id="311" r:id="rId32"/>
    <p:sldId id="312" r:id="rId33"/>
    <p:sldId id="309" r:id="rId34"/>
    <p:sldId id="313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7" r:id="rId43"/>
    <p:sldId id="322" r:id="rId44"/>
    <p:sldId id="323" r:id="rId45"/>
    <p:sldId id="324" r:id="rId46"/>
    <p:sldId id="325" r:id="rId47"/>
    <p:sldId id="326" r:id="rId48"/>
    <p:sldId id="359" r:id="rId49"/>
    <p:sldId id="378" r:id="rId5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CC"/>
    <a:srgbClr val="996633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1" autoAdjust="0"/>
    <p:restoredTop sz="94660" autoAdjust="0"/>
  </p:normalViewPr>
  <p:slideViewPr>
    <p:cSldViewPr>
      <p:cViewPr>
        <p:scale>
          <a:sx n="62" d="100"/>
          <a:sy n="62" d="100"/>
        </p:scale>
        <p:origin x="-168" y="-222"/>
      </p:cViewPr>
      <p:guideLst>
        <p:guide orient="horz" pos="2064"/>
        <p:guide pos="3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170"/>
    </p:cViewPr>
  </p:sorterViewPr>
  <p:notesViewPr>
    <p:cSldViewPr>
      <p:cViewPr varScale="1">
        <p:scale>
          <a:sx n="49" d="100"/>
          <a:sy n="49" d="100"/>
        </p:scale>
        <p:origin x="-201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4BF3888-D3C5-4658-9EEF-A72E0ADB9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80C65800-8040-4499-9A9E-07DD0D9C0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CA320-B742-4ABD-BEEA-1AD5908756CB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8E368-5781-44B7-AA2B-5ADB557151D9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0403A-B80A-4CEB-985A-C2085105D436}" type="slidenum">
              <a:rPr lang="en-US" smtClean="0">
                <a:latin typeface="Times New Roman" pitchFamily="18" charset="0"/>
              </a:rPr>
              <a:pPr/>
              <a:t>16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Normalized (by length) dot product of 2 lexical feature vectors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106867-9719-4F1A-AEAF-DEEDEA5715D0}" type="slidenum">
              <a:rPr lang="en-US" smtClean="0">
                <a:latin typeface="Times New Roman" pitchFamily="18" charset="0"/>
              </a:rPr>
              <a:pPr/>
              <a:t>27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Cohesion score is negative of number of new terms that occur in left and right blocks.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Times New Roman" pitchFamily="18" charset="0"/>
              </a:rPr>
              <a:t>Cohesion: negative of number of lexical chains that span gap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29D90-334A-40B7-AD2F-5C9F0A462A73}" type="slidenum">
              <a:rPr lang="en-US" smtClean="0">
                <a:latin typeface="Times New Roman" pitchFamily="18" charset="0"/>
              </a:rPr>
              <a:pPr/>
              <a:t>31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C075E3-4B1C-4DB6-BD44-06140D1E0CC0}" type="slidenum">
              <a:rPr lang="en-US" smtClean="0">
                <a:latin typeface="Times New Roman" pitchFamily="18" charset="0"/>
              </a:rPr>
              <a:pPr/>
              <a:t>32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D62F1-0CC5-44C4-8CCB-A96DA9D8C225}" type="slidenum">
              <a:rPr lang="en-US" smtClean="0">
                <a:latin typeface="Times New Roman" pitchFamily="18" charset="0"/>
              </a:rPr>
              <a:pPr/>
              <a:t>33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Mean number of boundary differences within windows (averaged over numbers of scans)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8CCB29-E698-4449-9F5F-AFF7CF5033A5}" type="slidenum">
              <a:rPr lang="en-US" smtClean="0">
                <a:latin typeface="Times New Roman" pitchFamily="18" charset="0"/>
              </a:rPr>
              <a:pPr/>
              <a:t>34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420F88-E3A8-4907-8868-637CEFE386C3}" type="slidenum">
              <a:rPr lang="en-US" smtClean="0">
                <a:latin typeface="Times New Roman" pitchFamily="18" charset="0"/>
              </a:rPr>
              <a:pPr/>
              <a:t>35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3FE699-9036-48CA-AB87-96A7ADCAFE4D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4019D9-CDBA-4264-89C3-7FE790D45ED0}" type="slidenum">
              <a:rPr lang="en-US" smtClean="0">
                <a:latin typeface="Times New Roman" pitchFamily="18" charset="0"/>
              </a:rPr>
              <a:pPr/>
              <a:t>36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C52D2-8D91-4510-AD0A-6CFF67117AAD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D0BDDB-148E-4AAC-AA85-A26BE1482630}" type="slidenum">
              <a:rPr lang="en-US" smtClean="0">
                <a:latin typeface="Times New Roman" pitchFamily="18" charset="0"/>
              </a:rPr>
              <a:pPr/>
              <a:t>38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7D5AC-DE93-4521-8596-FAB56237E855}" type="slidenum">
              <a:rPr lang="en-US" smtClean="0">
                <a:latin typeface="Times New Roman" pitchFamily="18" charset="0"/>
              </a:rPr>
              <a:pPr/>
              <a:t>39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DEA7AA-9E7A-4F19-9158-EDDC97790A02}" type="slidenum">
              <a:rPr lang="en-US" smtClean="0">
                <a:latin typeface="Times New Roman" pitchFamily="18" charset="0"/>
              </a:rPr>
              <a:pPr/>
              <a:t>40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CB6E44-EC4E-4E1C-BD82-2E11A3DA0490}" type="slidenum">
              <a:rPr lang="en-US" smtClean="0">
                <a:latin typeface="Times New Roman" pitchFamily="18" charset="0"/>
              </a:rPr>
              <a:pPr/>
              <a:t>41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D8578A-9371-4FAA-B8D7-3E2316A4ADFD}" type="slidenum">
              <a:rPr lang="en-US" smtClean="0">
                <a:latin typeface="Times New Roman" pitchFamily="18" charset="0"/>
              </a:rPr>
              <a:pPr/>
              <a:t>42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E9BF-2DDC-4434-A95B-B52624D0359E}" type="slidenum">
              <a:rPr lang="en-US" smtClean="0">
                <a:latin typeface="Times New Roman" pitchFamily="18" charset="0"/>
              </a:rPr>
              <a:pPr/>
              <a:t>43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54E31-5777-4115-A205-24E220F0C710}" type="slidenum">
              <a:rPr lang="en-US" smtClean="0">
                <a:latin typeface="Times New Roman" pitchFamily="18" charset="0"/>
              </a:rPr>
              <a:pPr/>
              <a:t>44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58F69-9EE0-48FB-B86C-9F697243BEF6}" type="slidenum">
              <a:rPr lang="en-US" smtClean="0">
                <a:latin typeface="Times New Roman" pitchFamily="18" charset="0"/>
              </a:rPr>
              <a:pPr/>
              <a:t>45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84F990-C77B-49A1-BF7B-F388E509AF6C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5822E-2F40-4BF3-B813-ED2EAC189148}" type="slidenum">
              <a:rPr lang="en-US" smtClean="0">
                <a:latin typeface="Times New Roman" pitchFamily="18" charset="0"/>
              </a:rPr>
              <a:pPr/>
              <a:t>46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96D3C1-6688-4789-B234-40E21B1EC1FE}" type="slidenum">
              <a:rPr lang="en-US" smtClean="0">
                <a:latin typeface="Times New Roman" pitchFamily="18" charset="0"/>
              </a:rPr>
              <a:pPr/>
              <a:t>47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08FF15-F723-4DB2-B922-6E62D3B93C45}" type="slidenum">
              <a:rPr lang="en-US" smtClean="0">
                <a:latin typeface="Times New Roman" pitchFamily="18" charset="0"/>
              </a:rPr>
              <a:pPr/>
              <a:t>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816AF-63FB-46CA-9712-B71EEC2B3B93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27DD11-FCF8-4672-A7EB-F3D280E5F14D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83C42-334A-4B07-8B16-1FB5B1344239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0BA3EB-3F82-40EB-B515-16C73810051D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01726-C2E2-449A-BBDD-91CE3ECC169A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F8404-3ACC-4C92-8AE2-688D1280C403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A9F3E-7350-4266-8C6E-EE4E75350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3F54E-1A5F-4000-85AD-4335E753F28E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0659C-AB5A-4083-ABF2-EDBA3C2D2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E8289-3B35-4F7F-ACE2-1CF9EF07DF75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00257-0229-4E79-A2AC-9194EE80F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6015-8817-4AC9-ACEC-C01BC194E280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00BB8-EE75-4E0C-BABE-391DD3D61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8ECFD-2F9B-454E-AAAF-2165294FB41D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A37E5-D3EA-4CA9-B033-EF5466C2A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1B01-1EF9-4211-AC55-E39AD3C99D42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A947E-BE6D-4064-96AF-A32A4DFE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80E1-8EBE-4115-AA39-DB895813D613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FBE08-B4AE-4E9A-9A7A-B304B2F06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CEC3C-654C-4A14-9F12-A22D440474A1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69DF-95C1-4C77-83C0-5AC7DBA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57D1F-BDDC-4040-9082-083F80EFC7A5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93D83-C0BE-4DB0-97CC-92DC66AED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3515D-2B11-4A49-AFE2-4E99CA0C71E4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CDF7-5A0E-453B-B386-168E081802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C3D3-71B1-4C03-B524-B402030E5508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87866-D9BF-47B3-9243-1C85F584C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364326C0-EC8E-4954-AE2A-734CB94AC720}" type="datetimeFigureOut">
              <a:rPr lang="en-US"/>
              <a:pPr>
                <a:defRPr/>
              </a:pPr>
              <a:t>11/11/2010</a:t>
            </a:fld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fld id="{7BF60587-89AA-4B0A-AC74-D01B99E16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5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/>
              <a:t>Discourse Structure and Discourse Coherence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05263"/>
            <a:ext cx="6400800" cy="1752600"/>
          </a:xfrm>
        </p:spPr>
        <p:txBody>
          <a:bodyPr lIns="45720" rIns="45720"/>
          <a:lstStyle/>
          <a:p>
            <a:pPr marL="0" indent="0" algn="ctr" eaLnBrk="1" hangingPunct="1"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Julia Hirschberg</a:t>
            </a:r>
          </a:p>
          <a:p>
            <a:pPr marL="0" indent="0" algn="ctr" eaLnBrk="1" hangingPunct="1">
              <a:buFontTx/>
              <a:buNone/>
            </a:pPr>
            <a:r>
              <a:rPr lang="en-US" sz="3600">
                <a:solidFill>
                  <a:schemeClr val="tx2"/>
                </a:solidFill>
              </a:rPr>
              <a:t>CS 4705</a:t>
            </a:r>
          </a:p>
          <a:p>
            <a:pPr marL="0" indent="0" algn="r" eaLnBrk="1" hangingPunct="1">
              <a:buFontTx/>
              <a:buNone/>
            </a:pP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066800" y="5454650"/>
            <a:ext cx="6884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>
                <a:latin typeface="Times New Roman" pitchFamily="18" charset="0"/>
              </a:rPr>
              <a:t>Thanks to Dan Jurafsky, Diane Litman, Andy Kehler, Jim Martin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Intuition:  Cohesion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Halliday and Hasan (1976): “The use of certain linguistic devices to link or tie together textual units”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eaLnBrk="1" hangingPunct="1">
              <a:lnSpc>
                <a:spcPct val="90000"/>
              </a:lnSpc>
            </a:pPr>
            <a:r>
              <a:rPr lang="en-US" sz="2600"/>
              <a:t>Lexical cohesion: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100"/>
              <a:t>Indicated by relations between words in the two units (</a:t>
            </a:r>
            <a:r>
              <a:rPr lang="en-US" sz="2100" b="1"/>
              <a:t>identical word</a:t>
            </a:r>
            <a:r>
              <a:rPr lang="en-US" sz="2100"/>
              <a:t>, </a:t>
            </a:r>
            <a:r>
              <a:rPr lang="en-US" sz="2100" b="1"/>
              <a:t>synonym</a:t>
            </a:r>
            <a:r>
              <a:rPr lang="en-US" sz="2100"/>
              <a:t>, </a:t>
            </a:r>
            <a:r>
              <a:rPr lang="en-US" sz="2100" b="1"/>
              <a:t>hypernym</a:t>
            </a:r>
            <a:r>
              <a:rPr lang="en-US" sz="2100"/>
              <a:t>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/>
              <a:t>Before winter </a:t>
            </a:r>
            <a:r>
              <a:rPr lang="en-US" sz="1900" b="1"/>
              <a:t>I</a:t>
            </a:r>
            <a:r>
              <a:rPr lang="en-US" sz="1900"/>
              <a:t> built a </a:t>
            </a:r>
            <a:r>
              <a:rPr lang="en-US" sz="1900" b="1"/>
              <a:t>chimney</a:t>
            </a:r>
            <a:r>
              <a:rPr lang="en-US" sz="1900"/>
              <a:t>, and </a:t>
            </a:r>
            <a:r>
              <a:rPr lang="en-US" sz="1900" b="1"/>
              <a:t>shingled</a:t>
            </a:r>
            <a:r>
              <a:rPr lang="en-US" sz="1900"/>
              <a:t> the sides of my </a:t>
            </a:r>
            <a:r>
              <a:rPr lang="en-US" sz="1900" b="1"/>
              <a:t>house.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r>
              <a:rPr lang="en-US" sz="1900" b="1"/>
              <a:t>	I</a:t>
            </a:r>
            <a:r>
              <a:rPr lang="en-US" sz="1900"/>
              <a:t> thus have a tight </a:t>
            </a:r>
            <a:r>
              <a:rPr lang="en-US" sz="1900" b="1"/>
              <a:t>shingled</a:t>
            </a:r>
            <a:r>
              <a:rPr lang="en-US" sz="1900"/>
              <a:t> and plastered </a:t>
            </a:r>
            <a:r>
              <a:rPr lang="en-US" sz="1900" b="1"/>
              <a:t>house</a:t>
            </a:r>
            <a:r>
              <a:rPr lang="en-US" sz="1900"/>
              <a:t>.</a:t>
            </a:r>
          </a:p>
          <a:p>
            <a:pPr lvl="2" eaLnBrk="1" hangingPunct="1">
              <a:lnSpc>
                <a:spcPct val="90000"/>
              </a:lnSpc>
              <a:buFontTx/>
              <a:buNone/>
            </a:pPr>
            <a:endParaRPr lang="en-US" sz="1900"/>
          </a:p>
          <a:p>
            <a:pPr lvl="2" eaLnBrk="1" hangingPunct="1">
              <a:lnSpc>
                <a:spcPct val="90000"/>
              </a:lnSpc>
            </a:pPr>
            <a:r>
              <a:rPr lang="en-US" sz="1900"/>
              <a:t>Peel, core and slice </a:t>
            </a:r>
            <a:r>
              <a:rPr lang="en-US" sz="1900" b="1"/>
              <a:t>the pears and the apples</a:t>
            </a:r>
            <a:r>
              <a:rPr lang="en-US" sz="1900"/>
              <a:t>.  Add </a:t>
            </a:r>
            <a:r>
              <a:rPr lang="en-US" sz="1900" b="1"/>
              <a:t>the fruit</a:t>
            </a:r>
            <a:r>
              <a:rPr lang="en-US" sz="1900"/>
              <a:t> to the skillet.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Intuition:  Cohesion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  <a:p>
            <a:pPr eaLnBrk="1" hangingPunct="1">
              <a:lnSpc>
                <a:spcPct val="90000"/>
              </a:lnSpc>
            </a:pPr>
            <a:r>
              <a:rPr lang="en-US"/>
              <a:t>Non-lexical: anaphora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b="1"/>
              <a:t>Woodhouses</a:t>
            </a:r>
            <a:r>
              <a:rPr lang="en-US" sz="2400"/>
              <a:t> were first in consequence there. All looked up to </a:t>
            </a:r>
            <a:r>
              <a:rPr lang="en-US" sz="2400" b="1"/>
              <a:t>them</a:t>
            </a:r>
            <a:r>
              <a:rPr lang="en-US" sz="240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Cohesion chain: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Peel, core and slice </a:t>
            </a:r>
            <a:r>
              <a:rPr lang="en-US" sz="2400" b="1"/>
              <a:t>the pears and the apples</a:t>
            </a:r>
            <a:r>
              <a:rPr lang="en-US" sz="2400"/>
              <a:t>.  Add </a:t>
            </a:r>
            <a:r>
              <a:rPr lang="en-US" sz="2400" b="1"/>
              <a:t>the fruit</a:t>
            </a:r>
            <a:r>
              <a:rPr lang="en-US" sz="2400"/>
              <a:t> to the skillet.  When </a:t>
            </a:r>
            <a:r>
              <a:rPr lang="en-US" sz="2400" b="1"/>
              <a:t>they</a:t>
            </a:r>
            <a:r>
              <a:rPr lang="en-US" sz="2400"/>
              <a:t> are soft…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Cohesion-Based Segmentation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Sentences or paragraphs in a subtopic are cohesive with each other</a:t>
            </a:r>
          </a:p>
          <a:p>
            <a:pPr eaLnBrk="1" hangingPunct="1"/>
            <a:r>
              <a:rPr lang="en-US"/>
              <a:t>But not with paragraphs in a neighboring subtopic</a:t>
            </a:r>
          </a:p>
          <a:p>
            <a:pPr eaLnBrk="1" hangingPunct="1"/>
            <a:r>
              <a:rPr lang="en-US"/>
              <a:t>So, if we measured the cohesion between every neighboring sentences</a:t>
            </a:r>
          </a:p>
          <a:p>
            <a:pPr lvl="1" eaLnBrk="1" hangingPunct="1"/>
            <a:r>
              <a:rPr lang="en-US"/>
              <a:t>We might expect a ‘dip’ in cohesion at subtopic boundaries.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6867" name="Picture 6"/>
          <p:cNvPicPr>
            <a:picLocks noChangeAspect="1" noChangeArrowheads="1"/>
          </p:cNvPicPr>
          <p:nvPr/>
        </p:nvPicPr>
        <p:blipFill>
          <a:blip r:embed="rId2"/>
          <a:srcRect l="3999" t="27000" r="14667" b="35500"/>
          <a:stretch>
            <a:fillRect/>
          </a:stretch>
        </p:blipFill>
        <p:spPr bwMode="auto">
          <a:xfrm>
            <a:off x="76200" y="304800"/>
            <a:ext cx="9296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TexTiling (Hearst ’97)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/>
              <a:t>Tokenization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100"/>
              <a:t>Each space-delimited word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100"/>
              <a:t>Converted to lower case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100"/>
              <a:t>Throw out stop list words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100"/>
              <a:t>Stem the rest</a:t>
            </a:r>
          </a:p>
          <a:p>
            <a:pPr marL="838200" lvl="1" indent="-381000" eaLnBrk="1" hangingPunct="1">
              <a:lnSpc>
                <a:spcPct val="90000"/>
              </a:lnSpc>
            </a:pPr>
            <a:r>
              <a:rPr lang="en-US" sz="2100"/>
              <a:t>Group into pseudo-sentences (windows) of length w=20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endParaRPr lang="en-US" sz="2100"/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/>
              <a:t>Lexical Score Determination: cohesion score</a:t>
            </a:r>
          </a:p>
          <a:p>
            <a:pPr marL="838200" lvl="1" indent="-381000" eaLnBrk="1" hangingPunct="1">
              <a:lnSpc>
                <a:spcPct val="90000"/>
              </a:lnSpc>
              <a:buFontTx/>
              <a:buNone/>
            </a:pPr>
            <a:r>
              <a:rPr lang="en-US" sz="2100"/>
              <a:t>Three part score including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/>
              <a:t>Average similarity (cosine measure) between gaps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/>
              <a:t>Introduction of new terms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900"/>
              <a:t>Lexical chains				</a:t>
            </a:r>
          </a:p>
          <a:p>
            <a:pPr marL="457200" indent="-457200" eaLnBrk="1" hangingPunct="1">
              <a:lnSpc>
                <a:spcPct val="90000"/>
              </a:lnSpc>
              <a:buFontTx/>
              <a:buAutoNum type="arabicPeriod"/>
            </a:pPr>
            <a:r>
              <a:rPr lang="en-US" sz="2600"/>
              <a:t>Boundary Identification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TexTiling Method</a:t>
            </a:r>
          </a:p>
        </p:txBody>
      </p:sp>
      <p:pic>
        <p:nvPicPr>
          <p:cNvPr id="39938" name="Picture 4" descr="dotprodu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4325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 descr="texti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2057400"/>
            <a:ext cx="17986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Cosine Similarity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1987" name="Picture 4" descr="cos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667000"/>
            <a:ext cx="8166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Vector Space Model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In the vector space model, </a:t>
            </a:r>
            <a:r>
              <a:rPr lang="en-US">
                <a:solidFill>
                  <a:srgbClr val="A50021"/>
                </a:solidFill>
              </a:rPr>
              <a:t>both</a:t>
            </a:r>
            <a:r>
              <a:rPr lang="en-US"/>
              <a:t> documents and queries are represented as vectors of numbers </a:t>
            </a:r>
          </a:p>
          <a:p>
            <a:pPr lvl="2" eaLnBrk="1" hangingPunct="1"/>
            <a:r>
              <a:rPr lang="en-US"/>
              <a:t>For TexTiling: both segments are represented as vectors</a:t>
            </a:r>
          </a:p>
          <a:p>
            <a:pPr lvl="2" eaLnBrk="1" hangingPunct="1"/>
            <a:r>
              <a:rPr lang="en-US"/>
              <a:t>For document categorization, both documents are represented as vectors</a:t>
            </a:r>
          </a:p>
          <a:p>
            <a:pPr eaLnBrk="1" hangingPunct="1"/>
            <a:r>
              <a:rPr lang="en-US"/>
              <a:t>Numbers are derived from the words that occur in the collection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Representations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600"/>
              <a:t>Start with bit vectors</a:t>
            </a:r>
          </a:p>
          <a:p>
            <a:pPr eaLnBrk="1" hangingPunct="1"/>
            <a:endParaRPr lang="en-US" sz="2600"/>
          </a:p>
          <a:p>
            <a:pPr eaLnBrk="1" hangingPunct="1"/>
            <a:r>
              <a:rPr lang="en-US" sz="2600"/>
              <a:t>This says that there are N word types in the collection and that the representation of a document consists of a 1 for each corresponding word type that occurs in the document.</a:t>
            </a:r>
          </a:p>
          <a:p>
            <a:pPr eaLnBrk="1" hangingPunct="1"/>
            <a:r>
              <a:rPr lang="en-US" sz="2600"/>
              <a:t>We can compare two docs or a query and a doc by summing the bits they have in common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267200" y="1447800"/>
          <a:ext cx="3194050" cy="769938"/>
        </p:xfrm>
        <a:graphic>
          <a:graphicData uri="http://schemas.openxmlformats.org/presentationml/2006/ole">
            <p:oleObj spid="_x0000_s1026" name="Equation" r:id="rId3" imgW="1054080" imgH="25380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589338" y="5078413"/>
          <a:ext cx="3192462" cy="952500"/>
        </p:xfrm>
        <a:graphic>
          <a:graphicData uri="http://schemas.openxmlformats.org/presentationml/2006/ole">
            <p:oleObj spid="_x0000_s1027" name="Equation" r:id="rId4" imgW="1447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Term Weighting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Bit vector idea treats all terms that occur in the query and the document equally</a:t>
            </a:r>
          </a:p>
          <a:p>
            <a:pPr eaLnBrk="1" hangingPunct="1"/>
            <a:r>
              <a:rPr lang="en-US"/>
              <a:t>Better to give more important terms greater weight</a:t>
            </a:r>
          </a:p>
          <a:p>
            <a:pPr lvl="2" eaLnBrk="1" hangingPunct="1"/>
            <a:r>
              <a:rPr lang="en-US"/>
              <a:t>Why?</a:t>
            </a:r>
          </a:p>
          <a:p>
            <a:pPr lvl="2" eaLnBrk="1" hangingPunct="1"/>
            <a:r>
              <a:rPr lang="en-US"/>
              <a:t>How would we decide what is more important?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What makes a text or dialogue coherent?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“Consider, for example, the difference between passages (18.71) and (18.72). Almost certainly not. The reason is that these utterances, when juxtaposed, will not exhibit coherence. Do you have a discourse? Assume that you have collected an arbitrary set of well-formed and independently interpretable utterances, for instance, by randomly selecting one sentence from each of the previous chapters of this book.”  </a:t>
            </a:r>
          </a:p>
          <a:p>
            <a:pPr lvl="1" eaLnBrk="1" hangingPunct="1">
              <a:buFontTx/>
              <a:buNone/>
            </a:pPr>
            <a:r>
              <a:rPr lang="en-US"/>
              <a:t>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Term Weighting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Two measures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8000"/>
                </a:solidFill>
              </a:rPr>
              <a:t>Local weight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How important is this term to the meaning of this document?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Usually based on the frequency of the term in the document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olidFill>
                  <a:srgbClr val="008000"/>
                </a:solidFill>
              </a:rPr>
              <a:t>Global weight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How well does this term discriminate among the documents in the collection?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The more documents a term occurs in the less important it is -- the fewer the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Term Weighting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600"/>
              <a:t>Local weights</a:t>
            </a:r>
          </a:p>
          <a:p>
            <a:pPr lvl="1" eaLnBrk="1" hangingPunct="1"/>
            <a:r>
              <a:rPr lang="en-US" sz="2000"/>
              <a:t>Generally, some function of the frequency of terms in documents is used</a:t>
            </a:r>
          </a:p>
          <a:p>
            <a:pPr eaLnBrk="1" hangingPunct="1"/>
            <a:r>
              <a:rPr lang="en-US" sz="2600"/>
              <a:t>Global weights</a:t>
            </a:r>
          </a:p>
          <a:p>
            <a:pPr lvl="1" eaLnBrk="1" hangingPunct="1"/>
            <a:r>
              <a:rPr lang="en-US" sz="2000"/>
              <a:t>The standard technique is known as inverse document frequency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2949575" y="3743325"/>
          <a:ext cx="2765425" cy="1362075"/>
        </p:xfrm>
        <a:graphic>
          <a:graphicData uri="http://schemas.openxmlformats.org/presentationml/2006/ole">
            <p:oleObj spid="_x0000_s2050" name="Equation" r:id="rId3" imgW="876240" imgH="431640" progId="Equation.3">
              <p:embed/>
            </p:oleObj>
          </a:graphicData>
        </a:graphic>
      </p:graphicFrame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752600" y="5562600"/>
            <a:ext cx="6096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Times New Roman" pitchFamily="18" charset="0"/>
              </a:rPr>
              <a:t>N= number of documents; n</a:t>
            </a:r>
            <a:r>
              <a:rPr lang="en-US" sz="2400" baseline="-25000">
                <a:latin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</a:rPr>
              <a:t> = number of documents with term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Tf-IDF Weighting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To get the weight for a term in a document, multiply the term’s frequency-derived weight by its inverse document frequency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Back to Similarity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/>
              <a:t>We were counting bits to get similarity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/>
          </a:p>
          <a:p>
            <a:pPr eaLnBrk="1" hangingPunct="1">
              <a:lnSpc>
                <a:spcPct val="90000"/>
              </a:lnSpc>
            </a:pPr>
            <a:r>
              <a:rPr lang="en-US" sz="2600"/>
              <a:t>Now we have weights</a:t>
            </a:r>
          </a:p>
          <a:p>
            <a:pPr eaLnBrk="1" hangingPunct="1">
              <a:lnSpc>
                <a:spcPct val="90000"/>
              </a:lnSpc>
            </a:pPr>
            <a:endParaRPr lang="en-US" sz="2600"/>
          </a:p>
          <a:p>
            <a:pPr eaLnBrk="1" hangingPunct="1">
              <a:lnSpc>
                <a:spcPct val="90000"/>
              </a:lnSpc>
            </a:pPr>
            <a:r>
              <a:rPr lang="en-US" sz="2600"/>
              <a:t>But that favors long documents over shorter ones</a:t>
            </a:r>
          </a:p>
          <a:p>
            <a:pPr eaLnBrk="1" hangingPunct="1">
              <a:lnSpc>
                <a:spcPct val="90000"/>
              </a:lnSpc>
            </a:pPr>
            <a:endParaRPr lang="en-US" sz="2600"/>
          </a:p>
          <a:p>
            <a:pPr eaLnBrk="1" hangingPunct="1">
              <a:lnSpc>
                <a:spcPct val="90000"/>
              </a:lnSpc>
            </a:pPr>
            <a:r>
              <a:rPr lang="en-US" sz="2600"/>
              <a:t>We need to normalize by length</a:t>
            </a:r>
          </a:p>
          <a:p>
            <a:pPr eaLnBrk="1" hangingPunct="1">
              <a:lnSpc>
                <a:spcPct val="90000"/>
              </a:lnSpc>
            </a:pPr>
            <a:endParaRPr lang="en-US" sz="260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733800" y="2895600"/>
          <a:ext cx="4064000" cy="1104900"/>
        </p:xfrm>
        <a:graphic>
          <a:graphicData uri="http://schemas.openxmlformats.org/presentationml/2006/ole">
            <p:oleObj spid="_x0000_s3074" name="Equation" r:id="rId3" imgW="1587240" imgH="431640" progId="Equation.3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ph sz="quarter" idx="4294967295"/>
          </p:nvPr>
        </p:nvGraphicFramePr>
        <p:xfrm>
          <a:off x="3962400" y="1998663"/>
          <a:ext cx="3775075" cy="1125537"/>
        </p:xfrm>
        <a:graphic>
          <a:graphicData uri="http://schemas.openxmlformats.org/presentationml/2006/ole">
            <p:oleObj spid="_x0000_s3075" name="Equation" r:id="rId4" imgW="14475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6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en-US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Similarity in Space</a:t>
            </a:r>
            <a:br>
              <a:rPr lang="en-US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(Vector Space Model)</a:t>
            </a:r>
          </a:p>
        </p:txBody>
      </p:sp>
      <p:pic>
        <p:nvPicPr>
          <p:cNvPr id="54274" name="Picture 430" descr="friedchick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71120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View the document as a vector from the origin to a point in the space, rather than as the point.</a:t>
            </a:r>
          </a:p>
          <a:p>
            <a:pPr eaLnBrk="1" hangingPunct="1"/>
            <a:r>
              <a:rPr lang="en-US"/>
              <a:t>In this view it’s the </a:t>
            </a:r>
            <a:r>
              <a:rPr lang="en-US">
                <a:solidFill>
                  <a:srgbClr val="008000"/>
                </a:solidFill>
              </a:rPr>
              <a:t>direction</a:t>
            </a:r>
            <a:r>
              <a:rPr lang="en-US"/>
              <a:t> the vector is pointing that matters rather than the exact position</a:t>
            </a:r>
          </a:p>
          <a:p>
            <a:pPr eaLnBrk="1" hangingPunct="1"/>
            <a:r>
              <a:rPr lang="en-US"/>
              <a:t>We can capture this by normalizing the comparison to factor out the length of the vectors</a:t>
            </a:r>
          </a:p>
        </p:txBody>
      </p:sp>
      <p:sp>
        <p:nvSpPr>
          <p:cNvPr id="139571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Similarity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848600" cy="990600"/>
          </a:xfrm>
          <a:noFill/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hangingPunct="1"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Similarity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1066800"/>
            <a:ext cx="7924800" cy="5029200"/>
          </a:xfrm>
        </p:spPr>
        <p:txBody>
          <a:bodyPr/>
          <a:lstStyle/>
          <a:p>
            <a:pPr eaLnBrk="1" hangingPunct="1"/>
            <a:r>
              <a:rPr lang="en-US" sz="3200"/>
              <a:t>The cosine measure normalizes the dot product by the length of the vectors</a:t>
            </a:r>
          </a:p>
          <a:p>
            <a:pPr eaLnBrk="1" hangingPunct="1"/>
            <a:endParaRPr lang="en-US" sz="320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sz="half" idx="4294967295"/>
          </p:nvPr>
        </p:nvGraphicFramePr>
        <p:xfrm>
          <a:off x="920750" y="2252663"/>
          <a:ext cx="7613650" cy="1893887"/>
        </p:xfrm>
        <a:graphic>
          <a:graphicData uri="http://schemas.openxmlformats.org/presentationml/2006/ole">
            <p:oleObj spid="_x0000_s4098" name="Equation" r:id="rId3" imgW="2400120" imgH="5968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/>
          </a:p>
        </p:txBody>
      </p:sp>
      <p:sp>
        <p:nvSpPr>
          <p:cNvPr id="13905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rtlCol="0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TextTiling algorithm</a:t>
            </a:r>
          </a:p>
        </p:txBody>
      </p:sp>
      <p:pic>
        <p:nvPicPr>
          <p:cNvPr id="58371" name="Picture 4" descr="dotproduc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05000"/>
            <a:ext cx="4325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5" descr="textile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6163" y="2057400"/>
            <a:ext cx="17986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/>
          <p:cNvPicPr>
            <a:picLocks noChangeAspect="1" noChangeArrowheads="1"/>
          </p:cNvPicPr>
          <p:nvPr/>
        </p:nvPicPr>
        <p:blipFill>
          <a:blip r:embed="rId2"/>
          <a:srcRect l="8333" t="35556" r="9444" b="8444"/>
          <a:stretch>
            <a:fillRect/>
          </a:stretch>
        </p:blipFill>
        <p:spPr bwMode="auto">
          <a:xfrm>
            <a:off x="0" y="1143000"/>
            <a:ext cx="93091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Lexical Score Part 2: Introduction of New Terms</a:t>
            </a: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/>
          <a:srcRect l="52344" t="29915" r="6250" b="15598"/>
          <a:stretch>
            <a:fillRect/>
          </a:stretch>
        </p:blipFill>
        <p:spPr bwMode="auto">
          <a:xfrm>
            <a:off x="2286000" y="1905000"/>
            <a:ext cx="4953000" cy="488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Or, this?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“Assume that you have collected an arbitrary set of well-formed and independently interpretable utterances, for instance, by randomly selecting one sentence from each of the previous chapters of this book. Do you have a discourse? Almost certainly not. The reason is that these utterances, when juxtaposed, will not exhibit coherence. Consider, for example, the difference between passages (18.71) and (18.72).”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 dirty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Lexical Score Part 3: Lexical Chains</a:t>
            </a:r>
          </a:p>
        </p:txBody>
      </p:sp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/>
          <a:srcRect l="30469" t="25641" r="26563" b="28419"/>
          <a:stretch>
            <a:fillRect/>
          </a:stretch>
        </p:blipFill>
        <p:spPr bwMode="auto">
          <a:xfrm>
            <a:off x="1600200" y="1447800"/>
            <a:ext cx="617696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b="1"/>
              <a:t>Discourse markers</a:t>
            </a:r>
            <a:r>
              <a:rPr lang="en-US"/>
              <a:t> or </a:t>
            </a:r>
            <a:r>
              <a:rPr lang="en-US" b="1"/>
              <a:t>cue words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/>
            <a:r>
              <a:rPr lang="en-US"/>
              <a:t>Broadcast news</a:t>
            </a:r>
          </a:p>
          <a:p>
            <a:pPr lvl="2" eaLnBrk="1" hangingPunct="1"/>
            <a:r>
              <a:rPr lang="en-US"/>
              <a:t>Good evening, I’m &lt;PERSON&gt;</a:t>
            </a:r>
          </a:p>
          <a:p>
            <a:pPr lvl="2" eaLnBrk="1" hangingPunct="1"/>
            <a:r>
              <a:rPr lang="en-US"/>
              <a:t>…coming up….</a:t>
            </a:r>
          </a:p>
          <a:p>
            <a:pPr lvl="2" eaLnBrk="1" hangingPunct="1"/>
            <a:endParaRPr lang="en-US"/>
          </a:p>
          <a:p>
            <a:pPr lvl="1" eaLnBrk="1" hangingPunct="1"/>
            <a:r>
              <a:rPr lang="en-US"/>
              <a:t>Science articles</a:t>
            </a:r>
          </a:p>
          <a:p>
            <a:pPr lvl="2" eaLnBrk="1" hangingPunct="1"/>
            <a:r>
              <a:rPr lang="en-US"/>
              <a:t>“First,….”</a:t>
            </a:r>
          </a:p>
          <a:p>
            <a:pPr lvl="2" eaLnBrk="1" hangingPunct="1"/>
            <a:r>
              <a:rPr lang="en-US"/>
              <a:t>“The next topic….”</a:t>
            </a:r>
          </a:p>
          <a:p>
            <a:pPr lvl="1" eaLnBrk="1" hangingPunct="1"/>
            <a:endParaRPr lang="en-US"/>
          </a:p>
        </p:txBody>
      </p:sp>
      <p:sp>
        <p:nvSpPr>
          <p:cNvPr id="139366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Supervised Discourse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Supervised machine learning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/>
            <a:r>
              <a:rPr lang="en-US"/>
              <a:t>Label segment boundaries in training and test set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/>
            <a:r>
              <a:rPr lang="en-US"/>
              <a:t>Extract features in training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/>
            <a:r>
              <a:rPr lang="en-US"/>
              <a:t>Learn a classifier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lvl="1" eaLnBrk="1" hangingPunct="1"/>
            <a:r>
              <a:rPr lang="en-US"/>
              <a:t>In testing, apply features to predict boundaries</a:t>
            </a:r>
          </a:p>
        </p:txBody>
      </p:sp>
      <p:sp>
        <p:nvSpPr>
          <p:cNvPr id="13946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Supervised discourse segmentation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Evaluation: WindowDiff (Pevzner and Hearst 2000)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/>
              <a:t>	assign partial credit</a:t>
            </a:r>
          </a:p>
          <a:p>
            <a:pPr eaLnBrk="1" hangingPunct="1"/>
            <a:endParaRPr lang="en-US"/>
          </a:p>
        </p:txBody>
      </p:sp>
      <p:sp>
        <p:nvSpPr>
          <p:cNvPr id="13916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 rtlCol="0"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4100" b="1" kern="120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Supervised discourse segmentation</a:t>
            </a:r>
          </a:p>
        </p:txBody>
      </p:sp>
      <p:pic>
        <p:nvPicPr>
          <p:cNvPr id="69635" name="Picture 4" descr="windowdi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3025" y="3625850"/>
            <a:ext cx="64563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Text Coherence</a:t>
            </a:r>
          </a:p>
        </p:txBody>
      </p:sp>
      <p:sp>
        <p:nvSpPr>
          <p:cNvPr id="727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>
                <a:solidFill>
                  <a:schemeClr val="hlink"/>
                </a:solidFill>
              </a:rPr>
              <a:t>What makes a discourse coherent?</a:t>
            </a:r>
            <a:endParaRPr lang="en-US"/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>
              <a:buFont typeface="Wingdings" pitchFamily="2" charset="2"/>
              <a:buNone/>
            </a:pPr>
            <a:r>
              <a:rPr lang="en-US" sz="2500"/>
              <a:t>	The reason is that these utterances, when juxtaposed, will not exhibit coherence. Almost certainly not. Do you have a discourse? Assume that you have collected an arbitrary set of well-formed and independently interpretable utterances, for instance, by randomly selecting one sentence from each of the previous chapters of this book.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Or….</a:t>
            </a:r>
          </a:p>
        </p:txBody>
      </p:sp>
      <p:sp>
        <p:nvSpPr>
          <p:cNvPr id="7475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500"/>
              <a:t>	Assume that you have collected an arbitrary set of well-formed and independently interpretable utterances, for instance, by randomly selecting one sentence from each of the previous chapters of this book. Do you have a discourse? Almost certainly not. The reason is that these utterances, when juxtaposed, will not exhibit coherence.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Coherence</a:t>
            </a:r>
          </a:p>
        </p:txBody>
      </p:sp>
      <p:sp>
        <p:nvSpPr>
          <p:cNvPr id="768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John hid Bill’s car keys.  He was drunk.</a:t>
            </a:r>
          </a:p>
          <a:p>
            <a:pPr eaLnBrk="1" hangingPunct="1">
              <a:buFont typeface="Wingdings" pitchFamily="2" charset="2"/>
              <a:buNone/>
            </a:pPr>
            <a:endParaRPr lang="en-US">
              <a:solidFill>
                <a:srgbClr val="FF0000"/>
              </a:solidFill>
            </a:endParaRPr>
          </a:p>
          <a:p>
            <a:pPr eaLnBrk="1" hangingPunct="1"/>
            <a:r>
              <a:rPr lang="en-US">
                <a:solidFill>
                  <a:srgbClr val="FF0000"/>
                </a:solidFill>
              </a:rPr>
              <a:t>??John hid Bill’s car keys.  He likes spinach.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makes a text coherent?</a:t>
            </a:r>
          </a:p>
        </p:txBody>
      </p:sp>
      <p:sp>
        <p:nvSpPr>
          <p:cNvPr id="788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Appropriate use of coherence relations between subparts of the discourse -- </a:t>
            </a:r>
            <a:r>
              <a:rPr lang="en-US">
                <a:solidFill>
                  <a:srgbClr val="A50021"/>
                </a:solidFill>
              </a:rPr>
              <a:t>rhetorical structure</a:t>
            </a:r>
          </a:p>
          <a:p>
            <a:pPr eaLnBrk="1" hangingPunct="1"/>
            <a:r>
              <a:rPr lang="en-US"/>
              <a:t>Appropriate sequencing of subparts of the discourse -- </a:t>
            </a:r>
            <a:r>
              <a:rPr lang="en-US">
                <a:solidFill>
                  <a:srgbClr val="A50021"/>
                </a:solidFill>
              </a:rPr>
              <a:t>discourse/topic structure</a:t>
            </a:r>
          </a:p>
          <a:p>
            <a:pPr eaLnBrk="1" hangingPunct="1"/>
            <a:r>
              <a:rPr lang="en-US"/>
              <a:t>Appropriate use of </a:t>
            </a:r>
            <a:r>
              <a:rPr lang="en-US">
                <a:solidFill>
                  <a:srgbClr val="A50021"/>
                </a:solidFill>
              </a:rPr>
              <a:t>referring expressions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Hobbes ’79:  Coherence Relations</a:t>
            </a:r>
          </a:p>
        </p:txBody>
      </p:sp>
      <p:sp>
        <p:nvSpPr>
          <p:cNvPr id="808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333CC"/>
                </a:solidFill>
              </a:rPr>
              <a:t>Result</a:t>
            </a:r>
          </a:p>
          <a:p>
            <a:pPr lvl="1" eaLnBrk="1" hangingPunct="1"/>
            <a:r>
              <a:rPr lang="en-US"/>
              <a:t>Infer that the state or event asserted by S0 causes or could cause the state or event asserted by S1.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The Tin Woodman was caught in the rain. His joints rusted.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9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333CC"/>
                </a:solidFill>
              </a:rPr>
              <a:t>Explanation</a:t>
            </a:r>
          </a:p>
          <a:p>
            <a:pPr lvl="1" eaLnBrk="1" hangingPunct="1"/>
            <a:r>
              <a:rPr lang="en-US"/>
              <a:t>Infer that the state or event asserted by S1 causes or could cause the state or event asserted by S0.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John hid Bill’s car keys.  He was drunk.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What makes a text coherent?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Appropriate use of coherence relations between subparts of the discourse -- </a:t>
            </a:r>
            <a:r>
              <a:rPr lang="en-US">
                <a:solidFill>
                  <a:schemeClr val="accent2"/>
                </a:solidFill>
              </a:rPr>
              <a:t>rhetorical structure</a:t>
            </a:r>
            <a:endParaRPr lang="en-US"/>
          </a:p>
          <a:p>
            <a:pPr eaLnBrk="1" hangingPunct="1"/>
            <a:r>
              <a:rPr lang="en-US"/>
              <a:t>Appropriate sequencing of subparts of the discourse -- </a:t>
            </a:r>
            <a:r>
              <a:rPr lang="en-US">
                <a:solidFill>
                  <a:schemeClr val="accent2"/>
                </a:solidFill>
              </a:rPr>
              <a:t>discourse/topic structure</a:t>
            </a:r>
            <a:endParaRPr lang="en-US"/>
          </a:p>
          <a:p>
            <a:pPr eaLnBrk="1" hangingPunct="1"/>
            <a:r>
              <a:rPr lang="en-US"/>
              <a:t>Appropriate use of </a:t>
            </a:r>
            <a:r>
              <a:rPr lang="en-US">
                <a:solidFill>
                  <a:schemeClr val="accent2"/>
                </a:solidFill>
              </a:rPr>
              <a:t>referring expressions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333CC"/>
                </a:solidFill>
              </a:rPr>
              <a:t>Parallel</a:t>
            </a:r>
          </a:p>
          <a:p>
            <a:pPr lvl="1" eaLnBrk="1" hangingPunct="1"/>
            <a:r>
              <a:rPr lang="en-US"/>
              <a:t>Infer p(a1, a2..) from the assertion of S0 and p(b1,b2…) from the assertion of S1, where ai and bi are similar, for all I.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The Scarecrow wanted some brains. The Tin Woodman wanted a heart.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70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3333CC"/>
                </a:solidFill>
              </a:rPr>
              <a:t>Elaboration</a:t>
            </a:r>
          </a:p>
          <a:p>
            <a:pPr lvl="1" eaLnBrk="1" hangingPunct="1"/>
            <a:r>
              <a:rPr lang="en-US"/>
              <a:t>Infer the same proposition P from the assertions of S0 and S1.</a:t>
            </a:r>
          </a:p>
          <a:p>
            <a:pPr eaLnBrk="1" hangingPunct="1">
              <a:buFont typeface="Wingdings" pitchFamily="2" charset="2"/>
              <a:buNone/>
            </a:pPr>
            <a:endParaRPr lang="en-US"/>
          </a:p>
          <a:p>
            <a:pPr lvl="1" eaLnBrk="1" hangingPunct="1">
              <a:buFontTx/>
              <a:buNone/>
            </a:pPr>
            <a:r>
              <a:rPr lang="en-US">
                <a:solidFill>
                  <a:srgbClr val="FF0000"/>
                </a:solidFill>
              </a:rPr>
              <a:t>Dorothy was from Kansas.  She lived in the midst of the great Kansas prairies.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Coherence Relations</a:t>
            </a:r>
          </a:p>
        </p:txBody>
      </p:sp>
      <p:sp>
        <p:nvSpPr>
          <p:cNvPr id="89090" name="Rectangle 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89091" name="Picture 4" descr="disc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47800"/>
            <a:ext cx="7696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2" name="Picture 5" descr="disc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352800"/>
            <a:ext cx="6578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Rhetorical Structure Theory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Another theory of discourse structure, based on identifying relations between segments of the text</a:t>
            </a:r>
          </a:p>
          <a:p>
            <a:pPr lvl="1">
              <a:lnSpc>
                <a:spcPct val="90000"/>
              </a:lnSpc>
            </a:pPr>
            <a:r>
              <a:rPr lang="en-US">
                <a:solidFill>
                  <a:srgbClr val="3333CC"/>
                </a:solidFill>
              </a:rPr>
              <a:t>Nucleus/satellite</a:t>
            </a:r>
            <a:r>
              <a:rPr lang="en-US"/>
              <a:t> notion encodes asymmetry</a:t>
            </a:r>
          </a:p>
          <a:p>
            <a:pPr lvl="2">
              <a:lnSpc>
                <a:spcPct val="90000"/>
              </a:lnSpc>
            </a:pPr>
            <a:r>
              <a:rPr lang="en-US"/>
              <a:t>Nucleus is thing that if you deleted it, text wouldn’t make sense.</a:t>
            </a:r>
          </a:p>
          <a:p>
            <a:pPr lvl="1">
              <a:lnSpc>
                <a:spcPct val="90000"/>
              </a:lnSpc>
            </a:pPr>
            <a:r>
              <a:rPr lang="en-US"/>
              <a:t>Some rhetorical relations: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3333CC"/>
                </a:solidFill>
              </a:rPr>
              <a:t>Elaboration</a:t>
            </a:r>
            <a:r>
              <a:rPr lang="en-US"/>
              <a:t>: (set/member, class/instance,  whole/part…)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3333CC"/>
                </a:solidFill>
              </a:rPr>
              <a:t>Contrast</a:t>
            </a:r>
            <a:r>
              <a:rPr lang="en-US"/>
              <a:t>: multinuclear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3333CC"/>
                </a:solidFill>
              </a:rPr>
              <a:t>Condition</a:t>
            </a:r>
            <a:r>
              <a:rPr lang="en-US"/>
              <a:t>:  Sat presents precondition for N</a:t>
            </a:r>
          </a:p>
          <a:p>
            <a:pPr lvl="2">
              <a:lnSpc>
                <a:spcPct val="90000"/>
              </a:lnSpc>
            </a:pPr>
            <a:r>
              <a:rPr lang="en-US">
                <a:solidFill>
                  <a:srgbClr val="3333CC"/>
                </a:solidFill>
              </a:rPr>
              <a:t>Purpose</a:t>
            </a:r>
            <a:r>
              <a:rPr lang="en-US"/>
              <a:t>: Sat presents goal of the activity in 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One Rhetorical Relation</a:t>
            </a:r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100"/>
              <a:t>A sample definition</a:t>
            </a:r>
          </a:p>
          <a:p>
            <a:pPr lvl="1" eaLnBrk="1" hangingPunct="1"/>
            <a:r>
              <a:rPr lang="en-US" sz="1800"/>
              <a:t>Relation: </a:t>
            </a:r>
            <a:r>
              <a:rPr lang="en-US" sz="1800">
                <a:solidFill>
                  <a:srgbClr val="A50021"/>
                </a:solidFill>
              </a:rPr>
              <a:t>Evidence</a:t>
            </a:r>
          </a:p>
          <a:p>
            <a:pPr lvl="1" eaLnBrk="1" hangingPunct="1"/>
            <a:r>
              <a:rPr lang="en-US" sz="1800"/>
              <a:t>Constraints on N: H might not believe N as much as S think s/he should</a:t>
            </a:r>
          </a:p>
          <a:p>
            <a:pPr lvl="1" eaLnBrk="1" hangingPunct="1"/>
            <a:r>
              <a:rPr lang="en-US" sz="1800"/>
              <a:t>Constraints on Sat: H </a:t>
            </a:r>
            <a:r>
              <a:rPr lang="en-US" sz="1800" i="1"/>
              <a:t>already believes or will believe </a:t>
            </a:r>
            <a:r>
              <a:rPr lang="en-US" sz="1800"/>
              <a:t>Sat</a:t>
            </a:r>
          </a:p>
          <a:p>
            <a:pPr lvl="1" eaLnBrk="1" hangingPunct="1"/>
            <a:r>
              <a:rPr lang="en-US" sz="1800"/>
              <a:t>Effect: H’s belief in N is increased</a:t>
            </a:r>
          </a:p>
          <a:p>
            <a:pPr eaLnBrk="1" hangingPunct="1"/>
            <a:r>
              <a:rPr lang="en-US" sz="2100"/>
              <a:t>An example:</a:t>
            </a:r>
          </a:p>
          <a:p>
            <a:pPr lvl="1" eaLnBrk="1" hangingPunct="1"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Kevin must be here.</a:t>
            </a:r>
          </a:p>
          <a:p>
            <a:pPr lvl="1" eaLnBrk="1" hangingPunct="1">
              <a:buFontTx/>
              <a:buNone/>
            </a:pPr>
            <a:r>
              <a:rPr lang="en-US" sz="1800">
                <a:solidFill>
                  <a:srgbClr val="A50021"/>
                </a:solidFill>
              </a:rPr>
              <a:t>His car is parked outside.</a:t>
            </a:r>
          </a:p>
          <a:p>
            <a:pPr eaLnBrk="1" hangingPunct="1"/>
            <a:endParaRPr lang="en-US" sz="2100"/>
          </a:p>
        </p:txBody>
      </p:sp>
      <p:pic>
        <p:nvPicPr>
          <p:cNvPr id="1406980" name="Picture 4" descr="rsteviden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4572000"/>
            <a:ext cx="483235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6981" name="Rectangle 5"/>
          <p:cNvSpPr>
            <a:spLocks noChangeArrowheads="1"/>
          </p:cNvSpPr>
          <p:nvPr/>
        </p:nvSpPr>
        <p:spPr bwMode="auto">
          <a:xfrm>
            <a:off x="1617663" y="5878513"/>
            <a:ext cx="849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Nucleus</a:t>
            </a:r>
          </a:p>
        </p:txBody>
      </p:sp>
      <p:sp>
        <p:nvSpPr>
          <p:cNvPr id="1406982" name="Rectangle 6"/>
          <p:cNvSpPr>
            <a:spLocks noChangeArrowheads="1"/>
          </p:cNvSpPr>
          <p:nvPr/>
        </p:nvSpPr>
        <p:spPr bwMode="auto">
          <a:xfrm>
            <a:off x="4700588" y="5861050"/>
            <a:ext cx="849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Times New Roman" pitchFamily="18" charset="0"/>
              </a:rPr>
              <a:t>Satellite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6979" grpId="0" build="p"/>
      <p:bldP spid="1406981" grpId="0"/>
      <p:bldP spid="140698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Automatic Labeling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Supervised machine learning</a:t>
            </a:r>
          </a:p>
          <a:p>
            <a:pPr lvl="1" eaLnBrk="1" hangingPunct="1"/>
            <a:r>
              <a:rPr lang="en-US"/>
              <a:t>Get a group of annotators to assign a set of RST relations to a text</a:t>
            </a:r>
          </a:p>
          <a:p>
            <a:pPr lvl="1" eaLnBrk="1" hangingPunct="1"/>
            <a:r>
              <a:rPr lang="en-US"/>
              <a:t>Extract a set of surface features from the text that might signal the presence of the rhetorical relations in that text</a:t>
            </a:r>
          </a:p>
          <a:p>
            <a:pPr lvl="1" eaLnBrk="1" hangingPunct="1"/>
            <a:r>
              <a:rPr lang="en-US"/>
              <a:t>Train a supervised ML system based on the training set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Features:  Cue Phrases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Explicit markers: </a:t>
            </a:r>
            <a:r>
              <a:rPr lang="en-US" i="1">
                <a:solidFill>
                  <a:srgbClr val="A50021"/>
                </a:solidFill>
              </a:rPr>
              <a:t>because, however, therefore, then,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i="1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/>
              <a:t>Tendency of certain syntactic structures to signal certain relations: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>
                <a:solidFill>
                  <a:srgbClr val="008000"/>
                </a:solidFill>
              </a:rPr>
              <a:t>	Infinitives are often used to signal purpose relations:</a:t>
            </a:r>
            <a:r>
              <a:rPr lang="en-US">
                <a:solidFill>
                  <a:srgbClr val="A50021"/>
                </a:solidFill>
              </a:rPr>
              <a:t> Use rm </a:t>
            </a:r>
            <a:r>
              <a:rPr lang="en-US" i="1">
                <a:solidFill>
                  <a:srgbClr val="A50021"/>
                </a:solidFill>
              </a:rPr>
              <a:t>to delete files.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 i="1">
              <a:solidFill>
                <a:srgbClr val="A5002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/>
              <a:t>Ordering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 eaLnBrk="1" hangingPunct="1">
              <a:lnSpc>
                <a:spcPct val="90000"/>
              </a:lnSpc>
            </a:pPr>
            <a:r>
              <a:rPr lang="en-US"/>
              <a:t>Tense/aspect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800"/>
          </a:p>
          <a:p>
            <a:pPr eaLnBrk="1" hangingPunct="1">
              <a:lnSpc>
                <a:spcPct val="90000"/>
              </a:lnSpc>
            </a:pPr>
            <a:r>
              <a:rPr lang="en-US"/>
              <a:t>Intonation</a:t>
            </a:r>
            <a:endParaRPr lang="en-US" sz="210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1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Some Problems with RST 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How many Rhetorical Relations are there?</a:t>
            </a:r>
          </a:p>
          <a:p>
            <a:pPr eaLnBrk="1" hangingPunct="1"/>
            <a:r>
              <a:rPr lang="en-US"/>
              <a:t>How can we use RST in dialogue as well as monologue?</a:t>
            </a:r>
          </a:p>
          <a:p>
            <a:pPr eaLnBrk="1" hangingPunct="1"/>
            <a:r>
              <a:rPr lang="en-US"/>
              <a:t>RST does not model overall structure of the discourse.</a:t>
            </a:r>
          </a:p>
          <a:p>
            <a:pPr eaLnBrk="1" hangingPunct="1"/>
            <a:r>
              <a:rPr lang="en-US"/>
              <a:t>Difficult to get annotators to agree on labeling the same texts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Which are more useful where?</a:t>
            </a:r>
          </a:p>
          <a:p>
            <a:pPr lvl="2" eaLnBrk="1" hangingPunct="1"/>
            <a:r>
              <a:rPr lang="en-US"/>
              <a:t>Discourse structure: subtopics</a:t>
            </a:r>
          </a:p>
          <a:p>
            <a:pPr lvl="2" eaLnBrk="1" hangingPunct="1"/>
            <a:r>
              <a:rPr lang="en-US"/>
              <a:t>Discourse coherence: relations between sentences</a:t>
            </a:r>
          </a:p>
          <a:p>
            <a:pPr lvl="2" eaLnBrk="1" hangingPunct="1"/>
            <a:r>
              <a:rPr lang="en-US"/>
              <a:t>Discourse structure: Rhetorical Relations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Summarization, Q/A, I/E, Generation,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1024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Many ways to measure/model coherence and cohesion:</a:t>
            </a:r>
          </a:p>
          <a:p>
            <a:pPr lvl="1" eaLnBrk="1" hangingPunct="1"/>
            <a:r>
              <a:rPr lang="en-US"/>
              <a:t>TexTiling</a:t>
            </a:r>
          </a:p>
          <a:p>
            <a:pPr lvl="1" eaLnBrk="1" hangingPunct="1"/>
            <a:r>
              <a:rPr lang="en-US"/>
              <a:t>Hobbs’ Coherence Relations</a:t>
            </a:r>
          </a:p>
          <a:p>
            <a:pPr lvl="1" eaLnBrk="1" hangingPunct="1"/>
            <a:r>
              <a:rPr lang="en-US"/>
              <a:t>Grosz &amp; Sidner’s Centering Theory</a:t>
            </a:r>
          </a:p>
          <a:p>
            <a:pPr lvl="1" eaLnBrk="1" hangingPunct="1"/>
            <a:r>
              <a:rPr lang="en-US"/>
              <a:t>Rhetorical Relations</a:t>
            </a:r>
          </a:p>
          <a:p>
            <a:pPr eaLnBrk="1" hangingPunct="1"/>
            <a:r>
              <a:rPr lang="en-US"/>
              <a:t>Many practical applications</a:t>
            </a:r>
          </a:p>
          <a:p>
            <a:pPr lvl="1" eaLnBrk="1" hangingPunct="1"/>
            <a:r>
              <a:rPr lang="en-US"/>
              <a:t>Summarization, Information Extraction, Q/A, Generation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Outline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Discourse Structure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Textiling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Coherence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Hobbs coherence relations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Rhetorical Structure Theory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Conventions of Discourse Structure</a:t>
            </a:r>
          </a:p>
        </p:txBody>
      </p:sp>
      <p:sp>
        <p:nvSpPr>
          <p:cNvPr id="23554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Differ for different genres</a:t>
            </a:r>
          </a:p>
          <a:p>
            <a:pPr lvl="1" eaLnBrk="1" hangingPunct="1"/>
            <a:r>
              <a:rPr lang="en-US"/>
              <a:t>Academic articles: </a:t>
            </a:r>
          </a:p>
          <a:p>
            <a:pPr lvl="2" eaLnBrk="1" hangingPunct="1"/>
            <a:r>
              <a:rPr lang="en-US"/>
              <a:t>Abstract, Introduction, Methodology, Results, Conclusion</a:t>
            </a:r>
          </a:p>
          <a:p>
            <a:pPr lvl="1" eaLnBrk="1" hangingPunct="1"/>
            <a:r>
              <a:rPr lang="en-US"/>
              <a:t>Newspaper stories: </a:t>
            </a:r>
          </a:p>
          <a:p>
            <a:pPr lvl="2" eaLnBrk="1" hangingPunct="1"/>
            <a:r>
              <a:rPr lang="en-US"/>
              <a:t>Inverted Pyramid structure:</a:t>
            </a:r>
          </a:p>
          <a:p>
            <a:pPr lvl="3" eaLnBrk="1" hangingPunct="1"/>
            <a:r>
              <a:rPr lang="en-US"/>
              <a:t>Lead followed by expansion, least important last</a:t>
            </a:r>
          </a:p>
          <a:p>
            <a:pPr lvl="1" eaLnBrk="1" hangingPunct="1"/>
            <a:r>
              <a:rPr lang="en-US"/>
              <a:t>Textbook chapters</a:t>
            </a:r>
          </a:p>
          <a:p>
            <a:pPr lvl="1" eaLnBrk="1" hangingPunct="1"/>
            <a:r>
              <a:rPr lang="en-US"/>
              <a:t>News broadcasts</a:t>
            </a:r>
          </a:p>
          <a:p>
            <a:pPr lvl="1" eaLnBrk="1" hangingPunct="1"/>
            <a:r>
              <a:rPr lang="en-US"/>
              <a:t>NB:  We can take advantage of this to ‘parse’ discourse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Discourse Segmentation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Simpler task: Separating document into </a:t>
            </a:r>
            <a:r>
              <a:rPr lang="en-US" i="1"/>
              <a:t>linear sequence of subtopics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Information retrieval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Automatically segmenting a TV news broadcast or a long news story into sequence of stories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Text summarization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Information extraction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Extract information from a coherent segment or </a:t>
            </a:r>
            <a:r>
              <a:rPr lang="en-US">
                <a:solidFill>
                  <a:srgbClr val="3333CC"/>
                </a:solidFill>
              </a:rPr>
              <a:t>topic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Question Answering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Unsupervised Segmentation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/>
              <a:t>Hearst (1997): 21-paragraph science news article on “Stargazers”</a:t>
            </a:r>
          </a:p>
          <a:p>
            <a:pPr eaLnBrk="1" hangingPunct="1"/>
            <a:r>
              <a:rPr lang="en-US"/>
              <a:t>Goal: produce the following subtopic segments:</a:t>
            </a:r>
          </a:p>
        </p:txBody>
      </p:sp>
      <p:pic>
        <p:nvPicPr>
          <p:cNvPr id="27651" name="Picture 4" descr="stargaz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919413"/>
            <a:ext cx="7594600" cy="36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2"/>
          <a:srcRect l="13499" t="15334" r="29500" b="8000"/>
          <a:stretch>
            <a:fillRect/>
          </a:stretch>
        </p:blipFill>
        <p:spPr bwMode="auto">
          <a:xfrm>
            <a:off x="762000" y="76200"/>
            <a:ext cx="69500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12935</TotalTime>
  <Words>1542</Words>
  <Application>Microsoft Office PowerPoint</Application>
  <PresentationFormat>On-screen Show (4:3)</PresentationFormat>
  <Paragraphs>262</Paragraphs>
  <Slides>49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Times New Roman</vt:lpstr>
      <vt:lpstr>Arial</vt:lpstr>
      <vt:lpstr>Wingdings</vt:lpstr>
      <vt:lpstr>Default Design</vt:lpstr>
      <vt:lpstr>Equation</vt:lpstr>
      <vt:lpstr>Discourse Structure and Discourse Coherence</vt:lpstr>
      <vt:lpstr>What makes a text or dialogue coherent? </vt:lpstr>
      <vt:lpstr>Or, this?</vt:lpstr>
      <vt:lpstr>What makes a text coherent?</vt:lpstr>
      <vt:lpstr>Outline</vt:lpstr>
      <vt:lpstr>Conventions of Discourse Structure</vt:lpstr>
      <vt:lpstr>Discourse Segmentation</vt:lpstr>
      <vt:lpstr>Unsupervised Segmentation</vt:lpstr>
      <vt:lpstr>Slide 9</vt:lpstr>
      <vt:lpstr>Intuition:  Cohesion</vt:lpstr>
      <vt:lpstr>Intuition:  Cohesion</vt:lpstr>
      <vt:lpstr>Cohesion-Based Segmentation</vt:lpstr>
      <vt:lpstr>Slide 13</vt:lpstr>
      <vt:lpstr>TexTiling (Hearst ’97)</vt:lpstr>
      <vt:lpstr>TexTiling Method</vt:lpstr>
      <vt:lpstr>Cosine Similarity</vt:lpstr>
      <vt:lpstr>Vector Space Model</vt:lpstr>
      <vt:lpstr>Representations</vt:lpstr>
      <vt:lpstr>Term Weighting</vt:lpstr>
      <vt:lpstr>Term Weighting</vt:lpstr>
      <vt:lpstr>Term Weighting</vt:lpstr>
      <vt:lpstr>Tf-IDF Weighting</vt:lpstr>
      <vt:lpstr>Back to Similarity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Text Coherence</vt:lpstr>
      <vt:lpstr>Or….</vt:lpstr>
      <vt:lpstr>Coherence</vt:lpstr>
      <vt:lpstr>What makes a text coherent?</vt:lpstr>
      <vt:lpstr>Hobbes ’79:  Coherence Relations</vt:lpstr>
      <vt:lpstr>Slide 39</vt:lpstr>
      <vt:lpstr>Slide 40</vt:lpstr>
      <vt:lpstr>Slide 41</vt:lpstr>
      <vt:lpstr>Coherence Relations</vt:lpstr>
      <vt:lpstr>Rhetorical Structure Theory</vt:lpstr>
      <vt:lpstr>One Rhetorical Relation</vt:lpstr>
      <vt:lpstr>Automatic Labeling</vt:lpstr>
      <vt:lpstr>Features:  Cue Phrases</vt:lpstr>
      <vt:lpstr>Some Problems with RST </vt:lpstr>
      <vt:lpstr>Summarization, Q/A, I/E, Generation, …</vt:lpstr>
      <vt:lpstr>Summary</vt:lpstr>
    </vt:vector>
  </TitlesOfParts>
  <Manager/>
  <Company>Stanford University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CS4705: Discourse</dc:title>
  <dc:subject/>
  <dc:creator>Kathy McKeown</dc:creator>
  <cp:keywords/>
  <dc:description/>
  <cp:lastModifiedBy>Julia Hirschberg</cp:lastModifiedBy>
  <cp:revision>572</cp:revision>
  <dcterms:created xsi:type="dcterms:W3CDTF">2003-01-18T03:56:53Z</dcterms:created>
  <dcterms:modified xsi:type="dcterms:W3CDTF">2010-11-11T19:14:37Z</dcterms:modified>
  <cp:category/>
</cp:coreProperties>
</file>