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53"/>
  </p:notesMasterIdLst>
  <p:sldIdLst>
    <p:sldId id="286" r:id="rId2"/>
    <p:sldId id="417" r:id="rId3"/>
    <p:sldId id="329" r:id="rId4"/>
    <p:sldId id="330" r:id="rId5"/>
    <p:sldId id="338" r:id="rId6"/>
    <p:sldId id="339" r:id="rId7"/>
    <p:sldId id="340" r:id="rId8"/>
    <p:sldId id="341" r:id="rId9"/>
    <p:sldId id="342" r:id="rId10"/>
    <p:sldId id="343" r:id="rId11"/>
    <p:sldId id="331" r:id="rId12"/>
    <p:sldId id="361" r:id="rId13"/>
    <p:sldId id="380" r:id="rId14"/>
    <p:sldId id="381" r:id="rId15"/>
    <p:sldId id="382" r:id="rId16"/>
    <p:sldId id="410" r:id="rId17"/>
    <p:sldId id="404" r:id="rId18"/>
    <p:sldId id="400" r:id="rId19"/>
    <p:sldId id="383" r:id="rId20"/>
    <p:sldId id="384" r:id="rId21"/>
    <p:sldId id="403" r:id="rId22"/>
    <p:sldId id="399" r:id="rId23"/>
    <p:sldId id="401" r:id="rId24"/>
    <p:sldId id="411" r:id="rId25"/>
    <p:sldId id="385" r:id="rId26"/>
    <p:sldId id="386" r:id="rId27"/>
    <p:sldId id="418" r:id="rId28"/>
    <p:sldId id="387" r:id="rId29"/>
    <p:sldId id="389" r:id="rId30"/>
    <p:sldId id="415" r:id="rId31"/>
    <p:sldId id="332" r:id="rId32"/>
    <p:sldId id="362" r:id="rId33"/>
    <p:sldId id="352" r:id="rId34"/>
    <p:sldId id="333" r:id="rId35"/>
    <p:sldId id="334" r:id="rId36"/>
    <p:sldId id="328" r:id="rId37"/>
    <p:sldId id="363" r:id="rId38"/>
    <p:sldId id="336" r:id="rId39"/>
    <p:sldId id="347" r:id="rId40"/>
    <p:sldId id="412" r:id="rId41"/>
    <p:sldId id="348" r:id="rId42"/>
    <p:sldId id="349" r:id="rId43"/>
    <p:sldId id="367" r:id="rId44"/>
    <p:sldId id="370" r:id="rId45"/>
    <p:sldId id="372" r:id="rId46"/>
    <p:sldId id="350" r:id="rId47"/>
    <p:sldId id="365" r:id="rId48"/>
    <p:sldId id="351" r:id="rId49"/>
    <p:sldId id="374" r:id="rId50"/>
    <p:sldId id="360" r:id="rId51"/>
    <p:sldId id="416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99CC"/>
    <a:srgbClr val="0099FF"/>
    <a:srgbClr val="C313A1"/>
    <a:srgbClr val="CC4A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3" autoAdjust="0"/>
  </p:normalViewPr>
  <p:slideViewPr>
    <p:cSldViewPr>
      <p:cViewPr varScale="1">
        <p:scale>
          <a:sx n="53" d="100"/>
          <a:sy n="53" d="100"/>
        </p:scale>
        <p:origin x="-8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5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A76E4BC-812A-4471-B4A5-C5E0DC4A8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7E221-52B6-4B26-A367-363AE7F9365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2E037-4E28-400E-8832-CBA4233EC70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BD21C4-4277-47B7-8140-4C176A1DD16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BC08F-08E6-45A0-B54A-96469E1A1DA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6AFF51-8BD8-43E3-95BE-810077007A7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1FDA4-D7BF-4B1B-850F-85349490570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279BD-3FF1-42F0-85BA-5345B320977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DCF9E-DA54-4E70-AE2C-1935813853A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D88AE-5057-4CC8-B1A8-7BDA4EC6ED5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E1D42-53E5-47CA-B230-B45B38D8933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89913-FB09-4E2D-8018-CCE21044DB7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32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FDDCE-8F89-451F-9119-7918046F804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B94DD-FCA9-4AC9-889D-A17B1F826B9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52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5C92D-357C-49E7-A914-99094E84B5C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73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EF887-9ABE-42EA-BAF8-092207ED1CE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93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DFDE1-E231-4D9C-9575-5D8689F7698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14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D2CDA-645E-407B-AEA7-C72325DBF15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34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C07DC-9192-414F-AAF9-DF5D1B05B5C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55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9D01F-13DB-4DDF-AEEA-0BEE1288ECB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86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414C8-17AB-49DE-8038-A2FD43F6ED7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06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F91E9-82FE-4C34-BE3C-3A9E2F82ABB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37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4AE7B-73C6-4B7B-9164-75E03F7EEC0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78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2A4C6-7FC7-4E94-9657-4B7511BE082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C12D6-3153-4E9F-925A-EC02E4671A4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98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F9F50-0777-40FE-990E-DDD5494FE1B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19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A2CDF-CC39-482B-92E5-C5B648D84E3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39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2DAB0-CB0D-417D-8BD3-29DEF1464FB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60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EEBB3-32C9-4ABA-8E58-57B3B251AB9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80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PP-CLR phrasal verbs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13C69-3754-46E7-A6F4-A65D127D481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01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17A2A7-369E-4FD6-94C7-26002921C0D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21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7BCFA-5DAA-43D6-B331-03115E9F44F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42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E1260-F228-41C7-9DE8-2CB9076269B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62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27349-74F0-47FE-97D3-83D6F78D8F2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83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DA3E0-3B6F-443B-9FF9-1E750CE44A6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DEEDD-B3C2-4C1E-8841-094F2D6DE1E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03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19503-17AB-4D29-BA15-1EF8CB0CD33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24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EE840-B504-494F-88A2-5BB270D8E5B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44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0BA96-B0F9-4D05-B104-F76A92EF507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85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40444-1876-45DC-8D12-4713059263CC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64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CF33E-192C-47DE-B57E-A305D78161A2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05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1B89B-B5FF-412D-A80A-C08CAF5BF76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26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714CD-7469-4871-8A9C-BC3E7C2A2571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46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B31D6-48B2-4213-ADDE-331CF5DB5DD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5CC15-1E1F-4608-BDEA-B64A3F80142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97856-5BD3-4A42-AC1A-D108F868A8B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AD85D-852B-41E9-B6A2-03ACFB75661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62B02-6BC1-4233-B608-5968E9F0C85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69DE-47A7-44C9-9C11-0B1AC8E7809F}" type="datetimeFigureOut">
              <a:rPr lang="en-US"/>
              <a:pPr>
                <a:defRPr/>
              </a:pPr>
              <a:t>10/7/2010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0472A-D9DD-4566-88AA-EBCF3228C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0ABC0-C636-4A44-B210-9CCDBAAC5092}" type="datetimeFigureOut">
              <a:rPr lang="en-US"/>
              <a:pPr>
                <a:defRPr/>
              </a:pPr>
              <a:t>10/7/2010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05A13-26AB-497E-A01A-79444AC51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0E4A5-DFB4-4157-B5BD-0A4899775E7C}" type="datetimeFigureOut">
              <a:rPr lang="en-US"/>
              <a:pPr>
                <a:defRPr/>
              </a:pPr>
              <a:t>10/7/2010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6719-3208-43B8-8FC0-A0E831148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BF44-62EC-4A91-8E47-8FD1901444CD}" type="datetimeFigureOut">
              <a:rPr lang="en-US"/>
              <a:pPr>
                <a:defRPr/>
              </a:pPr>
              <a:t>10/7/2010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80BA-599F-48CE-BEC4-D2E2AF242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F065-3F46-46FD-9CEE-99BE7D6DE6BA}" type="datetimeFigureOut">
              <a:rPr lang="en-US"/>
              <a:pPr>
                <a:defRPr/>
              </a:pPr>
              <a:t>10/7/2010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4E439-43BD-42B7-A96A-87EB4C6B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E22CB-AFFA-4917-B461-0A10CD7CC10B}" type="datetimeFigureOut">
              <a:rPr lang="en-US"/>
              <a:pPr>
                <a:defRPr/>
              </a:pPr>
              <a:t>10/7/2010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9FC1-8923-4782-8E9C-AC2DAAA42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67216-ABB6-4244-B1D6-C99A65F0CCF1}" type="datetimeFigureOut">
              <a:rPr lang="en-US"/>
              <a:pPr>
                <a:defRPr/>
              </a:pPr>
              <a:t>10/7/2010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5A73C-3240-4B57-A9D1-4AC1D1B1D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7C602-DF76-42F3-BF94-1D1545C4241A}" type="datetimeFigureOut">
              <a:rPr lang="en-US"/>
              <a:pPr>
                <a:defRPr/>
              </a:pPr>
              <a:t>10/7/2010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79E57-319E-46EF-85D5-CE63F4823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7820-9B97-4A78-9064-60215EE7824E}" type="datetimeFigureOut">
              <a:rPr lang="en-US"/>
              <a:pPr>
                <a:defRPr/>
              </a:pPr>
              <a:t>10/7/2010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C8EFF-3ACE-4BA1-9CC3-A1CAB67E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376F2-FC36-4D2B-BEC9-1F4BBBD25634}" type="datetimeFigureOut">
              <a:rPr lang="en-US"/>
              <a:pPr>
                <a:defRPr/>
              </a:pPr>
              <a:t>10/7/2010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3658-96F4-4ECD-AC68-057170EC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49A6-DEE3-44F2-9486-E110EDFB139A}" type="datetimeFigureOut">
              <a:rPr lang="en-US"/>
              <a:pPr>
                <a:defRPr/>
              </a:pPr>
              <a:t>10/7/2010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8E808-1F38-4BF1-B273-68AC96951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B2F06B6-1ED3-4B75-A64E-94B909AF5FFC}" type="datetimeFigureOut">
              <a:rPr lang="en-US"/>
              <a:pPr>
                <a:defRPr/>
              </a:pPr>
              <a:t>10/7/2010</a:t>
            </a:fld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F81CFF-2409-436F-BCF7-A8D74623B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eaLnBrk="1" hangingPunct="1"/>
            <a:r>
              <a:rPr lang="en-US" sz="4400" b="1" smtClean="0"/>
              <a:t>Context-Free Grammars</a:t>
            </a:r>
            <a:endParaRPr lang="en-US" sz="4400" smtClean="0"/>
          </a:p>
        </p:txBody>
      </p:sp>
      <p:sp>
        <p:nvSpPr>
          <p:cNvPr id="1433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590800"/>
          </a:xfrm>
        </p:spPr>
        <p:txBody>
          <a:bodyPr/>
          <a:lstStyle/>
          <a:p>
            <a:pPr eaLnBrk="1" hangingPunct="1"/>
            <a:r>
              <a:rPr lang="en-US" sz="3200" b="1" smtClean="0"/>
              <a:t>Julia Hirschberg</a:t>
            </a:r>
          </a:p>
          <a:p>
            <a:pPr eaLnBrk="1" hangingPunct="1"/>
            <a:r>
              <a:rPr lang="en-US" sz="3200" b="1" i="1" smtClean="0"/>
              <a:t>CS 4705</a:t>
            </a:r>
          </a:p>
          <a:p>
            <a:pPr eaLnBrk="1" hangingPunct="1"/>
            <a:endParaRPr lang="en-US" sz="3200" b="1" i="1" smtClean="0"/>
          </a:p>
          <a:p>
            <a:pPr eaLnBrk="1" hangingPunct="1"/>
            <a:r>
              <a:rPr lang="en-US" sz="2400" smtClean="0"/>
              <a:t>Slides with contributions from Owen Rambow, Kathy McKeown, Dan Jurafsky and James Martin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Derivations in a CFG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2895600"/>
            <a:ext cx="3962400" cy="3733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S </a:t>
            </a:r>
            <a:r>
              <a:rPr lang="en-US" sz="1800" smtClean="0">
                <a:sym typeface="Symbol" pitchFamily="18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NP  DetP N | AdjP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AdjP   Adj | Adv AdjP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Adj   big | small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Adv   very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DetP   a | the</a:t>
            </a:r>
            <a:br>
              <a:rPr lang="en-US" sz="18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/>
            </a:r>
            <a:br>
              <a:rPr lang="en-US" sz="2000" smtClean="0">
                <a:sym typeface="Symbol" pitchFamily="18" charset="2"/>
              </a:rPr>
            </a:br>
            <a:endParaRPr lang="en-US" sz="2000" smtClean="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046413" y="1733550"/>
            <a:ext cx="3062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ahoma" pitchFamily="34" charset="0"/>
              </a:rPr>
              <a:t>the boy likes a girl</a:t>
            </a:r>
          </a:p>
        </p:txBody>
      </p:sp>
      <p:grpSp>
        <p:nvGrpSpPr>
          <p:cNvPr id="31748" name="Group 31"/>
          <p:cNvGrpSpPr>
            <a:grpSpLocks/>
          </p:cNvGrpSpPr>
          <p:nvPr/>
        </p:nvGrpSpPr>
        <p:grpSpPr bwMode="auto">
          <a:xfrm>
            <a:off x="4343400" y="2895600"/>
            <a:ext cx="4476750" cy="3640138"/>
            <a:chOff x="4343400" y="2895600"/>
            <a:chExt cx="4476750" cy="3640138"/>
          </a:xfrm>
        </p:grpSpPr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>
              <a:off x="5257800" y="4056063"/>
              <a:ext cx="457200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 flipV="1">
              <a:off x="4800600" y="4056063"/>
              <a:ext cx="457200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5257800" y="5105400"/>
              <a:ext cx="8334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boy</a:t>
              </a:r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>
              <a:off x="4800600" y="4876800"/>
              <a:ext cx="0" cy="33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4343400" y="5105400"/>
              <a:ext cx="7620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the</a:t>
              </a:r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6172200" y="5105400"/>
              <a:ext cx="96996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 flipH="1">
              <a:off x="5181600" y="3305175"/>
              <a:ext cx="1117600" cy="382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>
              <a:off x="6299200" y="3305175"/>
              <a:ext cx="990600" cy="407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4343400" y="4343400"/>
              <a:ext cx="8207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5006975" y="3687763"/>
              <a:ext cx="555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>
              <a:off x="8001000" y="4899025"/>
              <a:ext cx="45720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 flipH="1">
              <a:off x="7543800" y="4899025"/>
              <a:ext cx="45720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8077200" y="5943600"/>
              <a:ext cx="7429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girl</a:t>
              </a:r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7543800" y="5699125"/>
              <a:ext cx="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7345363" y="5956300"/>
              <a:ext cx="3968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a</a:t>
              </a:r>
            </a:p>
          </p:txBody>
        </p:sp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7696200" y="4530725"/>
              <a:ext cx="555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31765" name="Text Box 21"/>
            <p:cNvSpPr txBox="1">
              <a:spLocks noChangeArrowheads="1"/>
            </p:cNvSpPr>
            <p:nvPr/>
          </p:nvSpPr>
          <p:spPr bwMode="auto">
            <a:xfrm>
              <a:off x="7132638" y="5291138"/>
              <a:ext cx="8207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6070600" y="2895600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6985000" y="3713163"/>
              <a:ext cx="5349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31768" name="Line 24"/>
            <p:cNvSpPr>
              <a:spLocks noChangeShapeType="1"/>
            </p:cNvSpPr>
            <p:nvPr/>
          </p:nvSpPr>
          <p:spPr bwMode="auto">
            <a:xfrm flipH="1">
              <a:off x="6604000" y="4064000"/>
              <a:ext cx="6096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Line 25"/>
            <p:cNvSpPr>
              <a:spLocks noChangeShapeType="1"/>
            </p:cNvSpPr>
            <p:nvPr/>
          </p:nvSpPr>
          <p:spPr bwMode="auto">
            <a:xfrm>
              <a:off x="7289800" y="4064000"/>
              <a:ext cx="6096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Line 26"/>
            <p:cNvSpPr>
              <a:spLocks noChangeShapeType="1"/>
            </p:cNvSpPr>
            <p:nvPr/>
          </p:nvSpPr>
          <p:spPr bwMode="auto">
            <a:xfrm>
              <a:off x="5715000" y="4876800"/>
              <a:ext cx="0" cy="33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Text Box 27"/>
            <p:cNvSpPr txBox="1">
              <a:spLocks noChangeArrowheads="1"/>
            </p:cNvSpPr>
            <p:nvPr/>
          </p:nvSpPr>
          <p:spPr bwMode="auto">
            <a:xfrm>
              <a:off x="5486400" y="44196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31772" name="Line 28"/>
            <p:cNvSpPr>
              <a:spLocks noChangeShapeType="1"/>
            </p:cNvSpPr>
            <p:nvPr/>
          </p:nvSpPr>
          <p:spPr bwMode="auto">
            <a:xfrm>
              <a:off x="8382000" y="5715000"/>
              <a:ext cx="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Text Box 29"/>
            <p:cNvSpPr txBox="1">
              <a:spLocks noChangeArrowheads="1"/>
            </p:cNvSpPr>
            <p:nvPr/>
          </p:nvSpPr>
          <p:spPr bwMode="auto">
            <a:xfrm>
              <a:off x="8229600" y="52578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31774" name="Text Box 30"/>
            <p:cNvSpPr txBox="1">
              <a:spLocks noChangeArrowheads="1"/>
            </p:cNvSpPr>
            <p:nvPr/>
          </p:nvSpPr>
          <p:spPr bwMode="auto">
            <a:xfrm>
              <a:off x="6400800" y="4495800"/>
              <a:ext cx="3667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>
              <a:off x="6553200" y="4876800"/>
              <a:ext cx="0" cy="33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Derivations of CFGs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String rewriting system: we derive a string (=</a:t>
            </a:r>
            <a:r>
              <a:rPr lang="en-US" b="1" smtClean="0"/>
              <a:t>derived</a:t>
            </a:r>
            <a:r>
              <a:rPr lang="en-US" smtClean="0"/>
              <a:t> structure)</a:t>
            </a:r>
          </a:p>
          <a:p>
            <a:pPr eaLnBrk="1" hangingPunct="1"/>
            <a:r>
              <a:rPr lang="en-US" smtClean="0"/>
              <a:t>But derivation history represented by phrase-structure tree (=</a:t>
            </a:r>
            <a:r>
              <a:rPr lang="en-US" b="1" smtClean="0"/>
              <a:t>derivation</a:t>
            </a:r>
            <a:r>
              <a:rPr lang="en-US" smtClean="0"/>
              <a:t> structure)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Dominance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immediate dominance</a:t>
            </a:r>
          </a:p>
        </p:txBody>
      </p:sp>
      <p:grpSp>
        <p:nvGrpSpPr>
          <p:cNvPr id="33795" name="Group 5"/>
          <p:cNvGrpSpPr>
            <a:grpSpLocks/>
          </p:cNvGrpSpPr>
          <p:nvPr/>
        </p:nvGrpSpPr>
        <p:grpSpPr bwMode="auto">
          <a:xfrm>
            <a:off x="4572000" y="4038600"/>
            <a:ext cx="4248150" cy="2497138"/>
            <a:chOff x="4343400" y="2895600"/>
            <a:chExt cx="4476750" cy="3640138"/>
          </a:xfrm>
        </p:grpSpPr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5257800" y="4056063"/>
              <a:ext cx="457200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Line 6"/>
            <p:cNvSpPr>
              <a:spLocks noChangeShapeType="1"/>
            </p:cNvSpPr>
            <p:nvPr/>
          </p:nvSpPr>
          <p:spPr bwMode="auto">
            <a:xfrm flipV="1">
              <a:off x="4800600" y="4056063"/>
              <a:ext cx="457200" cy="349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5257800" y="5105400"/>
              <a:ext cx="8334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boy</a:t>
              </a:r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>
              <a:off x="4800600" y="4876800"/>
              <a:ext cx="0" cy="33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4343400" y="5105400"/>
              <a:ext cx="7620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the</a:t>
              </a:r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6172200" y="5105400"/>
              <a:ext cx="969963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 flipH="1">
              <a:off x="5181600" y="3305175"/>
              <a:ext cx="1117600" cy="382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>
              <a:off x="6299200" y="3305175"/>
              <a:ext cx="990600" cy="407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4343400" y="4343400"/>
              <a:ext cx="8207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33806" name="Text Box 14"/>
            <p:cNvSpPr txBox="1">
              <a:spLocks noChangeArrowheads="1"/>
            </p:cNvSpPr>
            <p:nvPr/>
          </p:nvSpPr>
          <p:spPr bwMode="auto">
            <a:xfrm>
              <a:off x="5006975" y="3687763"/>
              <a:ext cx="555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33807" name="Line 15"/>
            <p:cNvSpPr>
              <a:spLocks noChangeShapeType="1"/>
            </p:cNvSpPr>
            <p:nvPr/>
          </p:nvSpPr>
          <p:spPr bwMode="auto">
            <a:xfrm>
              <a:off x="8001000" y="4899025"/>
              <a:ext cx="45720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 flipH="1">
              <a:off x="7543800" y="4899025"/>
              <a:ext cx="45720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Text Box 17"/>
            <p:cNvSpPr txBox="1">
              <a:spLocks noChangeArrowheads="1"/>
            </p:cNvSpPr>
            <p:nvPr/>
          </p:nvSpPr>
          <p:spPr bwMode="auto">
            <a:xfrm>
              <a:off x="8077200" y="5943600"/>
              <a:ext cx="7429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girl</a:t>
              </a:r>
            </a:p>
          </p:txBody>
        </p:sp>
        <p:sp>
          <p:nvSpPr>
            <p:cNvPr id="33810" name="Line 18"/>
            <p:cNvSpPr>
              <a:spLocks noChangeShapeType="1"/>
            </p:cNvSpPr>
            <p:nvPr/>
          </p:nvSpPr>
          <p:spPr bwMode="auto">
            <a:xfrm>
              <a:off x="7543800" y="5699125"/>
              <a:ext cx="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Text Box 19"/>
            <p:cNvSpPr txBox="1">
              <a:spLocks noChangeArrowheads="1"/>
            </p:cNvSpPr>
            <p:nvPr/>
          </p:nvSpPr>
          <p:spPr bwMode="auto">
            <a:xfrm>
              <a:off x="7345363" y="5956300"/>
              <a:ext cx="39687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a</a:t>
              </a:r>
            </a:p>
          </p:txBody>
        </p:sp>
        <p:sp>
          <p:nvSpPr>
            <p:cNvPr id="33812" name="Text Box 20"/>
            <p:cNvSpPr txBox="1">
              <a:spLocks noChangeArrowheads="1"/>
            </p:cNvSpPr>
            <p:nvPr/>
          </p:nvSpPr>
          <p:spPr bwMode="auto">
            <a:xfrm>
              <a:off x="7696200" y="4530725"/>
              <a:ext cx="555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33813" name="Text Box 21"/>
            <p:cNvSpPr txBox="1">
              <a:spLocks noChangeArrowheads="1"/>
            </p:cNvSpPr>
            <p:nvPr/>
          </p:nvSpPr>
          <p:spPr bwMode="auto">
            <a:xfrm>
              <a:off x="7132638" y="5291138"/>
              <a:ext cx="8207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33814" name="Text Box 22"/>
            <p:cNvSpPr txBox="1">
              <a:spLocks noChangeArrowheads="1"/>
            </p:cNvSpPr>
            <p:nvPr/>
          </p:nvSpPr>
          <p:spPr bwMode="auto">
            <a:xfrm>
              <a:off x="6070600" y="2895600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33815" name="Text Box 23"/>
            <p:cNvSpPr txBox="1">
              <a:spLocks noChangeArrowheads="1"/>
            </p:cNvSpPr>
            <p:nvPr/>
          </p:nvSpPr>
          <p:spPr bwMode="auto">
            <a:xfrm>
              <a:off x="6985000" y="3713163"/>
              <a:ext cx="5349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>
              <a:off x="6604000" y="4064000"/>
              <a:ext cx="6096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>
              <a:off x="7289800" y="4064000"/>
              <a:ext cx="609600" cy="409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8" name="Line 26"/>
            <p:cNvSpPr>
              <a:spLocks noChangeShapeType="1"/>
            </p:cNvSpPr>
            <p:nvPr/>
          </p:nvSpPr>
          <p:spPr bwMode="auto">
            <a:xfrm>
              <a:off x="5715000" y="4876800"/>
              <a:ext cx="0" cy="33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9" name="Text Box 27"/>
            <p:cNvSpPr txBox="1">
              <a:spLocks noChangeArrowheads="1"/>
            </p:cNvSpPr>
            <p:nvPr/>
          </p:nvSpPr>
          <p:spPr bwMode="auto">
            <a:xfrm>
              <a:off x="5486400" y="44196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>
              <a:off x="8382000" y="5715000"/>
              <a:ext cx="0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Text Box 29"/>
            <p:cNvSpPr txBox="1">
              <a:spLocks noChangeArrowheads="1"/>
            </p:cNvSpPr>
            <p:nvPr/>
          </p:nvSpPr>
          <p:spPr bwMode="auto">
            <a:xfrm>
              <a:off x="8229600" y="5257800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33822" name="Text Box 30"/>
            <p:cNvSpPr txBox="1">
              <a:spLocks noChangeArrowheads="1"/>
            </p:cNvSpPr>
            <p:nvPr/>
          </p:nvSpPr>
          <p:spPr bwMode="auto">
            <a:xfrm>
              <a:off x="6400800" y="4495800"/>
              <a:ext cx="3667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>
              <a:off x="6553200" y="4876800"/>
              <a:ext cx="0" cy="33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5800" y="5043488"/>
            <a:ext cx="3062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ahoma" pitchFamily="34" charset="0"/>
              </a:rPr>
              <a:t>the boy likes a girl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 Definition of a CFG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 = (V,T,P,S)</a:t>
            </a:r>
          </a:p>
          <a:p>
            <a:pPr eaLnBrk="1" hangingPunct="1"/>
            <a:r>
              <a:rPr lang="en-US" smtClean="0"/>
              <a:t>V: finite set of nonterminal symbols</a:t>
            </a:r>
          </a:p>
          <a:p>
            <a:pPr eaLnBrk="1" hangingPunct="1"/>
            <a:r>
              <a:rPr lang="en-US" smtClean="0"/>
              <a:t>T: finite set of terminal symbols, V and T are disjoint</a:t>
            </a:r>
          </a:p>
          <a:p>
            <a:pPr eaLnBrk="1" hangingPunct="1"/>
            <a:r>
              <a:rPr lang="en-US" smtClean="0"/>
              <a:t>P: finite set of productions of the form</a:t>
            </a:r>
          </a:p>
          <a:p>
            <a:pPr lvl="1" eaLnBrk="1" hangingPunct="1"/>
            <a:r>
              <a:rPr lang="en-US" smtClean="0"/>
              <a:t>A </a:t>
            </a:r>
            <a:r>
              <a:rPr lang="en-US" smtClean="0">
                <a:sym typeface="Symbol" pitchFamily="18" charset="2"/>
              </a:rPr>
              <a:t> ,  </a:t>
            </a:r>
            <a:r>
              <a:rPr lang="en-US" smtClean="0"/>
              <a:t>A</a:t>
            </a:r>
            <a:r>
              <a:rPr lang="en-US" smtClean="0">
                <a:sym typeface="Symbol" pitchFamily="18" charset="2"/>
              </a:rPr>
              <a:t>  V and   (T  V)*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S  V: start symbol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 in CFGs</a:t>
            </a:r>
          </a:p>
        </p:txBody>
      </p:sp>
      <p:sp>
        <p:nvSpPr>
          <p:cNvPr id="3993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notion of </a:t>
            </a:r>
            <a:r>
              <a:rPr lang="en-US" smtClean="0">
                <a:solidFill>
                  <a:schemeClr val="accent2"/>
                </a:solidFill>
              </a:rPr>
              <a:t>context</a:t>
            </a:r>
            <a:r>
              <a:rPr lang="en-US" smtClean="0"/>
              <a:t> in CFGs has nothing to do with the ordinary meaning of the word </a:t>
            </a:r>
            <a:r>
              <a:rPr lang="en-US" smtClean="0">
                <a:solidFill>
                  <a:srgbClr val="FF0000"/>
                </a:solidFill>
              </a:rPr>
              <a:t>context</a:t>
            </a:r>
            <a:r>
              <a:rPr lang="en-US" smtClean="0"/>
              <a:t> in language</a:t>
            </a:r>
          </a:p>
          <a:p>
            <a:pPr eaLnBrk="1" hangingPunct="1"/>
            <a:r>
              <a:rPr lang="en-US" smtClean="0"/>
              <a:t>All it really means is that the non-terminal on the left-hand side of a rule is out there all by itself (free of context)</a:t>
            </a:r>
          </a:p>
          <a:p>
            <a:pPr lvl="1" eaLnBrk="1" hangingPunct="1"/>
            <a:r>
              <a:rPr lang="en-US" smtClean="0"/>
              <a:t>A -&gt; B C</a:t>
            </a:r>
          </a:p>
          <a:p>
            <a:pPr lvl="1" eaLnBrk="1" hangingPunct="1"/>
            <a:r>
              <a:rPr lang="en-US" smtClean="0"/>
              <a:t>I.e., I can rewrite an A as a B followed by a C regardless of the context in which A is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Constituents (English)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Sentences</a:t>
            </a:r>
          </a:p>
          <a:p>
            <a:pPr eaLnBrk="1" hangingPunct="1"/>
            <a:r>
              <a:rPr lang="en-US" smtClean="0"/>
              <a:t>Noun phrases</a:t>
            </a:r>
          </a:p>
          <a:p>
            <a:pPr eaLnBrk="1" hangingPunct="1"/>
            <a:r>
              <a:rPr lang="en-US" smtClean="0"/>
              <a:t>Verb phrases</a:t>
            </a:r>
          </a:p>
          <a:p>
            <a:pPr eaLnBrk="1" hangingPunct="1"/>
            <a:r>
              <a:rPr lang="en-US" smtClean="0"/>
              <a:t>Prepositional phrases</a:t>
            </a:r>
          </a:p>
          <a:p>
            <a:pPr eaLnBrk="1" hangingPunct="1"/>
            <a:r>
              <a:rPr lang="en-US" smtClean="0"/>
              <a:t>How are these represented in CFGs?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Sentence Types or Modes</a:t>
            </a:r>
          </a:p>
        </p:txBody>
      </p:sp>
      <p:sp>
        <p:nvSpPr>
          <p:cNvPr id="44034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Declaratives:  </a:t>
            </a:r>
            <a:r>
              <a:rPr lang="en-US" smtClean="0">
                <a:solidFill>
                  <a:srgbClr val="FF0000"/>
                </a:solidFill>
              </a:rPr>
              <a:t>I do not.</a:t>
            </a:r>
          </a:p>
          <a:p>
            <a:pPr lvl="1"/>
            <a:r>
              <a:rPr lang="en-US" smtClean="0"/>
              <a:t>S -&gt; NP VP</a:t>
            </a:r>
          </a:p>
          <a:p>
            <a:r>
              <a:rPr lang="en-US" smtClean="0"/>
              <a:t>Imperatives:   </a:t>
            </a:r>
            <a:r>
              <a:rPr lang="en-US" smtClean="0">
                <a:solidFill>
                  <a:srgbClr val="FF0000"/>
                </a:solidFill>
              </a:rPr>
              <a:t>Go around again!</a:t>
            </a:r>
          </a:p>
          <a:p>
            <a:pPr lvl="1"/>
            <a:r>
              <a:rPr lang="en-US" smtClean="0"/>
              <a:t>S -&gt; VP</a:t>
            </a:r>
          </a:p>
          <a:p>
            <a:r>
              <a:rPr lang="en-US" smtClean="0"/>
              <a:t>Yes-No Questions: </a:t>
            </a:r>
            <a:r>
              <a:rPr lang="en-US" smtClean="0">
                <a:solidFill>
                  <a:srgbClr val="FF0000"/>
                </a:solidFill>
              </a:rPr>
              <a:t>Do you like my hat? 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/>
              <a:t>S -&gt; Aux NP VP</a:t>
            </a:r>
          </a:p>
          <a:p>
            <a:r>
              <a:rPr lang="en-US" smtClean="0"/>
              <a:t>WH Questions: </a:t>
            </a:r>
            <a:r>
              <a:rPr lang="en-US" smtClean="0">
                <a:solidFill>
                  <a:srgbClr val="FF0000"/>
                </a:solidFill>
              </a:rPr>
              <a:t>What are they going to do?</a:t>
            </a:r>
          </a:p>
          <a:p>
            <a:pPr lvl="1"/>
            <a:r>
              <a:rPr lang="en-US" smtClean="0"/>
              <a:t>S -&gt; WH Aux NP VP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0765_001"/>
          <p:cNvPicPr>
            <a:picLocks noChangeAspect="1" noChangeArrowheads="1"/>
          </p:cNvPicPr>
          <p:nvPr/>
        </p:nvPicPr>
        <p:blipFill>
          <a:blip r:embed="rId3"/>
          <a:srcRect l="2591" t="6070"/>
          <a:stretch>
            <a:fillRect/>
          </a:stretch>
        </p:blipFill>
        <p:spPr bwMode="auto">
          <a:xfrm>
            <a:off x="1828800" y="-152400"/>
            <a:ext cx="5729288" cy="71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0765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71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0765_011"/>
          <p:cNvPicPr>
            <a:picLocks noChangeAspect="1" noChangeArrowheads="1"/>
          </p:cNvPicPr>
          <p:nvPr/>
        </p:nvPicPr>
        <p:blipFill>
          <a:blip r:embed="rId3"/>
          <a:srcRect b="6921"/>
          <a:stretch>
            <a:fillRect/>
          </a:stretch>
        </p:blipFill>
        <p:spPr bwMode="auto">
          <a:xfrm>
            <a:off x="0" y="0"/>
            <a:ext cx="914400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NPs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NP -&gt; Pronoun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A50021"/>
                </a:solidFill>
              </a:rPr>
              <a:t>I</a:t>
            </a:r>
            <a:r>
              <a:rPr lang="en-US" smtClean="0"/>
              <a:t> came, </a:t>
            </a:r>
            <a:r>
              <a:rPr lang="en-US" smtClean="0">
                <a:solidFill>
                  <a:srgbClr val="A50021"/>
                </a:solidFill>
              </a:rPr>
              <a:t>you</a:t>
            </a:r>
            <a:r>
              <a:rPr lang="en-US" smtClean="0"/>
              <a:t> saw </a:t>
            </a:r>
            <a:r>
              <a:rPr lang="en-US" smtClean="0">
                <a:solidFill>
                  <a:srgbClr val="A50021"/>
                </a:solidFill>
              </a:rPr>
              <a:t>it</a:t>
            </a:r>
            <a:r>
              <a:rPr lang="en-US" smtClean="0"/>
              <a:t>, </a:t>
            </a:r>
            <a:r>
              <a:rPr lang="en-US" smtClean="0">
                <a:solidFill>
                  <a:srgbClr val="A50021"/>
                </a:solidFill>
              </a:rPr>
              <a:t>they</a:t>
            </a:r>
            <a:r>
              <a:rPr lang="en-US" smtClean="0"/>
              <a:t> conquered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NP -&gt; Proper-Noun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A50021"/>
                </a:solidFill>
              </a:rPr>
              <a:t>New Jersey</a:t>
            </a:r>
            <a:r>
              <a:rPr lang="en-US" smtClean="0"/>
              <a:t> is west of </a:t>
            </a:r>
            <a:r>
              <a:rPr lang="en-US" smtClean="0">
                <a:solidFill>
                  <a:srgbClr val="A50021"/>
                </a:solidFill>
              </a:rPr>
              <a:t>New York City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A50021"/>
                </a:solidFill>
              </a:rPr>
              <a:t>Lee Bollinger</a:t>
            </a:r>
            <a:r>
              <a:rPr lang="en-US" smtClean="0"/>
              <a:t> is the president of </a:t>
            </a:r>
            <a:r>
              <a:rPr lang="en-US" smtClean="0">
                <a:solidFill>
                  <a:srgbClr val="A50021"/>
                </a:solidFill>
              </a:rPr>
              <a:t>Columbia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NP -&gt; Det Noun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A50021"/>
                </a:solidFill>
              </a:rPr>
              <a:t>The president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NP -&gt; Nominal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Nominal -&gt; Noun Noun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</a:t>
            </a:r>
            <a:r>
              <a:rPr lang="en-US" smtClean="0">
                <a:solidFill>
                  <a:srgbClr val="A50021"/>
                </a:solidFill>
              </a:rPr>
              <a:t>morning flight</a:t>
            </a:r>
            <a:r>
              <a:rPr lang="en-US" smtClean="0"/>
              <a:t> to Denver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Context Free Grammars</a:t>
            </a:r>
          </a:p>
          <a:p>
            <a:r>
              <a:rPr lang="en-US" smtClean="0"/>
              <a:t>Sentence types and constituents</a:t>
            </a:r>
          </a:p>
          <a:p>
            <a:r>
              <a:rPr lang="en-US" smtClean="0"/>
              <a:t>Recursion and context-freeness</a:t>
            </a:r>
          </a:p>
          <a:p>
            <a:r>
              <a:rPr lang="en-US" smtClean="0"/>
              <a:t>Grammar equivalence</a:t>
            </a:r>
          </a:p>
          <a:p>
            <a:r>
              <a:rPr lang="en-US" smtClean="0"/>
              <a:t>Normal forms</a:t>
            </a:r>
          </a:p>
          <a:p>
            <a:r>
              <a:rPr lang="en-US" smtClean="0"/>
              <a:t>Ambiguity</a:t>
            </a:r>
          </a:p>
          <a:p>
            <a:r>
              <a:rPr lang="en-US" smtClean="0"/>
              <a:t>Penn Treebank</a:t>
            </a:r>
          </a:p>
          <a:p>
            <a:r>
              <a:rPr lang="en-US" smtClean="0"/>
              <a:t>Some types of syntactic contructions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PPs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PP -&gt; Prep(osition) NP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Over the house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Under the house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To the tree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At play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At a party on a boat at night</a:t>
            </a:r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0765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0765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201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0765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0765_009"/>
          <p:cNvPicPr>
            <a:picLocks noChangeAspect="1" noChangeArrowheads="1"/>
          </p:cNvPicPr>
          <p:nvPr/>
        </p:nvPicPr>
        <p:blipFill>
          <a:blip r:embed="rId3"/>
          <a:srcRect t="4007"/>
          <a:stretch>
            <a:fillRect/>
          </a:stretch>
        </p:blipFill>
        <p:spPr bwMode="auto">
          <a:xfrm>
            <a:off x="1600200" y="0"/>
            <a:ext cx="5632450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Recursion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We have to deal with rules such as the following, where the non-terminal on the left also appears somewhere on the right   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(directly)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NP</a:t>
            </a:r>
            <a:r>
              <a:rPr lang="en-US" smtClean="0">
                <a:solidFill>
                  <a:srgbClr val="A50021"/>
                </a:solidFill>
              </a:rPr>
              <a:t> -&gt; </a:t>
            </a:r>
            <a:r>
              <a:rPr lang="en-US" smtClean="0">
                <a:solidFill>
                  <a:schemeClr val="tx2"/>
                </a:solidFill>
              </a:rPr>
              <a:t>NP</a:t>
            </a:r>
            <a:r>
              <a:rPr lang="en-US" smtClean="0">
                <a:solidFill>
                  <a:srgbClr val="A50021"/>
                </a:solidFill>
              </a:rPr>
              <a:t> PP	</a:t>
            </a:r>
            <a:r>
              <a:rPr lang="en-US" smtClean="0">
                <a:solidFill>
                  <a:srgbClr val="008000"/>
                </a:solidFill>
              </a:rPr>
              <a:t>[[The flight] [to Boston]]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VP</a:t>
            </a:r>
            <a:r>
              <a:rPr lang="en-US" smtClean="0">
                <a:solidFill>
                  <a:srgbClr val="A50021"/>
                </a:solidFill>
              </a:rPr>
              <a:t> -&gt; </a:t>
            </a:r>
            <a:r>
              <a:rPr lang="en-US" smtClean="0">
                <a:solidFill>
                  <a:schemeClr val="tx2"/>
                </a:solidFill>
              </a:rPr>
              <a:t>VP</a:t>
            </a:r>
            <a:r>
              <a:rPr lang="en-US" smtClean="0">
                <a:solidFill>
                  <a:srgbClr val="A50021"/>
                </a:solidFill>
              </a:rPr>
              <a:t> PP	</a:t>
            </a:r>
            <a:r>
              <a:rPr lang="en-US" smtClean="0">
                <a:solidFill>
                  <a:srgbClr val="008000"/>
                </a:solidFill>
              </a:rPr>
              <a:t>[[departed Miami] [at noon]]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(indirectly)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NP -&gt; NP Srel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Srel -&gt; NP VP     </a:t>
            </a:r>
            <a:r>
              <a:rPr lang="en-US" smtClean="0">
                <a:solidFill>
                  <a:srgbClr val="008000"/>
                </a:solidFill>
              </a:rPr>
              <a:t>[[the dog] [[the cat] likes]]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Recursion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S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S[the dog the mouse the cat ate bit bites]</a:t>
            </a:r>
          </a:p>
          <a:p>
            <a:pPr marL="990600" lvl="1" indent="-533400"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S-&gt; NP VP</a:t>
            </a:r>
          </a:p>
          <a:p>
            <a:pPr marL="990600" lvl="1" indent="-533400"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NP[the dog the mouse the cat ate bit] VP[bites]</a:t>
            </a:r>
          </a:p>
          <a:p>
            <a:pPr marL="990600" lvl="1" indent="-533400"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NP-&gt; NP Srel</a:t>
            </a:r>
          </a:p>
          <a:p>
            <a:pPr marL="990600" lvl="1" indent="-533400"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NP[the dog ] Srel[the mouse the cat ate bit] </a:t>
            </a:r>
          </a:p>
          <a:p>
            <a:pPr marL="990600" lvl="1" indent="-533400"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Srel -&gt; NP VP</a:t>
            </a:r>
          </a:p>
          <a:p>
            <a:pPr marL="990600" lvl="1" indent="-533400"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NP[the mouse the cat ate] VP[bit]</a:t>
            </a:r>
          </a:p>
          <a:p>
            <a:pPr marL="990600" lvl="1" indent="-533400"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NP -&gt; NP Srel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NP[the mouse] Srel[the cat ate] 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Srel -&gt; NP VP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NP[the cat] VP[ate]</a:t>
            </a:r>
          </a:p>
          <a:p>
            <a:pPr lvl="1"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S [NP [NP [the dog ] Srel [NP [NP[the mouse] Srel [NP[the cat] VP[ate]] ] VP[bit]]] VP[bites]]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Recursion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2563" y="1371600"/>
            <a:ext cx="8686800" cy="4724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[</a:t>
            </a:r>
            <a:r>
              <a:rPr lang="en-US" smtClean="0">
                <a:solidFill>
                  <a:srgbClr val="A50021"/>
                </a:solidFill>
              </a:rPr>
              <a:t>[</a:t>
            </a:r>
            <a:r>
              <a:rPr lang="en-US" smtClean="0"/>
              <a:t>Flights</a:t>
            </a:r>
            <a:r>
              <a:rPr lang="en-US" smtClean="0">
                <a:solidFill>
                  <a:srgbClr val="A50021"/>
                </a:solidFill>
              </a:rPr>
              <a:t>]</a:t>
            </a:r>
            <a:r>
              <a:rPr lang="en-US" smtClean="0"/>
              <a:t> [from Denver]]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[</a:t>
            </a:r>
            <a:r>
              <a:rPr lang="en-US" smtClean="0">
                <a:solidFill>
                  <a:srgbClr val="A50021"/>
                </a:solidFill>
              </a:rPr>
              <a:t>[</a:t>
            </a:r>
            <a:r>
              <a:rPr lang="en-US" smtClean="0"/>
              <a:t>[Flights] [from Denver]</a:t>
            </a:r>
            <a:r>
              <a:rPr lang="en-US" smtClean="0">
                <a:solidFill>
                  <a:srgbClr val="A50021"/>
                </a:solidFill>
              </a:rPr>
              <a:t>]</a:t>
            </a:r>
            <a:r>
              <a:rPr lang="en-US" smtClean="0"/>
              <a:t> [to Miami]]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[</a:t>
            </a:r>
            <a:r>
              <a:rPr lang="en-US" smtClean="0">
                <a:solidFill>
                  <a:srgbClr val="A50021"/>
                </a:solidFill>
              </a:rPr>
              <a:t>[</a:t>
            </a:r>
            <a:r>
              <a:rPr lang="en-US" smtClean="0"/>
              <a:t>[[Flights] [from Denver]] [to Miami]</a:t>
            </a:r>
            <a:r>
              <a:rPr lang="en-US" smtClean="0">
                <a:solidFill>
                  <a:srgbClr val="A50021"/>
                </a:solidFill>
              </a:rPr>
              <a:t>] </a:t>
            </a:r>
            <a:r>
              <a:rPr lang="en-US" smtClean="0"/>
              <a:t>[in February]]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[</a:t>
            </a:r>
            <a:r>
              <a:rPr lang="en-US" smtClean="0">
                <a:solidFill>
                  <a:srgbClr val="A50021"/>
                </a:solidFill>
              </a:rPr>
              <a:t>[</a:t>
            </a:r>
            <a:r>
              <a:rPr lang="en-US" smtClean="0"/>
              <a:t>[[[Flights] [from Denver]] [to Miami]] [in February]</a:t>
            </a:r>
            <a:r>
              <a:rPr lang="en-US" smtClean="0">
                <a:solidFill>
                  <a:srgbClr val="A50021"/>
                </a:solidFill>
              </a:rPr>
              <a:t>]</a:t>
            </a:r>
            <a:r>
              <a:rPr lang="en-US" smtClean="0"/>
              <a:t> [on a Friday]]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600" smtClean="0">
                <a:solidFill>
                  <a:schemeClr val="tx2"/>
                </a:solidFill>
              </a:rPr>
              <a:t>Which rule(s) should we apply?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200" smtClean="0">
                <a:solidFill>
                  <a:schemeClr val="tx2"/>
                </a:solidFill>
              </a:rPr>
              <a:t>NP</a:t>
            </a:r>
            <a:r>
              <a:rPr lang="en-US" sz="2200" smtClean="0">
                <a:solidFill>
                  <a:srgbClr val="A50021"/>
                </a:solidFill>
              </a:rPr>
              <a:t> –&gt; </a:t>
            </a:r>
            <a:r>
              <a:rPr lang="en-US" sz="2200" smtClean="0">
                <a:solidFill>
                  <a:schemeClr val="tx2"/>
                </a:solidFill>
              </a:rPr>
              <a:t>NP</a:t>
            </a:r>
            <a:r>
              <a:rPr lang="en-US" sz="2200" smtClean="0">
                <a:solidFill>
                  <a:srgbClr val="A50021"/>
                </a:solidFill>
              </a:rPr>
              <a:t> PP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200" smtClean="0">
                <a:solidFill>
                  <a:srgbClr val="A50021"/>
                </a:solidFill>
              </a:rPr>
              <a:t>NP </a:t>
            </a:r>
            <a:r>
              <a:rPr lang="en-US" sz="2200" smtClean="0">
                <a:solidFill>
                  <a:srgbClr val="A50021"/>
                </a:solidFill>
                <a:sym typeface="Wingdings" pitchFamily="2" charset="2"/>
              </a:rPr>
              <a:t> NP PPs</a:t>
            </a:r>
            <a:endParaRPr lang="en-US" sz="2200" smtClean="0">
              <a:solidFill>
                <a:srgbClr val="A50021"/>
              </a:solidFill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200" smtClean="0">
                <a:solidFill>
                  <a:srgbClr val="A50021"/>
                </a:solidFill>
              </a:rPr>
              <a:t>PPs </a:t>
            </a:r>
            <a:r>
              <a:rPr lang="en-US" sz="2200" smtClean="0">
                <a:solidFill>
                  <a:srgbClr val="A50021"/>
                </a:solidFill>
                <a:sym typeface="Wingdings" pitchFamily="2" charset="2"/>
              </a:rPr>
              <a:t>PPs PP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200" smtClean="0">
                <a:solidFill>
                  <a:srgbClr val="A50021"/>
                </a:solidFill>
                <a:sym typeface="Wingdings" pitchFamily="2" charset="2"/>
              </a:rPr>
              <a:t>PPs  PP</a:t>
            </a:r>
            <a:endParaRPr lang="en-US" sz="220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Implications of Recursion and Context-Freeness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/>
            <a:r>
              <a:rPr lang="en-US" smtClean="0"/>
              <a:t>VP -&gt; V NP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(I) hate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flights from Denver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flights from Denver to Miami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flights from Denver to Miami in February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flights from Denver to Miami in February on a Friday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flights from Denver to Miami in February on a Friday under $300</a:t>
            </a:r>
          </a:p>
          <a:p>
            <a:pPr lvl="1" eaLnBrk="1" hangingPunct="1">
              <a:buFontTx/>
              <a:buNone/>
            </a:pPr>
            <a:r>
              <a:rPr lang="en-US" sz="2400" smtClean="0">
                <a:solidFill>
                  <a:srgbClr val="FF0000"/>
                </a:solidFill>
              </a:rPr>
              <a:t>flights from Denver to Miami in February on a Friday under $300 with lunch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Context-Free Grammars</a:t>
            </a: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Defined in formal language theory</a:t>
            </a:r>
          </a:p>
          <a:p>
            <a:pPr lvl="1" eaLnBrk="1" hangingPunct="1"/>
            <a:r>
              <a:rPr lang="en-US" smtClean="0"/>
              <a:t>Terminals, nonterminals, start symbol, rules</a:t>
            </a:r>
          </a:p>
          <a:p>
            <a:pPr lvl="1" eaLnBrk="1" hangingPunct="1"/>
            <a:r>
              <a:rPr lang="en-US" smtClean="0"/>
              <a:t>String-rewriting system</a:t>
            </a:r>
          </a:p>
          <a:p>
            <a:pPr lvl="1" eaLnBrk="1" hangingPunct="1"/>
            <a:r>
              <a:rPr lang="en-US" smtClean="0"/>
              <a:t>Start with start symbol, rewrite using rules, done when only terminals left</a:t>
            </a:r>
          </a:p>
          <a:p>
            <a:pPr eaLnBrk="1" hangingPunct="1"/>
            <a:r>
              <a:rPr lang="en-US" smtClean="0"/>
              <a:t>Not a linguistic theory, just a formal device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is why context-free grammars are appealing! </a:t>
            </a:r>
          </a:p>
          <a:p>
            <a:pPr eaLnBrk="1" hangingPunct="1"/>
            <a:r>
              <a:rPr lang="en-US" smtClean="0"/>
              <a:t>If you have a rule like VP -&gt; V NP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The rule only cares that the thing after V is an NP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It doesn’t need to know about the internal structure of that NP</a:t>
            </a:r>
          </a:p>
          <a:p>
            <a:endParaRPr lang="en-US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Grammar Equivalence</a:t>
            </a:r>
          </a:p>
        </p:txBody>
      </p:sp>
      <p:sp>
        <p:nvSpPr>
          <p:cNvPr id="73730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Different grammars may generate same set of strings (</a:t>
            </a:r>
            <a:r>
              <a:rPr lang="en-US" b="1" i="1" smtClean="0">
                <a:solidFill>
                  <a:schemeClr val="accent2"/>
                </a:solidFill>
              </a:rPr>
              <a:t>weak equivalence</a:t>
            </a:r>
            <a:r>
              <a:rPr lang="en-US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Grammar 1: NP  DetP N and DetP   a | the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Grammar 2: NP  a N | NP  the N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Different grammars may generate the same set of strings </a:t>
            </a:r>
            <a:r>
              <a:rPr lang="en-US" b="1" i="1" smtClean="0"/>
              <a:t>and</a:t>
            </a:r>
            <a:r>
              <a:rPr lang="en-US" smtClean="0"/>
              <a:t> assign the same phrase structure to every sentence (</a:t>
            </a:r>
            <a:r>
              <a:rPr lang="en-US" b="1" i="1" smtClean="0">
                <a:solidFill>
                  <a:schemeClr val="accent2"/>
                </a:solidFill>
              </a:rPr>
              <a:t>strong equivalence</a:t>
            </a:r>
            <a:r>
              <a:rPr lang="en-US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Grammar 2: NP  a N | NP  the N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Grammar 3: </a:t>
            </a:r>
            <a:r>
              <a:rPr lang="en-US" smtClean="0">
                <a:sym typeface="Symbol" pitchFamily="18" charset="2"/>
              </a:rPr>
              <a:t>Nom  a N | Nom  the N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Strong equivalence implies weak equivalence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ym typeface="Symbol" pitchFamily="18" charset="2"/>
              </a:rPr>
              <a:t>Chomsky Normal Form</a:t>
            </a:r>
          </a:p>
        </p:txBody>
      </p:sp>
      <p:sp>
        <p:nvSpPr>
          <p:cNvPr id="76802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Useful to specify </a:t>
            </a:r>
            <a:r>
              <a:rPr lang="en-US" smtClean="0">
                <a:solidFill>
                  <a:schemeClr val="accent2"/>
                </a:solidFill>
              </a:rPr>
              <a:t>normal forms</a:t>
            </a:r>
            <a:r>
              <a:rPr lang="en-US" smtClean="0"/>
              <a:t> for grammars</a:t>
            </a:r>
          </a:p>
          <a:p>
            <a:r>
              <a:rPr lang="en-US" smtClean="0"/>
              <a:t>A CFG is in </a:t>
            </a:r>
            <a:r>
              <a:rPr lang="en-US" smtClean="0">
                <a:solidFill>
                  <a:schemeClr val="accent2"/>
                </a:solidFill>
              </a:rPr>
              <a:t>Chomsky Normal Form</a:t>
            </a:r>
            <a:r>
              <a:rPr lang="en-US" smtClean="0"/>
              <a:t> (CNF) if all productions are of one of two forms:</a:t>
            </a:r>
          </a:p>
          <a:p>
            <a:pPr lvl="1"/>
            <a:r>
              <a:rPr lang="en-US" smtClean="0"/>
              <a:t>A </a:t>
            </a:r>
            <a:r>
              <a:rPr lang="en-US" smtClean="0">
                <a:sym typeface="Symbol" pitchFamily="18" charset="2"/>
              </a:rPr>
              <a:t> BC with A, B, C nonterminals</a:t>
            </a:r>
          </a:p>
          <a:p>
            <a:pPr lvl="1"/>
            <a:r>
              <a:rPr lang="en-US" smtClean="0"/>
              <a:t>A </a:t>
            </a:r>
            <a:r>
              <a:rPr lang="en-US" smtClean="0">
                <a:sym typeface="Symbol" pitchFamily="18" charset="2"/>
              </a:rPr>
              <a:t> a, with </a:t>
            </a:r>
            <a:r>
              <a:rPr lang="en-US" i="1" smtClean="0">
                <a:sym typeface="Symbol" pitchFamily="18" charset="2"/>
              </a:rPr>
              <a:t>A</a:t>
            </a:r>
            <a:r>
              <a:rPr lang="en-US" smtClean="0">
                <a:sym typeface="Symbol" pitchFamily="18" charset="2"/>
              </a:rPr>
              <a:t> a nonterminal and </a:t>
            </a:r>
            <a:r>
              <a:rPr lang="en-US" i="1" smtClean="0">
                <a:sym typeface="Symbol" pitchFamily="18" charset="2"/>
              </a:rPr>
              <a:t>a</a:t>
            </a:r>
            <a:r>
              <a:rPr lang="en-US" smtClean="0">
                <a:sym typeface="Symbol" pitchFamily="18" charset="2"/>
              </a:rPr>
              <a:t> a terminal</a:t>
            </a:r>
          </a:p>
          <a:p>
            <a:pPr lvl="1"/>
            <a:r>
              <a:rPr lang="en-US" smtClean="0">
                <a:sym typeface="Symbol" pitchFamily="18" charset="2"/>
              </a:rPr>
              <a:t>No </a:t>
            </a:r>
            <a:r>
              <a:rPr lang="el-GR" smtClean="0">
                <a:cs typeface="Times New Roman" pitchFamily="18" charset="0"/>
                <a:sym typeface="Symbol" pitchFamily="18" charset="2"/>
              </a:rPr>
              <a:t>ε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 transitions</a:t>
            </a:r>
            <a:endParaRPr lang="el-GR" smtClean="0">
              <a:cs typeface="Times New Roman" pitchFamily="18" charset="0"/>
              <a:sym typeface="Symbol" pitchFamily="18" charset="2"/>
            </a:endParaRPr>
          </a:p>
          <a:p>
            <a:r>
              <a:rPr lang="en-US" smtClean="0">
                <a:sym typeface="Symbol" pitchFamily="18" charset="2"/>
              </a:rPr>
              <a:t>Every CFG has a weakly equivalent CFG in CNF</a:t>
            </a:r>
          </a:p>
          <a:p>
            <a:pPr lvl="1"/>
            <a:endParaRPr lang="en-US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ym typeface="Symbol" pitchFamily="18" charset="2"/>
              </a:rPr>
              <a:t>Generative Grammar</a:t>
            </a:r>
          </a:p>
        </p:txBody>
      </p:sp>
      <p:sp>
        <p:nvSpPr>
          <p:cNvPr id="79874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sym typeface="Symbol" pitchFamily="18" charset="2"/>
              </a:rPr>
              <a:t>Formal languages: formal device to generate a set of strings (such as  a CFG)</a:t>
            </a:r>
          </a:p>
          <a:p>
            <a:r>
              <a:rPr lang="en-US" smtClean="0">
                <a:sym typeface="Symbol" pitchFamily="18" charset="2"/>
              </a:rPr>
              <a:t>Linguistics (Chomskyan linguistics in particular): approach in which a linguistic theory enumerates all possible strings/structures in a language (=competence)</a:t>
            </a:r>
          </a:p>
          <a:p>
            <a:r>
              <a:rPr lang="en-US" smtClean="0">
                <a:sym typeface="Symbol" pitchFamily="18" charset="2"/>
              </a:rPr>
              <a:t>Chomskyan theories do not really use formal devices – they use CFG + informally defined </a:t>
            </a:r>
            <a:r>
              <a:rPr lang="en-US" smtClean="0">
                <a:solidFill>
                  <a:schemeClr val="accent2"/>
                </a:solidFill>
                <a:sym typeface="Symbol" pitchFamily="18" charset="2"/>
              </a:rPr>
              <a:t>transformations</a:t>
            </a:r>
          </a:p>
          <a:p>
            <a:pPr lvl="1"/>
            <a:r>
              <a:rPr lang="en-US" smtClean="0">
                <a:solidFill>
                  <a:schemeClr val="accent2"/>
                </a:solidFill>
                <a:sym typeface="Symbol" pitchFamily="18" charset="2"/>
              </a:rPr>
              <a:t>E.g. passive </a:t>
            </a:r>
            <a:r>
              <a:rPr lang="en-US" smtClean="0">
                <a:sym typeface="Symbol" pitchFamily="18" charset="2"/>
              </a:rPr>
              <a:t>sentences to</a:t>
            </a:r>
            <a:r>
              <a:rPr lang="en-US" smtClean="0">
                <a:solidFill>
                  <a:schemeClr val="accent2"/>
                </a:solidFill>
                <a:sym typeface="Symbol" pitchFamily="18" charset="2"/>
              </a:rPr>
              <a:t> active </a:t>
            </a:r>
            <a:r>
              <a:rPr lang="en-US" smtClean="0">
                <a:sym typeface="Symbol" pitchFamily="18" charset="2"/>
              </a:rPr>
              <a:t>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Nobody Uses Simple CFGs (Except Intro NLP Courses)</a:t>
            </a:r>
          </a:p>
        </p:txBody>
      </p:sp>
      <p:sp>
        <p:nvSpPr>
          <p:cNvPr id="81922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All major syntactic theories (Chomsky, LFG, HPSG, TAG-based theories) represent both phrase structure and dependency, in one way or another</a:t>
            </a:r>
          </a:p>
          <a:p>
            <a:r>
              <a:rPr lang="en-US" smtClean="0"/>
              <a:t>All successful parsers currently use statistics about phrase structure and about dependency </a:t>
            </a:r>
          </a:p>
          <a:p>
            <a:r>
              <a:rPr lang="en-US" smtClean="0"/>
              <a:t>Derive dependency through </a:t>
            </a:r>
            <a:r>
              <a:rPr lang="en-US" smtClean="0">
                <a:solidFill>
                  <a:schemeClr val="accent2"/>
                </a:solidFill>
              </a:rPr>
              <a:t>head percolation</a:t>
            </a:r>
            <a:r>
              <a:rPr lang="en-US" smtClean="0"/>
              <a:t>: for each rule, say which </a:t>
            </a:r>
            <a:r>
              <a:rPr lang="en-US" smtClean="0">
                <a:solidFill>
                  <a:schemeClr val="accent2"/>
                </a:solidFill>
              </a:rPr>
              <a:t>daughter</a:t>
            </a:r>
            <a:r>
              <a:rPr lang="en-US" smtClean="0"/>
              <a:t> is head, and specify features on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Massive Ambiguity of Syntax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a standard sentence, and a grammar with wide coverage, there are 1000s of derivations!</a:t>
            </a:r>
          </a:p>
          <a:p>
            <a:pPr eaLnBrk="1" hangingPunct="1"/>
            <a:r>
              <a:rPr lang="en-US" smtClean="0"/>
              <a:t>Example: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The large portrait painter told the delegation that he sent money orders in a letter on Wednesday</a:t>
            </a:r>
          </a:p>
          <a:p>
            <a:pPr lvl="1" eaLnBrk="1" hangingPunct="1"/>
            <a:r>
              <a:rPr lang="en-US" smtClean="0"/>
              <a:t>Where do we find the likely sources of syntactic ambiguity?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Penn Treebank (PTB)</a:t>
            </a:r>
          </a:p>
        </p:txBody>
      </p:sp>
      <p:sp>
        <p:nvSpPr>
          <p:cNvPr id="86018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Syntactically (phrase structure) annotated corpus of news text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The newspaper texts are naturally occurring data, but the PTB is not!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PTB annotation represents a particular linguistic theory (a fairly “vanilla” one)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Particularities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Very indirect representation of grammatical relations (need for </a:t>
            </a:r>
            <a:r>
              <a:rPr lang="en-US" sz="2400" smtClean="0">
                <a:solidFill>
                  <a:schemeClr val="accent2"/>
                </a:solidFill>
              </a:rPr>
              <a:t>head percolation tables</a:t>
            </a:r>
            <a:r>
              <a:rPr lang="en-US" sz="24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Completely flat structure in NP (</a:t>
            </a:r>
            <a:r>
              <a:rPr lang="en-US" sz="2400" smtClean="0">
                <a:solidFill>
                  <a:srgbClr val="FF0000"/>
                </a:solidFill>
              </a:rPr>
              <a:t>brown bag lunch, pink-and-yellow child seat</a:t>
            </a:r>
            <a:r>
              <a:rPr lang="en-US" sz="2400" smtClean="0"/>
              <a:t> 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Has flat Ss, flat VPs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Neutral about PP attachment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PTB Example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676400"/>
            <a:ext cx="8991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( (S (NP-SBJ It)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     (VP 's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         (NP-PRD (NP (NP the latest investment craze)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     (VP sweeping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           (NP Wall Street)))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 (NP (NP a rash)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     (PP of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	(NP (NP new closed-end country funds)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	     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	     (NP (NP those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		     (ADJP publicly traded)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		     portfolios)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		 (SBAR (WHNP-37 that)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		       (S (NP-SBJ *T*-37)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			  (VP invest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			      (PP-CLR 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				    (NP (NP stocks)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				          (PP of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				             (NP a single foreign country)))))))))))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 All Verbs are Syntactically the Same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Is this the same construction?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An elf </a:t>
            </a:r>
            <a:r>
              <a:rPr lang="en-US" b="1" smtClean="0">
                <a:solidFill>
                  <a:srgbClr val="FF0000"/>
                </a:solidFill>
              </a:rPr>
              <a:t>decided</a:t>
            </a:r>
            <a:r>
              <a:rPr lang="en-US" smtClean="0">
                <a:solidFill>
                  <a:srgbClr val="FF0000"/>
                </a:solidFill>
              </a:rPr>
              <a:t> to clean the kitchen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An elf </a:t>
            </a:r>
            <a:r>
              <a:rPr lang="en-US" b="1" smtClean="0">
                <a:solidFill>
                  <a:srgbClr val="FF0000"/>
                </a:solidFill>
              </a:rPr>
              <a:t>seemed</a:t>
            </a:r>
            <a:r>
              <a:rPr lang="en-US" smtClean="0">
                <a:solidFill>
                  <a:srgbClr val="FF0000"/>
                </a:solidFill>
              </a:rPr>
              <a:t> to clean the kitchen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An elf cleaned the kitchen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Is this the same construction?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An elf </a:t>
            </a:r>
            <a:r>
              <a:rPr lang="en-US" b="1" smtClean="0">
                <a:solidFill>
                  <a:srgbClr val="FF0000"/>
                </a:solidFill>
              </a:rPr>
              <a:t>decided</a:t>
            </a:r>
            <a:r>
              <a:rPr lang="en-US" smtClean="0">
                <a:solidFill>
                  <a:srgbClr val="FF0000"/>
                </a:solidFill>
              </a:rPr>
              <a:t> to be in the kitchen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An elf </a:t>
            </a:r>
            <a:r>
              <a:rPr lang="en-US" b="1" smtClean="0">
                <a:solidFill>
                  <a:srgbClr val="FF0000"/>
                </a:solidFill>
              </a:rPr>
              <a:t>seemed</a:t>
            </a:r>
            <a:r>
              <a:rPr lang="en-US" smtClean="0">
                <a:solidFill>
                  <a:srgbClr val="FF0000"/>
                </a:solidFill>
              </a:rPr>
              <a:t> to be in the kitchen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An elf was in the kitchen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 smtClean="0"/>
              <a:t>Is this the same construction?</a:t>
            </a:r>
          </a:p>
          <a:p>
            <a:pPr lvl="1" eaLnBrk="1" hangingPunct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There is an elf in the kitchen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*There</a:t>
            </a:r>
            <a:r>
              <a:rPr lang="en-US" b="1" smtClean="0">
                <a:solidFill>
                  <a:srgbClr val="FF0000"/>
                </a:solidFill>
              </a:rPr>
              <a:t> decided</a:t>
            </a:r>
            <a:r>
              <a:rPr lang="en-US" smtClean="0">
                <a:solidFill>
                  <a:srgbClr val="FF0000"/>
                </a:solidFill>
              </a:rPr>
              <a:t> to be an elf in the kitchen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There </a:t>
            </a:r>
            <a:r>
              <a:rPr lang="en-US" b="1" smtClean="0">
                <a:solidFill>
                  <a:srgbClr val="FF0000"/>
                </a:solidFill>
              </a:rPr>
              <a:t>seemed</a:t>
            </a:r>
            <a:r>
              <a:rPr lang="en-US" smtClean="0">
                <a:solidFill>
                  <a:srgbClr val="FF0000"/>
                </a:solidFill>
              </a:rPr>
              <a:t> to be an elf in the kitchen</a:t>
            </a:r>
          </a:p>
          <a:p>
            <a:pPr eaLnBrk="1" hangingPunct="1"/>
            <a:r>
              <a:rPr lang="en-US" smtClean="0"/>
              <a:t>Is this the same construction?</a:t>
            </a:r>
            <a:br>
              <a:rPr lang="en-US" smtClean="0"/>
            </a:br>
            <a:r>
              <a:rPr lang="en-US" smtClean="0">
                <a:solidFill>
                  <a:srgbClr val="FF0000"/>
                </a:solidFill>
              </a:rPr>
              <a:t>It is raining/it rains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??It</a:t>
            </a:r>
            <a:r>
              <a:rPr lang="en-US" b="1" smtClean="0">
                <a:solidFill>
                  <a:srgbClr val="FF0000"/>
                </a:solidFill>
              </a:rPr>
              <a:t> decided</a:t>
            </a:r>
            <a:r>
              <a:rPr lang="en-US" smtClean="0">
                <a:solidFill>
                  <a:srgbClr val="FF0000"/>
                </a:solidFill>
              </a:rPr>
              <a:t> to rain/be raining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It </a:t>
            </a:r>
            <a:r>
              <a:rPr lang="en-US" b="1" smtClean="0">
                <a:solidFill>
                  <a:srgbClr val="FF0000"/>
                </a:solidFill>
              </a:rPr>
              <a:t>seemed</a:t>
            </a:r>
            <a:r>
              <a:rPr lang="en-US" smtClean="0">
                <a:solidFill>
                  <a:srgbClr val="FF0000"/>
                </a:solidFill>
              </a:rPr>
              <a:t> to rain/be 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CFG Example</a:t>
            </a:r>
          </a:p>
        </p:txBody>
      </p:sp>
      <p:sp>
        <p:nvSpPr>
          <p:cNvPr id="194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Many possible CFGs for English, here is an example (fragment):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 </a:t>
            </a:r>
            <a:r>
              <a:rPr lang="en-US" sz="2400" smtClean="0">
                <a:sym typeface="Symbol" pitchFamily="18" charset="2"/>
              </a:rPr>
              <a:t> NP VP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ym typeface="Symbol" pitchFamily="18" charset="2"/>
              </a:rPr>
              <a:t>VP   V NP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ym typeface="Symbol" pitchFamily="18" charset="2"/>
              </a:rPr>
              <a:t>NP  DetP NP | AdjP NP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ym typeface="Symbol" pitchFamily="18" charset="2"/>
              </a:rPr>
              <a:t>AdjP   Adj | Adv AdjP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ym typeface="Symbol" pitchFamily="18" charset="2"/>
              </a:rPr>
              <a:t>NP </a:t>
            </a:r>
            <a:r>
              <a:rPr lang="en-US" sz="2400" smtClean="0">
                <a:sym typeface="Wingdings" pitchFamily="2" charset="2"/>
              </a:rPr>
              <a:t> N</a:t>
            </a:r>
            <a:endParaRPr lang="en-US" sz="240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ym typeface="Symbol" pitchFamily="18" charset="2"/>
              </a:rPr>
              <a:t>N   boy | girl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ym typeface="Symbol" pitchFamily="18" charset="2"/>
              </a:rPr>
              <a:t>V   sees | likes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ym typeface="Symbol" pitchFamily="18" charset="2"/>
              </a:rPr>
              <a:t>Adj   big | small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ym typeface="Symbol" pitchFamily="18" charset="2"/>
              </a:rPr>
              <a:t>Adv   very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ym typeface="Symbol" pitchFamily="18" charset="2"/>
              </a:rPr>
              <a:t>DetP   a | the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208338" y="1828800"/>
            <a:ext cx="410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ahoma" pitchFamily="34" charset="0"/>
              </a:rPr>
              <a:t>the very small boy likes a girl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Is this the same construction?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An elf </a:t>
            </a:r>
            <a:r>
              <a:rPr lang="en-US" b="1" smtClean="0">
                <a:solidFill>
                  <a:srgbClr val="FF0000"/>
                </a:solidFill>
              </a:rPr>
              <a:t>decided</a:t>
            </a:r>
            <a:r>
              <a:rPr lang="en-US" smtClean="0">
                <a:solidFill>
                  <a:srgbClr val="FF0000"/>
                </a:solidFill>
              </a:rPr>
              <a:t> that he would clean the kitchen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* An elf </a:t>
            </a:r>
            <a:r>
              <a:rPr lang="en-US" b="1" smtClean="0">
                <a:solidFill>
                  <a:srgbClr val="FF0000"/>
                </a:solidFill>
              </a:rPr>
              <a:t>seemed</a:t>
            </a:r>
            <a:r>
              <a:rPr lang="en-US" smtClean="0">
                <a:solidFill>
                  <a:srgbClr val="FF0000"/>
                </a:solidFill>
              </a:rPr>
              <a:t> that he would clean the kitchen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An elf cleaned the kitchen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Types of Syntactic Constructions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Conclusion: </a:t>
            </a:r>
          </a:p>
          <a:p>
            <a:pPr eaLnBrk="1" hangingPunct="1"/>
            <a:r>
              <a:rPr lang="en-US" i="1" smtClean="0"/>
              <a:t>to decide:</a:t>
            </a:r>
            <a:r>
              <a:rPr lang="en-US" smtClean="0"/>
              <a:t> only full nouns that are referential can appear in upper clause</a:t>
            </a:r>
          </a:p>
          <a:p>
            <a:pPr eaLnBrk="1" hangingPunct="1"/>
            <a:r>
              <a:rPr lang="en-US" i="1" smtClean="0"/>
              <a:t>to seem: </a:t>
            </a:r>
            <a:r>
              <a:rPr lang="en-US" smtClean="0"/>
              <a:t>whatever is embedded surface subject can appear in upper clause</a:t>
            </a:r>
          </a:p>
          <a:p>
            <a:pPr eaLnBrk="1" hangingPunct="1"/>
            <a:r>
              <a:rPr lang="en-US" smtClean="0"/>
              <a:t>Two different types of verbs, represented differently in syntax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Types of Syntactic Constructions: Analysis</a:t>
            </a:r>
          </a:p>
        </p:txBody>
      </p:sp>
      <p:sp>
        <p:nvSpPr>
          <p:cNvPr id="97282" name="Text Box 9"/>
          <p:cNvSpPr txBox="1">
            <a:spLocks noChangeArrowheads="1"/>
          </p:cNvSpPr>
          <p:nvPr/>
        </p:nvSpPr>
        <p:spPr bwMode="auto">
          <a:xfrm>
            <a:off x="68263" y="32337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an elf</a:t>
            </a: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966788" y="16335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97284" name="Line 5"/>
          <p:cNvSpPr>
            <a:spLocks noChangeShapeType="1"/>
          </p:cNvSpPr>
          <p:nvPr/>
        </p:nvSpPr>
        <p:spPr bwMode="auto">
          <a:xfrm flipH="1">
            <a:off x="6096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Line 6"/>
          <p:cNvSpPr>
            <a:spLocks noChangeShapeType="1"/>
          </p:cNvSpPr>
          <p:nvPr/>
        </p:nvSpPr>
        <p:spPr bwMode="auto">
          <a:xfrm>
            <a:off x="12954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331788" y="2471738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97287" name="Line 8"/>
          <p:cNvSpPr>
            <a:spLocks noChangeShapeType="1"/>
          </p:cNvSpPr>
          <p:nvPr/>
        </p:nvSpPr>
        <p:spPr bwMode="auto">
          <a:xfrm>
            <a:off x="609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Text Box 10"/>
          <p:cNvSpPr txBox="1">
            <a:spLocks noChangeArrowheads="1"/>
          </p:cNvSpPr>
          <p:nvPr/>
        </p:nvSpPr>
        <p:spPr bwMode="auto">
          <a:xfrm>
            <a:off x="1360488" y="25146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97289" name="Line 11"/>
          <p:cNvSpPr>
            <a:spLocks noChangeShapeType="1"/>
          </p:cNvSpPr>
          <p:nvPr/>
        </p:nvSpPr>
        <p:spPr bwMode="auto">
          <a:xfrm flipH="1">
            <a:off x="11430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Text Box 12"/>
          <p:cNvSpPr txBox="1">
            <a:spLocks noChangeArrowheads="1"/>
          </p:cNvSpPr>
          <p:nvPr/>
        </p:nvSpPr>
        <p:spPr bwMode="auto">
          <a:xfrm>
            <a:off x="960438" y="338613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97291" name="Line 13"/>
          <p:cNvSpPr>
            <a:spLocks noChangeShapeType="1"/>
          </p:cNvSpPr>
          <p:nvPr/>
        </p:nvSpPr>
        <p:spPr bwMode="auto">
          <a:xfrm>
            <a:off x="11430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2" name="Text Box 14"/>
          <p:cNvSpPr txBox="1">
            <a:spLocks noChangeArrowheads="1"/>
          </p:cNvSpPr>
          <p:nvPr/>
        </p:nvSpPr>
        <p:spPr bwMode="auto">
          <a:xfrm>
            <a:off x="438150" y="4224338"/>
            <a:ext cx="141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to decide</a:t>
            </a:r>
          </a:p>
        </p:txBody>
      </p:sp>
      <p:sp>
        <p:nvSpPr>
          <p:cNvPr id="97293" name="Line 15"/>
          <p:cNvSpPr>
            <a:spLocks noChangeShapeType="1"/>
          </p:cNvSpPr>
          <p:nvPr/>
        </p:nvSpPr>
        <p:spPr bwMode="auto">
          <a:xfrm>
            <a:off x="19050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4" name="Text Box 16"/>
          <p:cNvSpPr txBox="1">
            <a:spLocks noChangeArrowheads="1"/>
          </p:cNvSpPr>
          <p:nvPr/>
        </p:nvSpPr>
        <p:spPr bwMode="auto">
          <a:xfrm>
            <a:off x="2312988" y="3352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97295" name="Line 17"/>
          <p:cNvSpPr>
            <a:spLocks noChangeShapeType="1"/>
          </p:cNvSpPr>
          <p:nvPr/>
        </p:nvSpPr>
        <p:spPr bwMode="auto">
          <a:xfrm flipH="1">
            <a:off x="20574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6" name="Text Box 18"/>
          <p:cNvSpPr txBox="1">
            <a:spLocks noChangeArrowheads="1"/>
          </p:cNvSpPr>
          <p:nvPr/>
        </p:nvSpPr>
        <p:spPr bwMode="auto">
          <a:xfrm>
            <a:off x="1806575" y="41910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97297" name="Line 19"/>
          <p:cNvSpPr>
            <a:spLocks noChangeShapeType="1"/>
          </p:cNvSpPr>
          <p:nvPr/>
        </p:nvSpPr>
        <p:spPr bwMode="auto">
          <a:xfrm>
            <a:off x="20574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Text Box 21"/>
          <p:cNvSpPr txBox="1">
            <a:spLocks noChangeArrowheads="1"/>
          </p:cNvSpPr>
          <p:nvPr/>
        </p:nvSpPr>
        <p:spPr bwMode="auto">
          <a:xfrm>
            <a:off x="2817813" y="41910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97299" name="Line 22"/>
          <p:cNvSpPr>
            <a:spLocks noChangeShapeType="1"/>
          </p:cNvSpPr>
          <p:nvPr/>
        </p:nvSpPr>
        <p:spPr bwMode="auto">
          <a:xfrm>
            <a:off x="25908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0" name="Line 23"/>
          <p:cNvSpPr>
            <a:spLocks noChangeShapeType="1"/>
          </p:cNvSpPr>
          <p:nvPr/>
        </p:nvSpPr>
        <p:spPr bwMode="auto">
          <a:xfrm flipH="1">
            <a:off x="26670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1" name="Text Box 25"/>
          <p:cNvSpPr txBox="1">
            <a:spLocks noChangeArrowheads="1"/>
          </p:cNvSpPr>
          <p:nvPr/>
        </p:nvSpPr>
        <p:spPr bwMode="auto">
          <a:xfrm>
            <a:off x="2528888" y="50292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97302" name="Line 26"/>
          <p:cNvSpPr>
            <a:spLocks noChangeShapeType="1"/>
          </p:cNvSpPr>
          <p:nvPr/>
        </p:nvSpPr>
        <p:spPr bwMode="auto">
          <a:xfrm>
            <a:off x="26670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3" name="Text Box 27"/>
          <p:cNvSpPr txBox="1">
            <a:spLocks noChangeArrowheads="1"/>
          </p:cNvSpPr>
          <p:nvPr/>
        </p:nvSpPr>
        <p:spPr bwMode="auto">
          <a:xfrm>
            <a:off x="2230438" y="582453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to be</a:t>
            </a:r>
          </a:p>
        </p:txBody>
      </p:sp>
      <p:sp>
        <p:nvSpPr>
          <p:cNvPr id="97304" name="Line 28"/>
          <p:cNvSpPr>
            <a:spLocks noChangeShapeType="1"/>
          </p:cNvSpPr>
          <p:nvPr/>
        </p:nvSpPr>
        <p:spPr bwMode="auto">
          <a:xfrm>
            <a:off x="32004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5" name="Text Box 29"/>
          <p:cNvSpPr txBox="1">
            <a:spLocks noChangeArrowheads="1"/>
          </p:cNvSpPr>
          <p:nvPr/>
        </p:nvSpPr>
        <p:spPr bwMode="auto">
          <a:xfrm>
            <a:off x="3365500" y="4986338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PP</a:t>
            </a:r>
          </a:p>
        </p:txBody>
      </p:sp>
      <p:sp>
        <p:nvSpPr>
          <p:cNvPr id="97306" name="AutoShape 30"/>
          <p:cNvSpPr>
            <a:spLocks noChangeArrowheads="1"/>
          </p:cNvSpPr>
          <p:nvPr/>
        </p:nvSpPr>
        <p:spPr bwMode="auto">
          <a:xfrm>
            <a:off x="3429000" y="5486400"/>
            <a:ext cx="381000" cy="457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307" name="Text Box 31"/>
          <p:cNvSpPr txBox="1">
            <a:spLocks noChangeArrowheads="1"/>
          </p:cNvSpPr>
          <p:nvPr/>
        </p:nvSpPr>
        <p:spPr bwMode="auto">
          <a:xfrm>
            <a:off x="3041650" y="5883275"/>
            <a:ext cx="1149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in the</a:t>
            </a:r>
          </a:p>
          <a:p>
            <a:pPr algn="ctr"/>
            <a:r>
              <a:rPr lang="en-US" sz="2400">
                <a:latin typeface="Tahoma" pitchFamily="34" charset="0"/>
              </a:rPr>
              <a:t>kitchen</a:t>
            </a:r>
          </a:p>
        </p:txBody>
      </p:sp>
      <p:sp>
        <p:nvSpPr>
          <p:cNvPr id="97308" name="Text Box 34"/>
          <p:cNvSpPr txBox="1">
            <a:spLocks noChangeArrowheads="1"/>
          </p:cNvSpPr>
          <p:nvPr/>
        </p:nvSpPr>
        <p:spPr bwMode="auto">
          <a:xfrm>
            <a:off x="5233988" y="16335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97309" name="Line 35"/>
          <p:cNvSpPr>
            <a:spLocks noChangeShapeType="1"/>
          </p:cNvSpPr>
          <p:nvPr/>
        </p:nvSpPr>
        <p:spPr bwMode="auto">
          <a:xfrm flipH="1">
            <a:off x="48768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10" name="Line 36"/>
          <p:cNvSpPr>
            <a:spLocks noChangeShapeType="1"/>
          </p:cNvSpPr>
          <p:nvPr/>
        </p:nvSpPr>
        <p:spPr bwMode="auto">
          <a:xfrm>
            <a:off x="55626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11" name="Text Box 39"/>
          <p:cNvSpPr txBox="1">
            <a:spLocks noChangeArrowheads="1"/>
          </p:cNvSpPr>
          <p:nvPr/>
        </p:nvSpPr>
        <p:spPr bwMode="auto">
          <a:xfrm>
            <a:off x="5627688" y="25146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97312" name="Line 40"/>
          <p:cNvSpPr>
            <a:spLocks noChangeShapeType="1"/>
          </p:cNvSpPr>
          <p:nvPr/>
        </p:nvSpPr>
        <p:spPr bwMode="auto">
          <a:xfrm flipH="1">
            <a:off x="5410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Text Box 41"/>
          <p:cNvSpPr txBox="1">
            <a:spLocks noChangeArrowheads="1"/>
          </p:cNvSpPr>
          <p:nvPr/>
        </p:nvSpPr>
        <p:spPr bwMode="auto">
          <a:xfrm>
            <a:off x="5227638" y="338613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97314" name="Line 42"/>
          <p:cNvSpPr>
            <a:spLocks noChangeShapeType="1"/>
          </p:cNvSpPr>
          <p:nvPr/>
        </p:nvSpPr>
        <p:spPr bwMode="auto">
          <a:xfrm>
            <a:off x="54102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Text Box 43"/>
          <p:cNvSpPr txBox="1">
            <a:spLocks noChangeArrowheads="1"/>
          </p:cNvSpPr>
          <p:nvPr/>
        </p:nvSpPr>
        <p:spPr bwMode="auto">
          <a:xfrm>
            <a:off x="4784725" y="4224338"/>
            <a:ext cx="1258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to seem</a:t>
            </a:r>
          </a:p>
        </p:txBody>
      </p:sp>
      <p:sp>
        <p:nvSpPr>
          <p:cNvPr id="97316" name="Line 44"/>
          <p:cNvSpPr>
            <a:spLocks noChangeShapeType="1"/>
          </p:cNvSpPr>
          <p:nvPr/>
        </p:nvSpPr>
        <p:spPr bwMode="auto">
          <a:xfrm>
            <a:off x="6172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17" name="Text Box 45"/>
          <p:cNvSpPr txBox="1">
            <a:spLocks noChangeArrowheads="1"/>
          </p:cNvSpPr>
          <p:nvPr/>
        </p:nvSpPr>
        <p:spPr bwMode="auto">
          <a:xfrm>
            <a:off x="6580188" y="3352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97318" name="Line 46"/>
          <p:cNvSpPr>
            <a:spLocks noChangeShapeType="1"/>
          </p:cNvSpPr>
          <p:nvPr/>
        </p:nvSpPr>
        <p:spPr bwMode="auto">
          <a:xfrm flipH="1">
            <a:off x="63246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19" name="Text Box 47"/>
          <p:cNvSpPr txBox="1">
            <a:spLocks noChangeArrowheads="1"/>
          </p:cNvSpPr>
          <p:nvPr/>
        </p:nvSpPr>
        <p:spPr bwMode="auto">
          <a:xfrm>
            <a:off x="6073775" y="41910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97320" name="Line 48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21" name="Text Box 50"/>
          <p:cNvSpPr txBox="1">
            <a:spLocks noChangeArrowheads="1"/>
          </p:cNvSpPr>
          <p:nvPr/>
        </p:nvSpPr>
        <p:spPr bwMode="auto">
          <a:xfrm>
            <a:off x="7085013" y="41910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97322" name="Line 51"/>
          <p:cNvSpPr>
            <a:spLocks noChangeShapeType="1"/>
          </p:cNvSpPr>
          <p:nvPr/>
        </p:nvSpPr>
        <p:spPr bwMode="auto">
          <a:xfrm>
            <a:off x="68580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23" name="Line 52"/>
          <p:cNvSpPr>
            <a:spLocks noChangeShapeType="1"/>
          </p:cNvSpPr>
          <p:nvPr/>
        </p:nvSpPr>
        <p:spPr bwMode="auto">
          <a:xfrm flipH="1">
            <a:off x="69342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24" name="Text Box 53"/>
          <p:cNvSpPr txBox="1">
            <a:spLocks noChangeArrowheads="1"/>
          </p:cNvSpPr>
          <p:nvPr/>
        </p:nvSpPr>
        <p:spPr bwMode="auto">
          <a:xfrm>
            <a:off x="6796088" y="50292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97325" name="Line 54"/>
          <p:cNvSpPr>
            <a:spLocks noChangeShapeType="1"/>
          </p:cNvSpPr>
          <p:nvPr/>
        </p:nvSpPr>
        <p:spPr bwMode="auto">
          <a:xfrm>
            <a:off x="69342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26" name="Text Box 55"/>
          <p:cNvSpPr txBox="1">
            <a:spLocks noChangeArrowheads="1"/>
          </p:cNvSpPr>
          <p:nvPr/>
        </p:nvSpPr>
        <p:spPr bwMode="auto">
          <a:xfrm>
            <a:off x="6497638" y="582453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to be</a:t>
            </a:r>
          </a:p>
        </p:txBody>
      </p:sp>
      <p:sp>
        <p:nvSpPr>
          <p:cNvPr id="97327" name="Line 56"/>
          <p:cNvSpPr>
            <a:spLocks noChangeShapeType="1"/>
          </p:cNvSpPr>
          <p:nvPr/>
        </p:nvSpPr>
        <p:spPr bwMode="auto">
          <a:xfrm>
            <a:off x="74676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28" name="Text Box 57"/>
          <p:cNvSpPr txBox="1">
            <a:spLocks noChangeArrowheads="1"/>
          </p:cNvSpPr>
          <p:nvPr/>
        </p:nvSpPr>
        <p:spPr bwMode="auto">
          <a:xfrm>
            <a:off x="7632700" y="4986338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PP</a:t>
            </a:r>
          </a:p>
        </p:txBody>
      </p:sp>
      <p:sp>
        <p:nvSpPr>
          <p:cNvPr id="97329" name="AutoShape 58"/>
          <p:cNvSpPr>
            <a:spLocks noChangeArrowheads="1"/>
          </p:cNvSpPr>
          <p:nvPr/>
        </p:nvSpPr>
        <p:spPr bwMode="auto">
          <a:xfrm>
            <a:off x="7696200" y="5486400"/>
            <a:ext cx="381000" cy="457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7330" name="Text Box 59"/>
          <p:cNvSpPr txBox="1">
            <a:spLocks noChangeArrowheads="1"/>
          </p:cNvSpPr>
          <p:nvPr/>
        </p:nvSpPr>
        <p:spPr bwMode="auto">
          <a:xfrm>
            <a:off x="7308850" y="5883275"/>
            <a:ext cx="1149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in the</a:t>
            </a:r>
          </a:p>
          <a:p>
            <a:pPr algn="ctr"/>
            <a:r>
              <a:rPr lang="en-US" sz="2400">
                <a:latin typeface="Tahoma" pitchFamily="34" charset="0"/>
              </a:rPr>
              <a:t>kitchen</a:t>
            </a:r>
          </a:p>
        </p:txBody>
      </p:sp>
      <p:sp>
        <p:nvSpPr>
          <p:cNvPr id="97331" name="Text Box 60"/>
          <p:cNvSpPr txBox="1">
            <a:spLocks noChangeArrowheads="1"/>
          </p:cNvSpPr>
          <p:nvPr/>
        </p:nvSpPr>
        <p:spPr bwMode="auto">
          <a:xfrm>
            <a:off x="5845175" y="48768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an elf</a:t>
            </a:r>
          </a:p>
        </p:txBody>
      </p:sp>
      <p:sp>
        <p:nvSpPr>
          <p:cNvPr id="97332" name="Text Box 61"/>
          <p:cNvSpPr txBox="1">
            <a:spLocks noChangeArrowheads="1"/>
          </p:cNvSpPr>
          <p:nvPr/>
        </p:nvSpPr>
        <p:spPr bwMode="auto">
          <a:xfrm>
            <a:off x="1577975" y="48768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an 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Types of Syntactic Constructions: Analysis</a:t>
            </a:r>
          </a:p>
        </p:txBody>
      </p:sp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68263" y="32337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an elf</a:t>
            </a:r>
          </a:p>
        </p:txBody>
      </p:sp>
      <p:grpSp>
        <p:nvGrpSpPr>
          <p:cNvPr id="99331" name="Group 4"/>
          <p:cNvGrpSpPr>
            <a:grpSpLocks/>
          </p:cNvGrpSpPr>
          <p:nvPr/>
        </p:nvGrpSpPr>
        <p:grpSpPr bwMode="auto">
          <a:xfrm>
            <a:off x="331788" y="1633538"/>
            <a:ext cx="3859212" cy="5072062"/>
            <a:chOff x="209" y="1029"/>
            <a:chExt cx="2431" cy="3195"/>
          </a:xfrm>
        </p:grpSpPr>
        <p:sp>
          <p:nvSpPr>
            <p:cNvPr id="99356" name="Text Box 5"/>
            <p:cNvSpPr txBox="1">
              <a:spLocks noChangeArrowheads="1"/>
            </p:cNvSpPr>
            <p:nvPr/>
          </p:nvSpPr>
          <p:spPr bwMode="auto">
            <a:xfrm>
              <a:off x="609" y="1029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99357" name="Line 6"/>
            <p:cNvSpPr>
              <a:spLocks noChangeShapeType="1"/>
            </p:cNvSpPr>
            <p:nvPr/>
          </p:nvSpPr>
          <p:spPr bwMode="auto">
            <a:xfrm flipH="1">
              <a:off x="384" y="12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8" name="Line 7"/>
            <p:cNvSpPr>
              <a:spLocks noChangeShapeType="1"/>
            </p:cNvSpPr>
            <p:nvPr/>
          </p:nvSpPr>
          <p:spPr bwMode="auto">
            <a:xfrm>
              <a:off x="816" y="12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9" name="Text Box 8"/>
            <p:cNvSpPr txBox="1">
              <a:spLocks noChangeArrowheads="1"/>
            </p:cNvSpPr>
            <p:nvPr/>
          </p:nvSpPr>
          <p:spPr bwMode="auto">
            <a:xfrm>
              <a:off x="209" y="1557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99360" name="Line 9"/>
            <p:cNvSpPr>
              <a:spLocks noChangeShapeType="1"/>
            </p:cNvSpPr>
            <p:nvPr/>
          </p:nvSpPr>
          <p:spPr bwMode="auto">
            <a:xfrm>
              <a:off x="384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1" name="Text Box 10"/>
            <p:cNvSpPr txBox="1">
              <a:spLocks noChangeArrowheads="1"/>
            </p:cNvSpPr>
            <p:nvPr/>
          </p:nvSpPr>
          <p:spPr bwMode="auto">
            <a:xfrm>
              <a:off x="857" y="1584"/>
              <a:ext cx="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99362" name="Line 11"/>
            <p:cNvSpPr>
              <a:spLocks noChangeShapeType="1"/>
            </p:cNvSpPr>
            <p:nvPr/>
          </p:nvSpPr>
          <p:spPr bwMode="auto">
            <a:xfrm flipH="1">
              <a:off x="720" y="18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3" name="Text Box 12"/>
            <p:cNvSpPr txBox="1">
              <a:spLocks noChangeArrowheads="1"/>
            </p:cNvSpPr>
            <p:nvPr/>
          </p:nvSpPr>
          <p:spPr bwMode="auto">
            <a:xfrm>
              <a:off x="605" y="2133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99364" name="Line 13"/>
            <p:cNvSpPr>
              <a:spLocks noChangeShapeType="1"/>
            </p:cNvSpPr>
            <p:nvPr/>
          </p:nvSpPr>
          <p:spPr bwMode="auto">
            <a:xfrm>
              <a:off x="72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5" name="Text Box 14"/>
            <p:cNvSpPr txBox="1">
              <a:spLocks noChangeArrowheads="1"/>
            </p:cNvSpPr>
            <p:nvPr/>
          </p:nvSpPr>
          <p:spPr bwMode="auto">
            <a:xfrm>
              <a:off x="337" y="2661"/>
              <a:ext cx="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decided</a:t>
              </a:r>
            </a:p>
          </p:txBody>
        </p:sp>
        <p:sp>
          <p:nvSpPr>
            <p:cNvPr id="99366" name="Line 15"/>
            <p:cNvSpPr>
              <a:spLocks noChangeShapeType="1"/>
            </p:cNvSpPr>
            <p:nvPr/>
          </p:nvSpPr>
          <p:spPr bwMode="auto">
            <a:xfrm>
              <a:off x="1200" y="18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7" name="Text Box 16"/>
            <p:cNvSpPr txBox="1">
              <a:spLocks noChangeArrowheads="1"/>
            </p:cNvSpPr>
            <p:nvPr/>
          </p:nvSpPr>
          <p:spPr bwMode="auto">
            <a:xfrm>
              <a:off x="1457" y="211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99368" name="Line 17"/>
            <p:cNvSpPr>
              <a:spLocks noChangeShapeType="1"/>
            </p:cNvSpPr>
            <p:nvPr/>
          </p:nvSpPr>
          <p:spPr bwMode="auto">
            <a:xfrm flipH="1">
              <a:off x="1296" y="24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9" name="Text Box 18"/>
            <p:cNvSpPr txBox="1">
              <a:spLocks noChangeArrowheads="1"/>
            </p:cNvSpPr>
            <p:nvPr/>
          </p:nvSpPr>
          <p:spPr bwMode="auto">
            <a:xfrm>
              <a:off x="1138" y="2640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99370" name="Line 19"/>
            <p:cNvSpPr>
              <a:spLocks noChangeShapeType="1"/>
            </p:cNvSpPr>
            <p:nvPr/>
          </p:nvSpPr>
          <p:spPr bwMode="auto">
            <a:xfrm>
              <a:off x="1296" y="29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1" name="Text Box 20"/>
            <p:cNvSpPr txBox="1">
              <a:spLocks noChangeArrowheads="1"/>
            </p:cNvSpPr>
            <p:nvPr/>
          </p:nvSpPr>
          <p:spPr bwMode="auto">
            <a:xfrm>
              <a:off x="1058" y="3093"/>
              <a:ext cx="4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PRO</a:t>
              </a:r>
            </a:p>
          </p:txBody>
        </p:sp>
        <p:sp>
          <p:nvSpPr>
            <p:cNvPr id="99372" name="Text Box 21"/>
            <p:cNvSpPr txBox="1">
              <a:spLocks noChangeArrowheads="1"/>
            </p:cNvSpPr>
            <p:nvPr/>
          </p:nvSpPr>
          <p:spPr bwMode="auto">
            <a:xfrm>
              <a:off x="1775" y="2640"/>
              <a:ext cx="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99373" name="Line 22"/>
            <p:cNvSpPr>
              <a:spLocks noChangeShapeType="1"/>
            </p:cNvSpPr>
            <p:nvPr/>
          </p:nvSpPr>
          <p:spPr bwMode="auto">
            <a:xfrm>
              <a:off x="1632" y="24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4" name="Line 23"/>
            <p:cNvSpPr>
              <a:spLocks noChangeShapeType="1"/>
            </p:cNvSpPr>
            <p:nvPr/>
          </p:nvSpPr>
          <p:spPr bwMode="auto">
            <a:xfrm flipH="1">
              <a:off x="1680" y="29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5" name="Text Box 24"/>
            <p:cNvSpPr txBox="1">
              <a:spLocks noChangeArrowheads="1"/>
            </p:cNvSpPr>
            <p:nvPr/>
          </p:nvSpPr>
          <p:spPr bwMode="auto">
            <a:xfrm>
              <a:off x="1593" y="3168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99376" name="Line 25"/>
            <p:cNvSpPr>
              <a:spLocks noChangeShapeType="1"/>
            </p:cNvSpPr>
            <p:nvPr/>
          </p:nvSpPr>
          <p:spPr bwMode="auto">
            <a:xfrm>
              <a:off x="1680" y="34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7" name="Text Box 26"/>
            <p:cNvSpPr txBox="1">
              <a:spLocks noChangeArrowheads="1"/>
            </p:cNvSpPr>
            <p:nvPr/>
          </p:nvSpPr>
          <p:spPr bwMode="auto">
            <a:xfrm>
              <a:off x="1405" y="3669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to be</a:t>
              </a:r>
            </a:p>
          </p:txBody>
        </p:sp>
        <p:sp>
          <p:nvSpPr>
            <p:cNvPr id="99378" name="Line 27"/>
            <p:cNvSpPr>
              <a:spLocks noChangeShapeType="1"/>
            </p:cNvSpPr>
            <p:nvPr/>
          </p:nvSpPr>
          <p:spPr bwMode="auto">
            <a:xfrm>
              <a:off x="2016" y="29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9" name="Text Box 28"/>
            <p:cNvSpPr txBox="1">
              <a:spLocks noChangeArrowheads="1"/>
            </p:cNvSpPr>
            <p:nvPr/>
          </p:nvSpPr>
          <p:spPr bwMode="auto">
            <a:xfrm>
              <a:off x="2120" y="3141"/>
              <a:ext cx="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PP</a:t>
              </a:r>
            </a:p>
          </p:txBody>
        </p:sp>
        <p:sp>
          <p:nvSpPr>
            <p:cNvPr id="99380" name="AutoShape 29"/>
            <p:cNvSpPr>
              <a:spLocks noChangeArrowheads="1"/>
            </p:cNvSpPr>
            <p:nvPr/>
          </p:nvSpPr>
          <p:spPr bwMode="auto">
            <a:xfrm>
              <a:off x="2160" y="3456"/>
              <a:ext cx="240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9381" name="Text Box 30"/>
            <p:cNvSpPr txBox="1">
              <a:spLocks noChangeArrowheads="1"/>
            </p:cNvSpPr>
            <p:nvPr/>
          </p:nvSpPr>
          <p:spPr bwMode="auto">
            <a:xfrm>
              <a:off x="1916" y="3706"/>
              <a:ext cx="7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in the</a:t>
              </a:r>
            </a:p>
            <a:p>
              <a:pPr algn="ctr"/>
              <a:r>
                <a:rPr lang="en-US" sz="2400">
                  <a:latin typeface="Tahoma" pitchFamily="34" charset="0"/>
                </a:rPr>
                <a:t>kitchen</a:t>
              </a:r>
            </a:p>
          </p:txBody>
        </p:sp>
      </p:grpSp>
      <p:sp>
        <p:nvSpPr>
          <p:cNvPr id="99332" name="Text Box 31"/>
          <p:cNvSpPr txBox="1">
            <a:spLocks noChangeArrowheads="1"/>
          </p:cNvSpPr>
          <p:nvPr/>
        </p:nvSpPr>
        <p:spPr bwMode="auto">
          <a:xfrm>
            <a:off x="5233988" y="16335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99333" name="Line 32"/>
          <p:cNvSpPr>
            <a:spLocks noChangeShapeType="1"/>
          </p:cNvSpPr>
          <p:nvPr/>
        </p:nvSpPr>
        <p:spPr bwMode="auto">
          <a:xfrm flipH="1">
            <a:off x="48768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Line 33"/>
          <p:cNvSpPr>
            <a:spLocks noChangeShapeType="1"/>
          </p:cNvSpPr>
          <p:nvPr/>
        </p:nvSpPr>
        <p:spPr bwMode="auto">
          <a:xfrm>
            <a:off x="55626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36"/>
          <p:cNvSpPr txBox="1">
            <a:spLocks noChangeArrowheads="1"/>
          </p:cNvSpPr>
          <p:nvPr/>
        </p:nvSpPr>
        <p:spPr bwMode="auto">
          <a:xfrm>
            <a:off x="5627688" y="25146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99336" name="Line 37"/>
          <p:cNvSpPr>
            <a:spLocks noChangeShapeType="1"/>
          </p:cNvSpPr>
          <p:nvPr/>
        </p:nvSpPr>
        <p:spPr bwMode="auto">
          <a:xfrm flipH="1">
            <a:off x="5410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Text Box 38"/>
          <p:cNvSpPr txBox="1">
            <a:spLocks noChangeArrowheads="1"/>
          </p:cNvSpPr>
          <p:nvPr/>
        </p:nvSpPr>
        <p:spPr bwMode="auto">
          <a:xfrm>
            <a:off x="5227638" y="338613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99338" name="Line 39"/>
          <p:cNvSpPr>
            <a:spLocks noChangeShapeType="1"/>
          </p:cNvSpPr>
          <p:nvPr/>
        </p:nvSpPr>
        <p:spPr bwMode="auto">
          <a:xfrm>
            <a:off x="54102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Text Box 40"/>
          <p:cNvSpPr txBox="1">
            <a:spLocks noChangeArrowheads="1"/>
          </p:cNvSpPr>
          <p:nvPr/>
        </p:nvSpPr>
        <p:spPr bwMode="auto">
          <a:xfrm>
            <a:off x="4802188" y="4224338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seemed</a:t>
            </a:r>
          </a:p>
        </p:txBody>
      </p:sp>
      <p:sp>
        <p:nvSpPr>
          <p:cNvPr id="99340" name="Line 41"/>
          <p:cNvSpPr>
            <a:spLocks noChangeShapeType="1"/>
          </p:cNvSpPr>
          <p:nvPr/>
        </p:nvSpPr>
        <p:spPr bwMode="auto">
          <a:xfrm>
            <a:off x="6172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Text Box 42"/>
          <p:cNvSpPr txBox="1">
            <a:spLocks noChangeArrowheads="1"/>
          </p:cNvSpPr>
          <p:nvPr/>
        </p:nvSpPr>
        <p:spPr bwMode="auto">
          <a:xfrm>
            <a:off x="6580188" y="3352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99342" name="Line 43"/>
          <p:cNvSpPr>
            <a:spLocks noChangeShapeType="1"/>
          </p:cNvSpPr>
          <p:nvPr/>
        </p:nvSpPr>
        <p:spPr bwMode="auto">
          <a:xfrm flipH="1">
            <a:off x="63246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Text Box 44"/>
          <p:cNvSpPr txBox="1">
            <a:spLocks noChangeArrowheads="1"/>
          </p:cNvSpPr>
          <p:nvPr/>
        </p:nvSpPr>
        <p:spPr bwMode="auto">
          <a:xfrm>
            <a:off x="6073775" y="41910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99344" name="Line 45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Text Box 46"/>
          <p:cNvSpPr txBox="1">
            <a:spLocks noChangeArrowheads="1"/>
          </p:cNvSpPr>
          <p:nvPr/>
        </p:nvSpPr>
        <p:spPr bwMode="auto">
          <a:xfrm>
            <a:off x="7085013" y="41910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99346" name="Line 47"/>
          <p:cNvSpPr>
            <a:spLocks noChangeShapeType="1"/>
          </p:cNvSpPr>
          <p:nvPr/>
        </p:nvSpPr>
        <p:spPr bwMode="auto">
          <a:xfrm>
            <a:off x="68580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Line 48"/>
          <p:cNvSpPr>
            <a:spLocks noChangeShapeType="1"/>
          </p:cNvSpPr>
          <p:nvPr/>
        </p:nvSpPr>
        <p:spPr bwMode="auto">
          <a:xfrm flipH="1">
            <a:off x="69342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Text Box 49"/>
          <p:cNvSpPr txBox="1">
            <a:spLocks noChangeArrowheads="1"/>
          </p:cNvSpPr>
          <p:nvPr/>
        </p:nvSpPr>
        <p:spPr bwMode="auto">
          <a:xfrm>
            <a:off x="6796088" y="50292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99349" name="Line 50"/>
          <p:cNvSpPr>
            <a:spLocks noChangeShapeType="1"/>
          </p:cNvSpPr>
          <p:nvPr/>
        </p:nvSpPr>
        <p:spPr bwMode="auto">
          <a:xfrm>
            <a:off x="69342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Text Box 51"/>
          <p:cNvSpPr txBox="1">
            <a:spLocks noChangeArrowheads="1"/>
          </p:cNvSpPr>
          <p:nvPr/>
        </p:nvSpPr>
        <p:spPr bwMode="auto">
          <a:xfrm>
            <a:off x="6497638" y="582453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to be</a:t>
            </a:r>
          </a:p>
        </p:txBody>
      </p:sp>
      <p:sp>
        <p:nvSpPr>
          <p:cNvPr id="99351" name="Line 52"/>
          <p:cNvSpPr>
            <a:spLocks noChangeShapeType="1"/>
          </p:cNvSpPr>
          <p:nvPr/>
        </p:nvSpPr>
        <p:spPr bwMode="auto">
          <a:xfrm>
            <a:off x="74676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Text Box 53"/>
          <p:cNvSpPr txBox="1">
            <a:spLocks noChangeArrowheads="1"/>
          </p:cNvSpPr>
          <p:nvPr/>
        </p:nvSpPr>
        <p:spPr bwMode="auto">
          <a:xfrm>
            <a:off x="7632700" y="4986338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PP</a:t>
            </a:r>
          </a:p>
        </p:txBody>
      </p:sp>
      <p:sp>
        <p:nvSpPr>
          <p:cNvPr id="99353" name="AutoShape 54"/>
          <p:cNvSpPr>
            <a:spLocks noChangeArrowheads="1"/>
          </p:cNvSpPr>
          <p:nvPr/>
        </p:nvSpPr>
        <p:spPr bwMode="auto">
          <a:xfrm>
            <a:off x="7696200" y="5486400"/>
            <a:ext cx="381000" cy="457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9354" name="Text Box 55"/>
          <p:cNvSpPr txBox="1">
            <a:spLocks noChangeArrowheads="1"/>
          </p:cNvSpPr>
          <p:nvPr/>
        </p:nvSpPr>
        <p:spPr bwMode="auto">
          <a:xfrm>
            <a:off x="7308850" y="5883275"/>
            <a:ext cx="1149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in the</a:t>
            </a:r>
          </a:p>
          <a:p>
            <a:pPr algn="ctr"/>
            <a:r>
              <a:rPr lang="en-US" sz="2400">
                <a:latin typeface="Tahoma" pitchFamily="34" charset="0"/>
              </a:rPr>
              <a:t>kitchen</a:t>
            </a:r>
          </a:p>
        </p:txBody>
      </p:sp>
      <p:sp>
        <p:nvSpPr>
          <p:cNvPr id="99355" name="Text Box 56"/>
          <p:cNvSpPr txBox="1">
            <a:spLocks noChangeArrowheads="1"/>
          </p:cNvSpPr>
          <p:nvPr/>
        </p:nvSpPr>
        <p:spPr bwMode="auto">
          <a:xfrm>
            <a:off x="5845175" y="48768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an 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Types of Syntactic Constructions: Analysis</a:t>
            </a:r>
          </a:p>
        </p:txBody>
      </p:sp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68263" y="32337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an elf</a:t>
            </a:r>
          </a:p>
        </p:txBody>
      </p:sp>
      <p:grpSp>
        <p:nvGrpSpPr>
          <p:cNvPr id="101379" name="Group 4"/>
          <p:cNvGrpSpPr>
            <a:grpSpLocks/>
          </p:cNvGrpSpPr>
          <p:nvPr/>
        </p:nvGrpSpPr>
        <p:grpSpPr bwMode="auto">
          <a:xfrm>
            <a:off x="331788" y="1633538"/>
            <a:ext cx="3859212" cy="5072062"/>
            <a:chOff x="209" y="1029"/>
            <a:chExt cx="2431" cy="3195"/>
          </a:xfrm>
        </p:grpSpPr>
        <p:sp>
          <p:nvSpPr>
            <p:cNvPr id="101405" name="Text Box 5"/>
            <p:cNvSpPr txBox="1">
              <a:spLocks noChangeArrowheads="1"/>
            </p:cNvSpPr>
            <p:nvPr/>
          </p:nvSpPr>
          <p:spPr bwMode="auto">
            <a:xfrm>
              <a:off x="609" y="1029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101406" name="Line 6"/>
            <p:cNvSpPr>
              <a:spLocks noChangeShapeType="1"/>
            </p:cNvSpPr>
            <p:nvPr/>
          </p:nvSpPr>
          <p:spPr bwMode="auto">
            <a:xfrm flipH="1">
              <a:off x="384" y="12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7" name="Line 7"/>
            <p:cNvSpPr>
              <a:spLocks noChangeShapeType="1"/>
            </p:cNvSpPr>
            <p:nvPr/>
          </p:nvSpPr>
          <p:spPr bwMode="auto">
            <a:xfrm>
              <a:off x="816" y="12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8" name="Text Box 8"/>
            <p:cNvSpPr txBox="1">
              <a:spLocks noChangeArrowheads="1"/>
            </p:cNvSpPr>
            <p:nvPr/>
          </p:nvSpPr>
          <p:spPr bwMode="auto">
            <a:xfrm>
              <a:off x="209" y="1557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101409" name="Line 9"/>
            <p:cNvSpPr>
              <a:spLocks noChangeShapeType="1"/>
            </p:cNvSpPr>
            <p:nvPr/>
          </p:nvSpPr>
          <p:spPr bwMode="auto">
            <a:xfrm>
              <a:off x="384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0" name="Text Box 10"/>
            <p:cNvSpPr txBox="1">
              <a:spLocks noChangeArrowheads="1"/>
            </p:cNvSpPr>
            <p:nvPr/>
          </p:nvSpPr>
          <p:spPr bwMode="auto">
            <a:xfrm>
              <a:off x="857" y="1584"/>
              <a:ext cx="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101411" name="Line 11"/>
            <p:cNvSpPr>
              <a:spLocks noChangeShapeType="1"/>
            </p:cNvSpPr>
            <p:nvPr/>
          </p:nvSpPr>
          <p:spPr bwMode="auto">
            <a:xfrm flipH="1">
              <a:off x="720" y="18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2" name="Text Box 12"/>
            <p:cNvSpPr txBox="1">
              <a:spLocks noChangeArrowheads="1"/>
            </p:cNvSpPr>
            <p:nvPr/>
          </p:nvSpPr>
          <p:spPr bwMode="auto">
            <a:xfrm>
              <a:off x="605" y="2133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101413" name="Line 13"/>
            <p:cNvSpPr>
              <a:spLocks noChangeShapeType="1"/>
            </p:cNvSpPr>
            <p:nvPr/>
          </p:nvSpPr>
          <p:spPr bwMode="auto">
            <a:xfrm>
              <a:off x="72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4" name="Text Box 14"/>
            <p:cNvSpPr txBox="1">
              <a:spLocks noChangeArrowheads="1"/>
            </p:cNvSpPr>
            <p:nvPr/>
          </p:nvSpPr>
          <p:spPr bwMode="auto">
            <a:xfrm>
              <a:off x="337" y="2661"/>
              <a:ext cx="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decided</a:t>
              </a:r>
            </a:p>
          </p:txBody>
        </p:sp>
        <p:sp>
          <p:nvSpPr>
            <p:cNvPr id="101415" name="Line 15"/>
            <p:cNvSpPr>
              <a:spLocks noChangeShapeType="1"/>
            </p:cNvSpPr>
            <p:nvPr/>
          </p:nvSpPr>
          <p:spPr bwMode="auto">
            <a:xfrm>
              <a:off x="1200" y="18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6" name="Text Box 16"/>
            <p:cNvSpPr txBox="1">
              <a:spLocks noChangeArrowheads="1"/>
            </p:cNvSpPr>
            <p:nvPr/>
          </p:nvSpPr>
          <p:spPr bwMode="auto">
            <a:xfrm>
              <a:off x="1457" y="211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101417" name="Line 17"/>
            <p:cNvSpPr>
              <a:spLocks noChangeShapeType="1"/>
            </p:cNvSpPr>
            <p:nvPr/>
          </p:nvSpPr>
          <p:spPr bwMode="auto">
            <a:xfrm flipH="1">
              <a:off x="1296" y="24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8" name="Text Box 18"/>
            <p:cNvSpPr txBox="1">
              <a:spLocks noChangeArrowheads="1"/>
            </p:cNvSpPr>
            <p:nvPr/>
          </p:nvSpPr>
          <p:spPr bwMode="auto">
            <a:xfrm>
              <a:off x="1138" y="2640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101419" name="Line 19"/>
            <p:cNvSpPr>
              <a:spLocks noChangeShapeType="1"/>
            </p:cNvSpPr>
            <p:nvPr/>
          </p:nvSpPr>
          <p:spPr bwMode="auto">
            <a:xfrm>
              <a:off x="1296" y="29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0" name="Text Box 20"/>
            <p:cNvSpPr txBox="1">
              <a:spLocks noChangeArrowheads="1"/>
            </p:cNvSpPr>
            <p:nvPr/>
          </p:nvSpPr>
          <p:spPr bwMode="auto">
            <a:xfrm>
              <a:off x="1058" y="3093"/>
              <a:ext cx="4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PRO</a:t>
              </a:r>
            </a:p>
          </p:txBody>
        </p:sp>
        <p:sp>
          <p:nvSpPr>
            <p:cNvPr id="101421" name="Text Box 21"/>
            <p:cNvSpPr txBox="1">
              <a:spLocks noChangeArrowheads="1"/>
            </p:cNvSpPr>
            <p:nvPr/>
          </p:nvSpPr>
          <p:spPr bwMode="auto">
            <a:xfrm>
              <a:off x="1775" y="2640"/>
              <a:ext cx="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101422" name="Line 22"/>
            <p:cNvSpPr>
              <a:spLocks noChangeShapeType="1"/>
            </p:cNvSpPr>
            <p:nvPr/>
          </p:nvSpPr>
          <p:spPr bwMode="auto">
            <a:xfrm>
              <a:off x="1632" y="24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3" name="Line 23"/>
            <p:cNvSpPr>
              <a:spLocks noChangeShapeType="1"/>
            </p:cNvSpPr>
            <p:nvPr/>
          </p:nvSpPr>
          <p:spPr bwMode="auto">
            <a:xfrm flipH="1">
              <a:off x="1680" y="29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4" name="Text Box 24"/>
            <p:cNvSpPr txBox="1">
              <a:spLocks noChangeArrowheads="1"/>
            </p:cNvSpPr>
            <p:nvPr/>
          </p:nvSpPr>
          <p:spPr bwMode="auto">
            <a:xfrm>
              <a:off x="1593" y="3168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101425" name="Line 25"/>
            <p:cNvSpPr>
              <a:spLocks noChangeShapeType="1"/>
            </p:cNvSpPr>
            <p:nvPr/>
          </p:nvSpPr>
          <p:spPr bwMode="auto">
            <a:xfrm>
              <a:off x="1680" y="34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6" name="Text Box 26"/>
            <p:cNvSpPr txBox="1">
              <a:spLocks noChangeArrowheads="1"/>
            </p:cNvSpPr>
            <p:nvPr/>
          </p:nvSpPr>
          <p:spPr bwMode="auto">
            <a:xfrm>
              <a:off x="1405" y="3669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to be</a:t>
              </a:r>
            </a:p>
          </p:txBody>
        </p:sp>
        <p:sp>
          <p:nvSpPr>
            <p:cNvPr id="101427" name="Line 27"/>
            <p:cNvSpPr>
              <a:spLocks noChangeShapeType="1"/>
            </p:cNvSpPr>
            <p:nvPr/>
          </p:nvSpPr>
          <p:spPr bwMode="auto">
            <a:xfrm>
              <a:off x="2016" y="29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28" name="Text Box 28"/>
            <p:cNvSpPr txBox="1">
              <a:spLocks noChangeArrowheads="1"/>
            </p:cNvSpPr>
            <p:nvPr/>
          </p:nvSpPr>
          <p:spPr bwMode="auto">
            <a:xfrm>
              <a:off x="2120" y="3141"/>
              <a:ext cx="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PP</a:t>
              </a:r>
            </a:p>
          </p:txBody>
        </p:sp>
        <p:sp>
          <p:nvSpPr>
            <p:cNvPr id="101429" name="AutoShape 29"/>
            <p:cNvSpPr>
              <a:spLocks noChangeArrowheads="1"/>
            </p:cNvSpPr>
            <p:nvPr/>
          </p:nvSpPr>
          <p:spPr bwMode="auto">
            <a:xfrm>
              <a:off x="2160" y="3456"/>
              <a:ext cx="240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1430" name="Text Box 30"/>
            <p:cNvSpPr txBox="1">
              <a:spLocks noChangeArrowheads="1"/>
            </p:cNvSpPr>
            <p:nvPr/>
          </p:nvSpPr>
          <p:spPr bwMode="auto">
            <a:xfrm>
              <a:off x="1916" y="3706"/>
              <a:ext cx="7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in the</a:t>
              </a:r>
            </a:p>
            <a:p>
              <a:pPr algn="ctr"/>
              <a:r>
                <a:rPr lang="en-US" sz="2400">
                  <a:latin typeface="Tahoma" pitchFamily="34" charset="0"/>
                </a:rPr>
                <a:t>kitchen</a:t>
              </a:r>
            </a:p>
          </p:txBody>
        </p:sp>
      </p:grpSp>
      <p:sp>
        <p:nvSpPr>
          <p:cNvPr id="101380" name="Text Box 31"/>
          <p:cNvSpPr txBox="1">
            <a:spLocks noChangeArrowheads="1"/>
          </p:cNvSpPr>
          <p:nvPr/>
        </p:nvSpPr>
        <p:spPr bwMode="auto">
          <a:xfrm>
            <a:off x="5233988" y="16335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101381" name="Line 32"/>
          <p:cNvSpPr>
            <a:spLocks noChangeShapeType="1"/>
          </p:cNvSpPr>
          <p:nvPr/>
        </p:nvSpPr>
        <p:spPr bwMode="auto">
          <a:xfrm flipH="1">
            <a:off x="48768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2" name="Line 33"/>
          <p:cNvSpPr>
            <a:spLocks noChangeShapeType="1"/>
          </p:cNvSpPr>
          <p:nvPr/>
        </p:nvSpPr>
        <p:spPr bwMode="auto">
          <a:xfrm>
            <a:off x="55626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Text Box 36"/>
          <p:cNvSpPr txBox="1">
            <a:spLocks noChangeArrowheads="1"/>
          </p:cNvSpPr>
          <p:nvPr/>
        </p:nvSpPr>
        <p:spPr bwMode="auto">
          <a:xfrm>
            <a:off x="5627688" y="25146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101384" name="Line 37"/>
          <p:cNvSpPr>
            <a:spLocks noChangeShapeType="1"/>
          </p:cNvSpPr>
          <p:nvPr/>
        </p:nvSpPr>
        <p:spPr bwMode="auto">
          <a:xfrm flipH="1">
            <a:off x="5410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Text Box 38"/>
          <p:cNvSpPr txBox="1">
            <a:spLocks noChangeArrowheads="1"/>
          </p:cNvSpPr>
          <p:nvPr/>
        </p:nvSpPr>
        <p:spPr bwMode="auto">
          <a:xfrm>
            <a:off x="5227638" y="338613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101386" name="Line 39"/>
          <p:cNvSpPr>
            <a:spLocks noChangeShapeType="1"/>
          </p:cNvSpPr>
          <p:nvPr/>
        </p:nvSpPr>
        <p:spPr bwMode="auto">
          <a:xfrm>
            <a:off x="54102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Text Box 40"/>
          <p:cNvSpPr txBox="1">
            <a:spLocks noChangeArrowheads="1"/>
          </p:cNvSpPr>
          <p:nvPr/>
        </p:nvSpPr>
        <p:spPr bwMode="auto">
          <a:xfrm>
            <a:off x="4802188" y="4224338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seemed</a:t>
            </a:r>
          </a:p>
        </p:txBody>
      </p:sp>
      <p:sp>
        <p:nvSpPr>
          <p:cNvPr id="101388" name="Line 41"/>
          <p:cNvSpPr>
            <a:spLocks noChangeShapeType="1"/>
          </p:cNvSpPr>
          <p:nvPr/>
        </p:nvSpPr>
        <p:spPr bwMode="auto">
          <a:xfrm>
            <a:off x="6172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Text Box 42"/>
          <p:cNvSpPr txBox="1">
            <a:spLocks noChangeArrowheads="1"/>
          </p:cNvSpPr>
          <p:nvPr/>
        </p:nvSpPr>
        <p:spPr bwMode="auto">
          <a:xfrm>
            <a:off x="6580188" y="3352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101390" name="Line 43"/>
          <p:cNvSpPr>
            <a:spLocks noChangeShapeType="1"/>
          </p:cNvSpPr>
          <p:nvPr/>
        </p:nvSpPr>
        <p:spPr bwMode="auto">
          <a:xfrm flipH="1">
            <a:off x="63246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1" name="Text Box 44"/>
          <p:cNvSpPr txBox="1">
            <a:spLocks noChangeArrowheads="1"/>
          </p:cNvSpPr>
          <p:nvPr/>
        </p:nvSpPr>
        <p:spPr bwMode="auto">
          <a:xfrm>
            <a:off x="6073775" y="41910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101392" name="Line 45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3" name="Text Box 46"/>
          <p:cNvSpPr txBox="1">
            <a:spLocks noChangeArrowheads="1"/>
          </p:cNvSpPr>
          <p:nvPr/>
        </p:nvSpPr>
        <p:spPr bwMode="auto">
          <a:xfrm>
            <a:off x="7085013" y="41910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101394" name="Line 47"/>
          <p:cNvSpPr>
            <a:spLocks noChangeShapeType="1"/>
          </p:cNvSpPr>
          <p:nvPr/>
        </p:nvSpPr>
        <p:spPr bwMode="auto">
          <a:xfrm>
            <a:off x="68580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5" name="Line 48"/>
          <p:cNvSpPr>
            <a:spLocks noChangeShapeType="1"/>
          </p:cNvSpPr>
          <p:nvPr/>
        </p:nvSpPr>
        <p:spPr bwMode="auto">
          <a:xfrm flipH="1">
            <a:off x="69342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6" name="Text Box 49"/>
          <p:cNvSpPr txBox="1">
            <a:spLocks noChangeArrowheads="1"/>
          </p:cNvSpPr>
          <p:nvPr/>
        </p:nvSpPr>
        <p:spPr bwMode="auto">
          <a:xfrm>
            <a:off x="6796088" y="50292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101397" name="Line 50"/>
          <p:cNvSpPr>
            <a:spLocks noChangeShapeType="1"/>
          </p:cNvSpPr>
          <p:nvPr/>
        </p:nvSpPr>
        <p:spPr bwMode="auto">
          <a:xfrm>
            <a:off x="69342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8" name="Text Box 51"/>
          <p:cNvSpPr txBox="1">
            <a:spLocks noChangeArrowheads="1"/>
          </p:cNvSpPr>
          <p:nvPr/>
        </p:nvSpPr>
        <p:spPr bwMode="auto">
          <a:xfrm>
            <a:off x="6497638" y="582453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to be</a:t>
            </a:r>
          </a:p>
        </p:txBody>
      </p:sp>
      <p:sp>
        <p:nvSpPr>
          <p:cNvPr id="101399" name="Line 52"/>
          <p:cNvSpPr>
            <a:spLocks noChangeShapeType="1"/>
          </p:cNvSpPr>
          <p:nvPr/>
        </p:nvSpPr>
        <p:spPr bwMode="auto">
          <a:xfrm>
            <a:off x="74676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00" name="Text Box 53"/>
          <p:cNvSpPr txBox="1">
            <a:spLocks noChangeArrowheads="1"/>
          </p:cNvSpPr>
          <p:nvPr/>
        </p:nvSpPr>
        <p:spPr bwMode="auto">
          <a:xfrm>
            <a:off x="7632700" y="4986338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PP</a:t>
            </a:r>
          </a:p>
        </p:txBody>
      </p:sp>
      <p:sp>
        <p:nvSpPr>
          <p:cNvPr id="101401" name="AutoShape 54"/>
          <p:cNvSpPr>
            <a:spLocks noChangeArrowheads="1"/>
          </p:cNvSpPr>
          <p:nvPr/>
        </p:nvSpPr>
        <p:spPr bwMode="auto">
          <a:xfrm>
            <a:off x="7696200" y="5486400"/>
            <a:ext cx="381000" cy="457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1402" name="Text Box 55"/>
          <p:cNvSpPr txBox="1">
            <a:spLocks noChangeArrowheads="1"/>
          </p:cNvSpPr>
          <p:nvPr/>
        </p:nvSpPr>
        <p:spPr bwMode="auto">
          <a:xfrm>
            <a:off x="7308850" y="5883275"/>
            <a:ext cx="1149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in the</a:t>
            </a:r>
          </a:p>
          <a:p>
            <a:pPr algn="ctr"/>
            <a:r>
              <a:rPr lang="en-US" sz="2400">
                <a:latin typeface="Tahoma" pitchFamily="34" charset="0"/>
              </a:rPr>
              <a:t>kitchen</a:t>
            </a:r>
          </a:p>
        </p:txBody>
      </p:sp>
      <p:sp>
        <p:nvSpPr>
          <p:cNvPr id="101403" name="Text Box 56"/>
          <p:cNvSpPr txBox="1">
            <a:spLocks noChangeArrowheads="1"/>
          </p:cNvSpPr>
          <p:nvPr/>
        </p:nvSpPr>
        <p:spPr bwMode="auto">
          <a:xfrm>
            <a:off x="5845175" y="48768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an elf</a:t>
            </a:r>
          </a:p>
        </p:txBody>
      </p:sp>
      <p:sp>
        <p:nvSpPr>
          <p:cNvPr id="101404" name="AutoShape 59"/>
          <p:cNvSpPr>
            <a:spLocks noChangeArrowheads="1"/>
          </p:cNvSpPr>
          <p:nvPr/>
        </p:nvSpPr>
        <p:spPr bwMode="auto">
          <a:xfrm rot="-5400000">
            <a:off x="3733800" y="3276600"/>
            <a:ext cx="26670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436 h 21600"/>
              <a:gd name="T14" fmla="*/ 19995 w 21600"/>
              <a:gd name="T15" fmla="*/ 772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660" y="0"/>
                </a:lnTo>
                <a:lnTo>
                  <a:pt x="15660" y="4436"/>
                </a:lnTo>
                <a:lnTo>
                  <a:pt x="12427" y="4436"/>
                </a:lnTo>
                <a:cubicBezTo>
                  <a:pt x="5564" y="4436"/>
                  <a:pt x="0" y="7893"/>
                  <a:pt x="0" y="12158"/>
                </a:cubicBezTo>
                <a:lnTo>
                  <a:pt x="0" y="21600"/>
                </a:lnTo>
                <a:lnTo>
                  <a:pt x="3359" y="21600"/>
                </a:lnTo>
                <a:lnTo>
                  <a:pt x="3359" y="12158"/>
                </a:lnTo>
                <a:cubicBezTo>
                  <a:pt x="3359" y="9708"/>
                  <a:pt x="7419" y="7722"/>
                  <a:pt x="12427" y="7722"/>
                </a:cubicBezTo>
                <a:lnTo>
                  <a:pt x="15660" y="7722"/>
                </a:lnTo>
                <a:lnTo>
                  <a:pt x="15660" y="12158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Types of Syntactic Constructions: Analysis</a:t>
            </a:r>
          </a:p>
        </p:txBody>
      </p:sp>
      <p:sp>
        <p:nvSpPr>
          <p:cNvPr id="103426" name="Text Box 3"/>
          <p:cNvSpPr txBox="1">
            <a:spLocks noChangeArrowheads="1"/>
          </p:cNvSpPr>
          <p:nvPr/>
        </p:nvSpPr>
        <p:spPr bwMode="auto">
          <a:xfrm>
            <a:off x="68263" y="32337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an elf</a:t>
            </a:r>
          </a:p>
        </p:txBody>
      </p:sp>
      <p:grpSp>
        <p:nvGrpSpPr>
          <p:cNvPr id="103427" name="Group 4"/>
          <p:cNvGrpSpPr>
            <a:grpSpLocks/>
          </p:cNvGrpSpPr>
          <p:nvPr/>
        </p:nvGrpSpPr>
        <p:grpSpPr bwMode="auto">
          <a:xfrm>
            <a:off x="331788" y="1633538"/>
            <a:ext cx="3859212" cy="5072062"/>
            <a:chOff x="209" y="1029"/>
            <a:chExt cx="2431" cy="3195"/>
          </a:xfrm>
        </p:grpSpPr>
        <p:sp>
          <p:nvSpPr>
            <p:cNvPr id="103455" name="Text Box 5"/>
            <p:cNvSpPr txBox="1">
              <a:spLocks noChangeArrowheads="1"/>
            </p:cNvSpPr>
            <p:nvPr/>
          </p:nvSpPr>
          <p:spPr bwMode="auto">
            <a:xfrm>
              <a:off x="609" y="1029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103456" name="Line 6"/>
            <p:cNvSpPr>
              <a:spLocks noChangeShapeType="1"/>
            </p:cNvSpPr>
            <p:nvPr/>
          </p:nvSpPr>
          <p:spPr bwMode="auto">
            <a:xfrm flipH="1">
              <a:off x="384" y="12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7" name="Line 7"/>
            <p:cNvSpPr>
              <a:spLocks noChangeShapeType="1"/>
            </p:cNvSpPr>
            <p:nvPr/>
          </p:nvSpPr>
          <p:spPr bwMode="auto">
            <a:xfrm>
              <a:off x="816" y="12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8" name="Text Box 8"/>
            <p:cNvSpPr txBox="1">
              <a:spLocks noChangeArrowheads="1"/>
            </p:cNvSpPr>
            <p:nvPr/>
          </p:nvSpPr>
          <p:spPr bwMode="auto">
            <a:xfrm>
              <a:off x="209" y="1557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103459" name="Line 9"/>
            <p:cNvSpPr>
              <a:spLocks noChangeShapeType="1"/>
            </p:cNvSpPr>
            <p:nvPr/>
          </p:nvSpPr>
          <p:spPr bwMode="auto">
            <a:xfrm>
              <a:off x="384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0" name="Text Box 10"/>
            <p:cNvSpPr txBox="1">
              <a:spLocks noChangeArrowheads="1"/>
            </p:cNvSpPr>
            <p:nvPr/>
          </p:nvSpPr>
          <p:spPr bwMode="auto">
            <a:xfrm>
              <a:off x="857" y="1584"/>
              <a:ext cx="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103461" name="Line 11"/>
            <p:cNvSpPr>
              <a:spLocks noChangeShapeType="1"/>
            </p:cNvSpPr>
            <p:nvPr/>
          </p:nvSpPr>
          <p:spPr bwMode="auto">
            <a:xfrm flipH="1">
              <a:off x="720" y="18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2" name="Text Box 12"/>
            <p:cNvSpPr txBox="1">
              <a:spLocks noChangeArrowheads="1"/>
            </p:cNvSpPr>
            <p:nvPr/>
          </p:nvSpPr>
          <p:spPr bwMode="auto">
            <a:xfrm>
              <a:off x="605" y="2133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103463" name="Line 13"/>
            <p:cNvSpPr>
              <a:spLocks noChangeShapeType="1"/>
            </p:cNvSpPr>
            <p:nvPr/>
          </p:nvSpPr>
          <p:spPr bwMode="auto">
            <a:xfrm>
              <a:off x="72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4" name="Text Box 14"/>
            <p:cNvSpPr txBox="1">
              <a:spLocks noChangeArrowheads="1"/>
            </p:cNvSpPr>
            <p:nvPr/>
          </p:nvSpPr>
          <p:spPr bwMode="auto">
            <a:xfrm>
              <a:off x="337" y="2661"/>
              <a:ext cx="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decided</a:t>
              </a:r>
            </a:p>
          </p:txBody>
        </p:sp>
        <p:sp>
          <p:nvSpPr>
            <p:cNvPr id="103465" name="Line 15"/>
            <p:cNvSpPr>
              <a:spLocks noChangeShapeType="1"/>
            </p:cNvSpPr>
            <p:nvPr/>
          </p:nvSpPr>
          <p:spPr bwMode="auto">
            <a:xfrm>
              <a:off x="1200" y="1872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6" name="Text Box 16"/>
            <p:cNvSpPr txBox="1">
              <a:spLocks noChangeArrowheads="1"/>
            </p:cNvSpPr>
            <p:nvPr/>
          </p:nvSpPr>
          <p:spPr bwMode="auto">
            <a:xfrm>
              <a:off x="1457" y="211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103467" name="Line 17"/>
            <p:cNvSpPr>
              <a:spLocks noChangeShapeType="1"/>
            </p:cNvSpPr>
            <p:nvPr/>
          </p:nvSpPr>
          <p:spPr bwMode="auto">
            <a:xfrm flipH="1">
              <a:off x="1296" y="24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8" name="Text Box 18"/>
            <p:cNvSpPr txBox="1">
              <a:spLocks noChangeArrowheads="1"/>
            </p:cNvSpPr>
            <p:nvPr/>
          </p:nvSpPr>
          <p:spPr bwMode="auto">
            <a:xfrm>
              <a:off x="1138" y="2640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103469" name="Line 19"/>
            <p:cNvSpPr>
              <a:spLocks noChangeShapeType="1"/>
            </p:cNvSpPr>
            <p:nvPr/>
          </p:nvSpPr>
          <p:spPr bwMode="auto">
            <a:xfrm>
              <a:off x="1296" y="29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0" name="Text Box 20"/>
            <p:cNvSpPr txBox="1">
              <a:spLocks noChangeArrowheads="1"/>
            </p:cNvSpPr>
            <p:nvPr/>
          </p:nvSpPr>
          <p:spPr bwMode="auto">
            <a:xfrm>
              <a:off x="1058" y="3093"/>
              <a:ext cx="4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PRO</a:t>
              </a:r>
            </a:p>
          </p:txBody>
        </p:sp>
        <p:sp>
          <p:nvSpPr>
            <p:cNvPr id="103471" name="Text Box 21"/>
            <p:cNvSpPr txBox="1">
              <a:spLocks noChangeArrowheads="1"/>
            </p:cNvSpPr>
            <p:nvPr/>
          </p:nvSpPr>
          <p:spPr bwMode="auto">
            <a:xfrm>
              <a:off x="1775" y="2640"/>
              <a:ext cx="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103472" name="Line 22"/>
            <p:cNvSpPr>
              <a:spLocks noChangeShapeType="1"/>
            </p:cNvSpPr>
            <p:nvPr/>
          </p:nvSpPr>
          <p:spPr bwMode="auto">
            <a:xfrm>
              <a:off x="1632" y="24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3" name="Line 23"/>
            <p:cNvSpPr>
              <a:spLocks noChangeShapeType="1"/>
            </p:cNvSpPr>
            <p:nvPr/>
          </p:nvSpPr>
          <p:spPr bwMode="auto">
            <a:xfrm flipH="1">
              <a:off x="1680" y="29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4" name="Text Box 24"/>
            <p:cNvSpPr txBox="1">
              <a:spLocks noChangeArrowheads="1"/>
            </p:cNvSpPr>
            <p:nvPr/>
          </p:nvSpPr>
          <p:spPr bwMode="auto">
            <a:xfrm>
              <a:off x="1593" y="3168"/>
              <a:ext cx="2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</a:t>
              </a:r>
            </a:p>
          </p:txBody>
        </p:sp>
        <p:sp>
          <p:nvSpPr>
            <p:cNvPr id="103475" name="Line 25"/>
            <p:cNvSpPr>
              <a:spLocks noChangeShapeType="1"/>
            </p:cNvSpPr>
            <p:nvPr/>
          </p:nvSpPr>
          <p:spPr bwMode="auto">
            <a:xfrm>
              <a:off x="1680" y="34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6" name="Text Box 26"/>
            <p:cNvSpPr txBox="1">
              <a:spLocks noChangeArrowheads="1"/>
            </p:cNvSpPr>
            <p:nvPr/>
          </p:nvSpPr>
          <p:spPr bwMode="auto">
            <a:xfrm>
              <a:off x="1405" y="3669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to be</a:t>
              </a:r>
            </a:p>
          </p:txBody>
        </p:sp>
        <p:sp>
          <p:nvSpPr>
            <p:cNvPr id="103477" name="Line 27"/>
            <p:cNvSpPr>
              <a:spLocks noChangeShapeType="1"/>
            </p:cNvSpPr>
            <p:nvPr/>
          </p:nvSpPr>
          <p:spPr bwMode="auto">
            <a:xfrm>
              <a:off x="2016" y="29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8" name="Text Box 28"/>
            <p:cNvSpPr txBox="1">
              <a:spLocks noChangeArrowheads="1"/>
            </p:cNvSpPr>
            <p:nvPr/>
          </p:nvSpPr>
          <p:spPr bwMode="auto">
            <a:xfrm>
              <a:off x="2120" y="3141"/>
              <a:ext cx="3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PP</a:t>
              </a:r>
            </a:p>
          </p:txBody>
        </p:sp>
        <p:sp>
          <p:nvSpPr>
            <p:cNvPr id="103479" name="AutoShape 29"/>
            <p:cNvSpPr>
              <a:spLocks noChangeArrowheads="1"/>
            </p:cNvSpPr>
            <p:nvPr/>
          </p:nvSpPr>
          <p:spPr bwMode="auto">
            <a:xfrm>
              <a:off x="2160" y="3456"/>
              <a:ext cx="240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3480" name="Text Box 30"/>
            <p:cNvSpPr txBox="1">
              <a:spLocks noChangeArrowheads="1"/>
            </p:cNvSpPr>
            <p:nvPr/>
          </p:nvSpPr>
          <p:spPr bwMode="auto">
            <a:xfrm>
              <a:off x="1916" y="3706"/>
              <a:ext cx="7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in the</a:t>
              </a:r>
            </a:p>
            <a:p>
              <a:pPr algn="ctr"/>
              <a:r>
                <a:rPr lang="en-US" sz="2400">
                  <a:latin typeface="Tahoma" pitchFamily="34" charset="0"/>
                </a:rPr>
                <a:t>kitchen</a:t>
              </a:r>
            </a:p>
          </p:txBody>
        </p:sp>
      </p:grpSp>
      <p:sp>
        <p:nvSpPr>
          <p:cNvPr id="103428" name="Text Box 31"/>
          <p:cNvSpPr txBox="1">
            <a:spLocks noChangeArrowheads="1"/>
          </p:cNvSpPr>
          <p:nvPr/>
        </p:nvSpPr>
        <p:spPr bwMode="auto">
          <a:xfrm>
            <a:off x="5233988" y="16335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103429" name="Line 32"/>
          <p:cNvSpPr>
            <a:spLocks noChangeShapeType="1"/>
          </p:cNvSpPr>
          <p:nvPr/>
        </p:nvSpPr>
        <p:spPr bwMode="auto">
          <a:xfrm flipH="1">
            <a:off x="48768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Line 33"/>
          <p:cNvSpPr>
            <a:spLocks noChangeShapeType="1"/>
          </p:cNvSpPr>
          <p:nvPr/>
        </p:nvSpPr>
        <p:spPr bwMode="auto">
          <a:xfrm>
            <a:off x="5562600" y="2057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Text Box 34"/>
          <p:cNvSpPr txBox="1">
            <a:spLocks noChangeArrowheads="1"/>
          </p:cNvSpPr>
          <p:nvPr/>
        </p:nvSpPr>
        <p:spPr bwMode="auto">
          <a:xfrm>
            <a:off x="4576763" y="2471738"/>
            <a:ext cx="60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NP</a:t>
            </a:r>
            <a:r>
              <a:rPr lang="en-US" sz="2400" baseline="-25000">
                <a:latin typeface="Tahoma" pitchFamily="34" charset="0"/>
              </a:rPr>
              <a:t>i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103432" name="Line 35"/>
          <p:cNvSpPr>
            <a:spLocks noChangeShapeType="1"/>
          </p:cNvSpPr>
          <p:nvPr/>
        </p:nvSpPr>
        <p:spPr bwMode="auto">
          <a:xfrm>
            <a:off x="48768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Text Box 36"/>
          <p:cNvSpPr txBox="1">
            <a:spLocks noChangeArrowheads="1"/>
          </p:cNvSpPr>
          <p:nvPr/>
        </p:nvSpPr>
        <p:spPr bwMode="auto">
          <a:xfrm>
            <a:off x="5627688" y="25146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103434" name="Line 37"/>
          <p:cNvSpPr>
            <a:spLocks noChangeShapeType="1"/>
          </p:cNvSpPr>
          <p:nvPr/>
        </p:nvSpPr>
        <p:spPr bwMode="auto">
          <a:xfrm flipH="1">
            <a:off x="5410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Text Box 38"/>
          <p:cNvSpPr txBox="1">
            <a:spLocks noChangeArrowheads="1"/>
          </p:cNvSpPr>
          <p:nvPr/>
        </p:nvSpPr>
        <p:spPr bwMode="auto">
          <a:xfrm>
            <a:off x="5227638" y="3386138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103436" name="Line 39"/>
          <p:cNvSpPr>
            <a:spLocks noChangeShapeType="1"/>
          </p:cNvSpPr>
          <p:nvPr/>
        </p:nvSpPr>
        <p:spPr bwMode="auto">
          <a:xfrm>
            <a:off x="54102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Text Box 40"/>
          <p:cNvSpPr txBox="1">
            <a:spLocks noChangeArrowheads="1"/>
          </p:cNvSpPr>
          <p:nvPr/>
        </p:nvSpPr>
        <p:spPr bwMode="auto">
          <a:xfrm>
            <a:off x="4802188" y="4224338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seemed</a:t>
            </a:r>
          </a:p>
        </p:txBody>
      </p:sp>
      <p:sp>
        <p:nvSpPr>
          <p:cNvPr id="103438" name="Line 41"/>
          <p:cNvSpPr>
            <a:spLocks noChangeShapeType="1"/>
          </p:cNvSpPr>
          <p:nvPr/>
        </p:nvSpPr>
        <p:spPr bwMode="auto">
          <a:xfrm>
            <a:off x="6172200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Text Box 42"/>
          <p:cNvSpPr txBox="1">
            <a:spLocks noChangeArrowheads="1"/>
          </p:cNvSpPr>
          <p:nvPr/>
        </p:nvSpPr>
        <p:spPr bwMode="auto">
          <a:xfrm>
            <a:off x="6580188" y="3352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103440" name="Line 43"/>
          <p:cNvSpPr>
            <a:spLocks noChangeShapeType="1"/>
          </p:cNvSpPr>
          <p:nvPr/>
        </p:nvSpPr>
        <p:spPr bwMode="auto">
          <a:xfrm flipH="1">
            <a:off x="63246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1" name="Text Box 44"/>
          <p:cNvSpPr txBox="1">
            <a:spLocks noChangeArrowheads="1"/>
          </p:cNvSpPr>
          <p:nvPr/>
        </p:nvSpPr>
        <p:spPr bwMode="auto">
          <a:xfrm>
            <a:off x="6073775" y="41910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103442" name="Line 45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3" name="Text Box 46"/>
          <p:cNvSpPr txBox="1">
            <a:spLocks noChangeArrowheads="1"/>
          </p:cNvSpPr>
          <p:nvPr/>
        </p:nvSpPr>
        <p:spPr bwMode="auto">
          <a:xfrm>
            <a:off x="7085013" y="4191000"/>
            <a:ext cx="534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103444" name="Line 47"/>
          <p:cNvSpPr>
            <a:spLocks noChangeShapeType="1"/>
          </p:cNvSpPr>
          <p:nvPr/>
        </p:nvSpPr>
        <p:spPr bwMode="auto">
          <a:xfrm>
            <a:off x="6858000" y="3810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5" name="Line 48"/>
          <p:cNvSpPr>
            <a:spLocks noChangeShapeType="1"/>
          </p:cNvSpPr>
          <p:nvPr/>
        </p:nvSpPr>
        <p:spPr bwMode="auto">
          <a:xfrm flipH="1">
            <a:off x="69342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6" name="Text Box 49"/>
          <p:cNvSpPr txBox="1">
            <a:spLocks noChangeArrowheads="1"/>
          </p:cNvSpPr>
          <p:nvPr/>
        </p:nvSpPr>
        <p:spPr bwMode="auto">
          <a:xfrm>
            <a:off x="6796088" y="50292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103447" name="Line 50"/>
          <p:cNvSpPr>
            <a:spLocks noChangeShapeType="1"/>
          </p:cNvSpPr>
          <p:nvPr/>
        </p:nvSpPr>
        <p:spPr bwMode="auto">
          <a:xfrm>
            <a:off x="69342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8" name="Text Box 51"/>
          <p:cNvSpPr txBox="1">
            <a:spLocks noChangeArrowheads="1"/>
          </p:cNvSpPr>
          <p:nvPr/>
        </p:nvSpPr>
        <p:spPr bwMode="auto">
          <a:xfrm>
            <a:off x="6497638" y="5824538"/>
            <a:ext cx="874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to be</a:t>
            </a:r>
          </a:p>
        </p:txBody>
      </p:sp>
      <p:sp>
        <p:nvSpPr>
          <p:cNvPr id="103449" name="Line 52"/>
          <p:cNvSpPr>
            <a:spLocks noChangeShapeType="1"/>
          </p:cNvSpPr>
          <p:nvPr/>
        </p:nvSpPr>
        <p:spPr bwMode="auto">
          <a:xfrm>
            <a:off x="7467600" y="4648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0" name="Text Box 53"/>
          <p:cNvSpPr txBox="1">
            <a:spLocks noChangeArrowheads="1"/>
          </p:cNvSpPr>
          <p:nvPr/>
        </p:nvSpPr>
        <p:spPr bwMode="auto">
          <a:xfrm>
            <a:off x="7632700" y="4986338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PP</a:t>
            </a:r>
          </a:p>
        </p:txBody>
      </p:sp>
      <p:sp>
        <p:nvSpPr>
          <p:cNvPr id="103451" name="AutoShape 54"/>
          <p:cNvSpPr>
            <a:spLocks noChangeArrowheads="1"/>
          </p:cNvSpPr>
          <p:nvPr/>
        </p:nvSpPr>
        <p:spPr bwMode="auto">
          <a:xfrm>
            <a:off x="7696200" y="5486400"/>
            <a:ext cx="381000" cy="457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452" name="Text Box 55"/>
          <p:cNvSpPr txBox="1">
            <a:spLocks noChangeArrowheads="1"/>
          </p:cNvSpPr>
          <p:nvPr/>
        </p:nvSpPr>
        <p:spPr bwMode="auto">
          <a:xfrm>
            <a:off x="7308850" y="5883275"/>
            <a:ext cx="1149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in the</a:t>
            </a:r>
          </a:p>
          <a:p>
            <a:pPr algn="ctr"/>
            <a:r>
              <a:rPr lang="en-US" sz="2400">
                <a:latin typeface="Tahoma" pitchFamily="34" charset="0"/>
              </a:rPr>
              <a:t>kitchen</a:t>
            </a:r>
          </a:p>
        </p:txBody>
      </p:sp>
      <p:sp>
        <p:nvSpPr>
          <p:cNvPr id="103453" name="Text Box 56"/>
          <p:cNvSpPr txBox="1">
            <a:spLocks noChangeArrowheads="1"/>
          </p:cNvSpPr>
          <p:nvPr/>
        </p:nvSpPr>
        <p:spPr bwMode="auto">
          <a:xfrm>
            <a:off x="4343400" y="32766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an elf</a:t>
            </a:r>
          </a:p>
        </p:txBody>
      </p:sp>
      <p:sp>
        <p:nvSpPr>
          <p:cNvPr id="103454" name="Text Box 57"/>
          <p:cNvSpPr txBox="1">
            <a:spLocks noChangeArrowheads="1"/>
          </p:cNvSpPr>
          <p:nvPr/>
        </p:nvSpPr>
        <p:spPr bwMode="auto">
          <a:xfrm>
            <a:off x="6159500" y="4833938"/>
            <a:ext cx="331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t</a:t>
            </a:r>
            <a:r>
              <a:rPr lang="en-US" sz="2400" baseline="-25000">
                <a:latin typeface="Tahoma" pitchFamily="34" charset="0"/>
              </a:rPr>
              <a:t>i</a:t>
            </a:r>
            <a:endParaRPr lang="en-US" sz="2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Control Verbs</a:t>
            </a:r>
          </a:p>
        </p:txBody>
      </p:sp>
      <p:sp>
        <p:nvSpPr>
          <p:cNvPr id="109570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to decide</a:t>
            </a:r>
            <a:r>
              <a:rPr lang="en-US" smtClean="0"/>
              <a:t>: a </a:t>
            </a:r>
            <a:r>
              <a:rPr lang="en-US" smtClean="0">
                <a:solidFill>
                  <a:schemeClr val="accent2"/>
                </a:solidFill>
              </a:rPr>
              <a:t>control verb</a:t>
            </a:r>
          </a:p>
          <a:p>
            <a:r>
              <a:rPr lang="en-US" smtClean="0"/>
              <a:t>Main argument of control verb is also main argument of non-finite verb</a:t>
            </a:r>
          </a:p>
          <a:p>
            <a:r>
              <a:rPr lang="en-US" smtClean="0"/>
              <a:t>Syntactic solution: subject is in upper clause and co-refers with an empty subject in lower clause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an elf decided (an elf to clean the kitchen)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an elf decided (PRO to clean the kitchen)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an elf decided (he cleans/should clean the kitchen)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*it decided (an elf cleans/should clean the kitchen)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Raising Verbs</a:t>
            </a:r>
          </a:p>
        </p:txBody>
      </p:sp>
      <p:sp>
        <p:nvSpPr>
          <p:cNvPr id="107522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to seem</a:t>
            </a:r>
            <a:r>
              <a:rPr lang="en-US" smtClean="0"/>
              <a:t>: a </a:t>
            </a:r>
            <a:r>
              <a:rPr lang="en-US" smtClean="0">
                <a:solidFill>
                  <a:schemeClr val="accent2"/>
                </a:solidFill>
              </a:rPr>
              <a:t>raising verb</a:t>
            </a:r>
            <a:endParaRPr lang="en-US" smtClean="0"/>
          </a:p>
          <a:p>
            <a:r>
              <a:rPr lang="en-US" smtClean="0"/>
              <a:t>Argument of a lower clause appears syntactically as the subject of </a:t>
            </a:r>
            <a:r>
              <a:rPr lang="en-US" smtClean="0">
                <a:solidFill>
                  <a:srgbClr val="FF0000"/>
                </a:solidFill>
              </a:rPr>
              <a:t>seem</a:t>
            </a:r>
          </a:p>
          <a:p>
            <a:r>
              <a:rPr lang="en-US" smtClean="0"/>
              <a:t>Syntactic solution: lower surface subject raises to upper clause</a:t>
            </a:r>
          </a:p>
          <a:p>
            <a:r>
              <a:rPr lang="en-US" smtClean="0">
                <a:solidFill>
                  <a:srgbClr val="FF0000"/>
                </a:solidFill>
              </a:rPr>
              <a:t>seems (there to be an elf in the kitchen)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there seems (t  to be an elf in the kitchen)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it seems (there is an elf in the kitchen)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Lessons Learned from Raising/Control Issue</a:t>
            </a:r>
          </a:p>
        </p:txBody>
      </p:sp>
      <p:sp>
        <p:nvSpPr>
          <p:cNvPr id="110594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Use </a:t>
            </a:r>
            <a:r>
              <a:rPr lang="en-US" smtClean="0">
                <a:solidFill>
                  <a:schemeClr val="accent2"/>
                </a:solidFill>
              </a:rPr>
              <a:t>distribution of data</a:t>
            </a:r>
            <a:r>
              <a:rPr lang="en-US" smtClean="0"/>
              <a:t> to group phenomena into classes</a:t>
            </a:r>
          </a:p>
          <a:p>
            <a:r>
              <a:rPr lang="en-US" smtClean="0"/>
              <a:t>Use different </a:t>
            </a:r>
            <a:r>
              <a:rPr lang="en-US" smtClean="0">
                <a:solidFill>
                  <a:schemeClr val="accent2"/>
                </a:solidFill>
              </a:rPr>
              <a:t>underlying structure</a:t>
            </a:r>
            <a:r>
              <a:rPr lang="en-US" smtClean="0"/>
              <a:t> as basis for explanations</a:t>
            </a:r>
          </a:p>
          <a:p>
            <a:r>
              <a:rPr lang="en-US" smtClean="0"/>
              <a:t>Allow things to `move’ around from underlying structure -&gt; </a:t>
            </a:r>
            <a:r>
              <a:rPr lang="en-US" smtClean="0">
                <a:solidFill>
                  <a:schemeClr val="accent2"/>
                </a:solidFill>
              </a:rPr>
              <a:t>transformational grammar</a:t>
            </a:r>
          </a:p>
          <a:p>
            <a:r>
              <a:rPr lang="en-US" smtClean="0"/>
              <a:t>Check whether the explanation you give makes predictions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Examples from PTB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524000"/>
            <a:ext cx="7772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 </a:t>
            </a:r>
            <a:r>
              <a:rPr lang="en-US" sz="2200" smtClean="0"/>
              <a:t>(S (NP-SBJ-1 The ropes)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   (VP seem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       (S (NP-SBJ *-1)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          (VP to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              (VP make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                  (NP much sound))))))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(S (NP-SBJ-1 The ancient church vicar)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(VP refuses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    (S (NP-SBJ *-1)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       (VP to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           (VP talk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                    (PP-CLR about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			    (NP it)))))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Derivations in a CFG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2895600"/>
            <a:ext cx="3962400" cy="3733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/>
              <a:t>S </a:t>
            </a:r>
            <a:r>
              <a:rPr lang="en-US" sz="1800" b="1" smtClean="0">
                <a:sym typeface="Symbol" pitchFamily="18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NP  DetP N | AdjP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AdjP   Adj | Adv AdjP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Adj   big | small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Adv   very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DetP   a | the</a:t>
            </a:r>
            <a:br>
              <a:rPr lang="en-US" sz="18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/>
            </a:r>
            <a:br>
              <a:rPr lang="en-US" sz="2000" smtClean="0">
                <a:sym typeface="Symbol" pitchFamily="18" charset="2"/>
              </a:rPr>
            </a:br>
            <a:endParaRPr lang="en-US" sz="2000" smtClean="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381500" y="173355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ahoma" pitchFamily="34" charset="0"/>
              </a:rPr>
              <a:t>S</a:t>
            </a:r>
          </a:p>
        </p:txBody>
      </p:sp>
      <p:sp>
        <p:nvSpPr>
          <p:cNvPr id="21508" name="Text Box 25"/>
          <p:cNvSpPr txBox="1">
            <a:spLocks noChangeArrowheads="1"/>
          </p:cNvSpPr>
          <p:nvPr/>
        </p:nvSpPr>
        <p:spPr bwMode="auto">
          <a:xfrm>
            <a:off x="6070600" y="2895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334000" cy="1143000"/>
          </a:xfrm>
        </p:spPr>
        <p:txBody>
          <a:bodyPr/>
          <a:lstStyle/>
          <a:p>
            <a:pPr eaLnBrk="1" hangingPunct="1"/>
            <a:r>
              <a:rPr lang="en-US" smtClean="0"/>
              <a:t>The Big Picture</a:t>
            </a:r>
            <a:r>
              <a:rPr lang="en-US" sz="900" smtClean="0"/>
              <a:t> </a:t>
            </a:r>
            <a:endParaRPr lang="en-US" smtClean="0"/>
          </a:p>
        </p:txBody>
      </p:sp>
      <p:sp>
        <p:nvSpPr>
          <p:cNvPr id="113666" name="Text Box 3"/>
          <p:cNvSpPr txBox="1">
            <a:spLocks noChangeArrowheads="1"/>
          </p:cNvSpPr>
          <p:nvPr/>
        </p:nvSpPr>
        <p:spPr bwMode="auto">
          <a:xfrm>
            <a:off x="5943600" y="152400"/>
            <a:ext cx="236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Empirical Matter</a:t>
            </a:r>
          </a:p>
        </p:txBody>
      </p:sp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1066800" y="15240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Formalisms</a:t>
            </a:r>
          </a:p>
          <a:p>
            <a:pPr algn="ctr"/>
            <a:endParaRPr lang="en-US" sz="240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Data structures</a:t>
            </a: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Formalisms</a:t>
            </a: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Algorithms</a:t>
            </a: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Distributional Models</a:t>
            </a:r>
          </a:p>
          <a:p>
            <a:pPr algn="ctr"/>
            <a:endParaRPr lang="en-US" sz="2400"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113668" name="Picture 5" descr="brain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85800"/>
            <a:ext cx="8620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6" descr="pre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1488" y="2514600"/>
            <a:ext cx="4429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7" descr="ey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8525" y="2667000"/>
            <a:ext cx="77628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1" name="Picture 8" descr="newspape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7950" y="2743200"/>
            <a:ext cx="63023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2" name="Text Box 9"/>
          <p:cNvSpPr txBox="1">
            <a:spLocks noChangeArrowheads="1"/>
          </p:cNvSpPr>
          <p:nvPr/>
        </p:nvSpPr>
        <p:spPr bwMode="auto">
          <a:xfrm>
            <a:off x="5576888" y="2057400"/>
            <a:ext cx="7969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Times New Roman" pitchFamily="18" charset="0"/>
                <a:cs typeface="Times New Roman" pitchFamily="18" charset="0"/>
              </a:rPr>
              <a:t>Maud expects there to be a riot</a:t>
            </a:r>
          </a:p>
          <a:p>
            <a:r>
              <a:rPr lang="en-US" sz="800">
                <a:latin typeface="Times New Roman" pitchFamily="18" charset="0"/>
                <a:cs typeface="Times New Roman" pitchFamily="18" charset="0"/>
              </a:rPr>
              <a:t>*Teri promised there to be a riot</a:t>
            </a:r>
          </a:p>
          <a:p>
            <a:r>
              <a:rPr lang="en-US" sz="800">
                <a:latin typeface="Times New Roman" pitchFamily="18" charset="0"/>
                <a:cs typeface="Times New Roman" pitchFamily="18" charset="0"/>
              </a:rPr>
              <a:t>Maud expects the shit to hit the fan</a:t>
            </a:r>
          </a:p>
          <a:p>
            <a:r>
              <a:rPr lang="en-US" sz="800">
                <a:latin typeface="Times New Roman" pitchFamily="18" charset="0"/>
                <a:cs typeface="Times New Roman" pitchFamily="18" charset="0"/>
              </a:rPr>
              <a:t>*Teri promised the shit to hit the </a:t>
            </a:r>
          </a:p>
        </p:txBody>
      </p:sp>
      <p:sp>
        <p:nvSpPr>
          <p:cNvPr id="113673" name="Text Box 10"/>
          <p:cNvSpPr txBox="1">
            <a:spLocks noChangeArrowheads="1"/>
          </p:cNvSpPr>
          <p:nvPr/>
        </p:nvSpPr>
        <p:spPr bwMode="auto">
          <a:xfrm>
            <a:off x="5827713" y="1143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74" name="Line 11"/>
          <p:cNvSpPr>
            <a:spLocks noChangeShapeType="1"/>
          </p:cNvSpPr>
          <p:nvPr/>
        </p:nvSpPr>
        <p:spPr bwMode="auto">
          <a:xfrm flipH="1">
            <a:off x="6062663" y="1752600"/>
            <a:ext cx="719137" cy="2143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3675" name="Line 12"/>
          <p:cNvSpPr>
            <a:spLocks noChangeShapeType="1"/>
          </p:cNvSpPr>
          <p:nvPr/>
        </p:nvSpPr>
        <p:spPr bwMode="auto">
          <a:xfrm flipH="1">
            <a:off x="6797675" y="1828800"/>
            <a:ext cx="136525" cy="6889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3676" name="Line 13"/>
          <p:cNvSpPr>
            <a:spLocks noChangeShapeType="1"/>
          </p:cNvSpPr>
          <p:nvPr/>
        </p:nvSpPr>
        <p:spPr bwMode="auto">
          <a:xfrm flipH="1">
            <a:off x="7616825" y="1676400"/>
            <a:ext cx="3175" cy="6588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3677" name="Line 14"/>
          <p:cNvSpPr>
            <a:spLocks noChangeShapeType="1"/>
          </p:cNvSpPr>
          <p:nvPr/>
        </p:nvSpPr>
        <p:spPr bwMode="auto">
          <a:xfrm>
            <a:off x="8001000" y="1752600"/>
            <a:ext cx="22860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13678" name="Picture 15" descr="monol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762000"/>
            <a:ext cx="15240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9" name="Text Box 16"/>
          <p:cNvSpPr txBox="1">
            <a:spLocks noChangeArrowheads="1"/>
          </p:cNvSpPr>
          <p:nvPr/>
        </p:nvSpPr>
        <p:spPr bwMode="auto">
          <a:xfrm>
            <a:off x="6988175" y="947738"/>
            <a:ext cx="504825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ahoma" pitchFamily="34" charset="0"/>
                <a:cs typeface="Times New Roman" pitchFamily="18" charset="0"/>
              </a:rPr>
              <a:t>or</a:t>
            </a:r>
          </a:p>
        </p:txBody>
      </p:sp>
      <p:sp>
        <p:nvSpPr>
          <p:cNvPr id="113680" name="Text Box 17"/>
          <p:cNvSpPr txBox="1">
            <a:spLocks noChangeArrowheads="1"/>
          </p:cNvSpPr>
          <p:nvPr/>
        </p:nvSpPr>
        <p:spPr bwMode="auto">
          <a:xfrm>
            <a:off x="3276600" y="4800600"/>
            <a:ext cx="3433763" cy="16732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Linguistic Theory</a:t>
            </a:r>
          </a:p>
          <a:p>
            <a:endParaRPr lang="en-US" sz="240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  <a:p>
            <a:r>
              <a:rPr lang="en-US" sz="1400">
                <a:latin typeface="Tahoma" pitchFamily="34" charset="0"/>
                <a:cs typeface="Times New Roman" pitchFamily="18" charset="0"/>
              </a:rPr>
              <a:t>Content: Relate morphology to semantics</a:t>
            </a: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 Surface representation </a:t>
            </a: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 Deep representation </a:t>
            </a: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 Correspondence</a:t>
            </a:r>
          </a:p>
        </p:txBody>
      </p:sp>
      <p:sp>
        <p:nvSpPr>
          <p:cNvPr id="113681" name="Text Box 18"/>
          <p:cNvSpPr txBox="1">
            <a:spLocks noChangeArrowheads="1"/>
          </p:cNvSpPr>
          <p:nvPr/>
        </p:nvSpPr>
        <p:spPr bwMode="auto">
          <a:xfrm>
            <a:off x="2057400" y="3886200"/>
            <a:ext cx="684213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  <a:cs typeface="Times New Roman" pitchFamily="18" charset="0"/>
              </a:rPr>
              <a:t>uses</a:t>
            </a:r>
          </a:p>
        </p:txBody>
      </p:sp>
      <p:sp>
        <p:nvSpPr>
          <p:cNvPr id="113682" name="Text Box 19"/>
          <p:cNvSpPr txBox="1">
            <a:spLocks noChangeArrowheads="1"/>
          </p:cNvSpPr>
          <p:nvPr/>
        </p:nvSpPr>
        <p:spPr bwMode="auto">
          <a:xfrm>
            <a:off x="6248400" y="4800600"/>
            <a:ext cx="184150" cy="579438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endParaRPr lang="en-US" sz="320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13683" name="Text Box 20"/>
          <p:cNvSpPr txBox="1">
            <a:spLocks noChangeArrowheads="1"/>
          </p:cNvSpPr>
          <p:nvPr/>
        </p:nvSpPr>
        <p:spPr bwMode="auto">
          <a:xfrm>
            <a:off x="3733800" y="2057400"/>
            <a:ext cx="1382713" cy="10064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  <a:cs typeface="Times New Roman" pitchFamily="18" charset="0"/>
              </a:rPr>
              <a:t>descriptive</a:t>
            </a:r>
          </a:p>
          <a:p>
            <a:pPr algn="ctr"/>
            <a:r>
              <a:rPr lang="en-US" sz="2000">
                <a:latin typeface="Tahoma" pitchFamily="34" charset="0"/>
                <a:cs typeface="Times New Roman" pitchFamily="18" charset="0"/>
              </a:rPr>
              <a:t>theory is</a:t>
            </a:r>
          </a:p>
          <a:p>
            <a:pPr algn="ctr"/>
            <a:r>
              <a:rPr lang="en-US" sz="2000">
                <a:latin typeface="Tahoma" pitchFamily="34" charset="0"/>
                <a:cs typeface="Times New Roman" pitchFamily="18" charset="0"/>
              </a:rPr>
              <a:t>about</a:t>
            </a:r>
          </a:p>
        </p:txBody>
      </p:sp>
      <p:sp>
        <p:nvSpPr>
          <p:cNvPr id="113684" name="Line 21"/>
          <p:cNvSpPr>
            <a:spLocks noChangeShapeType="1"/>
          </p:cNvSpPr>
          <p:nvPr/>
        </p:nvSpPr>
        <p:spPr bwMode="auto">
          <a:xfrm flipH="1" flipV="1">
            <a:off x="2514600" y="3048000"/>
            <a:ext cx="60960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3685" name="Freeform 22"/>
          <p:cNvSpPr>
            <a:spLocks/>
          </p:cNvSpPr>
          <p:nvPr/>
        </p:nvSpPr>
        <p:spPr bwMode="auto">
          <a:xfrm>
            <a:off x="3276600" y="1447800"/>
            <a:ext cx="2209800" cy="3048000"/>
          </a:xfrm>
          <a:custGeom>
            <a:avLst/>
            <a:gdLst>
              <a:gd name="T0" fmla="*/ 2147483647 w 760"/>
              <a:gd name="T1" fmla="*/ 2147483647 h 1920"/>
              <a:gd name="T2" fmla="*/ 2147483647 w 760"/>
              <a:gd name="T3" fmla="*/ 2147483647 h 1920"/>
              <a:gd name="T4" fmla="*/ 2147483647 w 760"/>
              <a:gd name="T5" fmla="*/ 2147483647 h 1920"/>
              <a:gd name="T6" fmla="*/ 2147483647 w 760"/>
              <a:gd name="T7" fmla="*/ 2147483647 h 1920"/>
              <a:gd name="T8" fmla="*/ 2147483647 w 760"/>
              <a:gd name="T9" fmla="*/ 0 h 19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0"/>
              <a:gd name="T16" fmla="*/ 0 h 1920"/>
              <a:gd name="T17" fmla="*/ 760 w 760"/>
              <a:gd name="T18" fmla="*/ 1920 h 19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0" h="1920">
                <a:moveTo>
                  <a:pt x="280" y="1920"/>
                </a:moveTo>
                <a:cubicBezTo>
                  <a:pt x="252" y="1736"/>
                  <a:pt x="224" y="1552"/>
                  <a:pt x="184" y="1344"/>
                </a:cubicBezTo>
                <a:cubicBezTo>
                  <a:pt x="144" y="1136"/>
                  <a:pt x="0" y="864"/>
                  <a:pt x="40" y="672"/>
                </a:cubicBezTo>
                <a:cubicBezTo>
                  <a:pt x="80" y="480"/>
                  <a:pt x="304" y="304"/>
                  <a:pt x="424" y="192"/>
                </a:cubicBezTo>
                <a:cubicBezTo>
                  <a:pt x="544" y="80"/>
                  <a:pt x="652" y="40"/>
                  <a:pt x="76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3686" name="Freeform 23"/>
          <p:cNvSpPr>
            <a:spLocks/>
          </p:cNvSpPr>
          <p:nvPr/>
        </p:nvSpPr>
        <p:spPr bwMode="auto">
          <a:xfrm>
            <a:off x="5867400" y="1371600"/>
            <a:ext cx="3111500" cy="3352800"/>
          </a:xfrm>
          <a:custGeom>
            <a:avLst/>
            <a:gdLst>
              <a:gd name="T0" fmla="*/ 0 w 1960"/>
              <a:gd name="T1" fmla="*/ 2147483647 h 2112"/>
              <a:gd name="T2" fmla="*/ 2147483647 w 1960"/>
              <a:gd name="T3" fmla="*/ 2147483647 h 2112"/>
              <a:gd name="T4" fmla="*/ 2147483647 w 1960"/>
              <a:gd name="T5" fmla="*/ 2147483647 h 2112"/>
              <a:gd name="T6" fmla="*/ 2147483647 w 1960"/>
              <a:gd name="T7" fmla="*/ 2147483647 h 2112"/>
              <a:gd name="T8" fmla="*/ 2147483647 w 1960"/>
              <a:gd name="T9" fmla="*/ 2147483647 h 2112"/>
              <a:gd name="T10" fmla="*/ 2147483647 w 1960"/>
              <a:gd name="T11" fmla="*/ 0 h 2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60"/>
              <a:gd name="T19" fmla="*/ 0 h 2112"/>
              <a:gd name="T20" fmla="*/ 1960 w 1960"/>
              <a:gd name="T21" fmla="*/ 2112 h 2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60" h="2112">
                <a:moveTo>
                  <a:pt x="0" y="2112"/>
                </a:moveTo>
                <a:cubicBezTo>
                  <a:pt x="56" y="1916"/>
                  <a:pt x="112" y="1720"/>
                  <a:pt x="336" y="1632"/>
                </a:cubicBezTo>
                <a:cubicBezTo>
                  <a:pt x="560" y="1544"/>
                  <a:pt x="1088" y="1648"/>
                  <a:pt x="1344" y="1584"/>
                </a:cubicBezTo>
                <a:cubicBezTo>
                  <a:pt x="1600" y="1520"/>
                  <a:pt x="1784" y="1432"/>
                  <a:pt x="1872" y="1248"/>
                </a:cubicBezTo>
                <a:cubicBezTo>
                  <a:pt x="1960" y="1064"/>
                  <a:pt x="1912" y="688"/>
                  <a:pt x="1872" y="480"/>
                </a:cubicBezTo>
                <a:cubicBezTo>
                  <a:pt x="1832" y="272"/>
                  <a:pt x="1732" y="136"/>
                  <a:pt x="163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3687" name="Line 24"/>
          <p:cNvSpPr>
            <a:spLocks noChangeShapeType="1"/>
          </p:cNvSpPr>
          <p:nvPr/>
        </p:nvSpPr>
        <p:spPr bwMode="auto">
          <a:xfrm flipV="1">
            <a:off x="5181600" y="3733800"/>
            <a:ext cx="3048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3688" name="Text Box 25"/>
          <p:cNvSpPr txBox="1">
            <a:spLocks noChangeArrowheads="1"/>
          </p:cNvSpPr>
          <p:nvPr/>
        </p:nvSpPr>
        <p:spPr bwMode="auto">
          <a:xfrm>
            <a:off x="6386513" y="4114800"/>
            <a:ext cx="1870075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  <a:cs typeface="Times New Roman" pitchFamily="18" charset="0"/>
              </a:rPr>
              <a:t>explanatory</a:t>
            </a:r>
          </a:p>
          <a:p>
            <a:pPr algn="ctr"/>
            <a:r>
              <a:rPr lang="en-US" sz="2000">
                <a:latin typeface="Tahoma" pitchFamily="34" charset="0"/>
                <a:cs typeface="Times New Roman" pitchFamily="18" charset="0"/>
              </a:rPr>
              <a:t>theory is about</a:t>
            </a:r>
          </a:p>
        </p:txBody>
      </p:sp>
      <p:sp>
        <p:nvSpPr>
          <p:cNvPr id="113689" name="Text Box 26"/>
          <p:cNvSpPr txBox="1">
            <a:spLocks noChangeArrowheads="1"/>
          </p:cNvSpPr>
          <p:nvPr/>
        </p:nvSpPr>
        <p:spPr bwMode="auto">
          <a:xfrm>
            <a:off x="4310063" y="3810000"/>
            <a:ext cx="1063625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  <a:cs typeface="Times New Roman" pitchFamily="18" charset="0"/>
              </a:rPr>
              <a:t>predicts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Context Free Grammars a useful (expository) grammar formalism, altho not much used in practice except for very small applications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Problems for practical application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Recursion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Ambiguity</a:t>
            </a:r>
          </a:p>
          <a:p>
            <a:pPr>
              <a:lnSpc>
                <a:spcPct val="90000"/>
              </a:lnSpc>
            </a:pPr>
            <a:r>
              <a:rPr lang="en-US" smtClean="0"/>
              <a:t>Grammar equivalence useful to identify</a:t>
            </a:r>
          </a:p>
          <a:p>
            <a:pPr>
              <a:lnSpc>
                <a:spcPct val="90000"/>
              </a:lnSpc>
            </a:pPr>
            <a:r>
              <a:rPr lang="en-US" smtClean="0"/>
              <a:t>Different verb types lead to different syntactic structures</a:t>
            </a:r>
          </a:p>
          <a:p>
            <a:pPr>
              <a:lnSpc>
                <a:spcPct val="90000"/>
              </a:lnSpc>
            </a:pPr>
            <a:r>
              <a:rPr lang="en-US" smtClean="0"/>
              <a:t>Next:  Parsing with CFGs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Derivations in a CFG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2895600"/>
            <a:ext cx="3962400" cy="3733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S </a:t>
            </a:r>
            <a:r>
              <a:rPr lang="en-US" sz="1800" smtClean="0">
                <a:sym typeface="Symbol" pitchFamily="18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>
                <a:sym typeface="Symbol" pitchFamily="18" charset="2"/>
              </a:rPr>
              <a:t>NP  DetP N</a:t>
            </a:r>
            <a:r>
              <a:rPr lang="en-US" sz="1800" smtClean="0">
                <a:sym typeface="Symbol" pitchFamily="18" charset="2"/>
              </a:rPr>
              <a:t> | AdjP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AdjP   Adj | Adv AdjP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Adj   big | small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Adv   very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DetP   a | the</a:t>
            </a:r>
            <a:br>
              <a:rPr lang="en-US" sz="18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/>
            </a:r>
            <a:br>
              <a:rPr lang="en-US" sz="2000" smtClean="0">
                <a:sym typeface="Symbol" pitchFamily="18" charset="2"/>
              </a:rPr>
            </a:br>
            <a:endParaRPr lang="en-US" sz="2000" smtClean="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005263" y="1733550"/>
            <a:ext cx="1136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ahoma" pitchFamily="34" charset="0"/>
              </a:rPr>
              <a:t>NP VP</a:t>
            </a:r>
          </a:p>
        </p:txBody>
      </p:sp>
      <p:sp>
        <p:nvSpPr>
          <p:cNvPr id="23556" name="Line 13"/>
          <p:cNvSpPr>
            <a:spLocks noChangeShapeType="1"/>
          </p:cNvSpPr>
          <p:nvPr/>
        </p:nvSpPr>
        <p:spPr bwMode="auto">
          <a:xfrm flipH="1">
            <a:off x="5181600" y="3305175"/>
            <a:ext cx="111760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14"/>
          <p:cNvSpPr>
            <a:spLocks noChangeShapeType="1"/>
          </p:cNvSpPr>
          <p:nvPr/>
        </p:nvSpPr>
        <p:spPr bwMode="auto">
          <a:xfrm>
            <a:off x="6299200" y="3305175"/>
            <a:ext cx="990600" cy="40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16"/>
          <p:cNvSpPr txBox="1">
            <a:spLocks noChangeArrowheads="1"/>
          </p:cNvSpPr>
          <p:nvPr/>
        </p:nvSpPr>
        <p:spPr bwMode="auto">
          <a:xfrm>
            <a:off x="5006975" y="3687763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23559" name="Text Box 25"/>
          <p:cNvSpPr txBox="1">
            <a:spLocks noChangeArrowheads="1"/>
          </p:cNvSpPr>
          <p:nvPr/>
        </p:nvSpPr>
        <p:spPr bwMode="auto">
          <a:xfrm>
            <a:off x="6070600" y="2895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23560" name="Text Box 26"/>
          <p:cNvSpPr txBox="1">
            <a:spLocks noChangeArrowheads="1"/>
          </p:cNvSpPr>
          <p:nvPr/>
        </p:nvSpPr>
        <p:spPr bwMode="auto">
          <a:xfrm>
            <a:off x="6985000" y="3713163"/>
            <a:ext cx="53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Derivations in a CFG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2895600"/>
            <a:ext cx="3962400" cy="3733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S </a:t>
            </a:r>
            <a:r>
              <a:rPr lang="en-US" sz="1800" smtClean="0">
                <a:sym typeface="Symbol" pitchFamily="18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NP  DetP N | AdjP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AdjP   Adj | Adv AdjP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>
                <a:sym typeface="Symbol" pitchFamily="18" charset="2"/>
              </a:rPr>
              <a:t>N   boy</a:t>
            </a:r>
            <a:r>
              <a:rPr lang="en-US" sz="1800" smtClean="0">
                <a:sym typeface="Symbol" pitchFamily="18" charset="2"/>
              </a:rPr>
              <a:t> | girl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Adj   big | small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Adv   very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>
                <a:sym typeface="Symbol" pitchFamily="18" charset="2"/>
              </a:rPr>
              <a:t>DetP   </a:t>
            </a:r>
            <a:r>
              <a:rPr lang="en-US" sz="1800" smtClean="0">
                <a:sym typeface="Symbol" pitchFamily="18" charset="2"/>
              </a:rPr>
              <a:t>a | </a:t>
            </a:r>
            <a:r>
              <a:rPr lang="en-US" sz="1800" b="1" smtClean="0">
                <a:sym typeface="Symbol" pitchFamily="18" charset="2"/>
              </a:rPr>
              <a:t>the</a:t>
            </a:r>
            <a:r>
              <a:rPr lang="en-US" sz="1800" smtClean="0">
                <a:sym typeface="Symbol" pitchFamily="18" charset="2"/>
              </a:rPr>
              <a:t/>
            </a:r>
            <a:br>
              <a:rPr lang="en-US" sz="18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/>
            </a:r>
            <a:br>
              <a:rPr lang="en-US" sz="2000" smtClean="0">
                <a:sym typeface="Symbol" pitchFamily="18" charset="2"/>
              </a:rPr>
            </a:br>
            <a:endParaRPr lang="en-US" sz="2000" smtClean="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676650" y="1733550"/>
            <a:ext cx="1795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ahoma" pitchFamily="34" charset="0"/>
              </a:rPr>
              <a:t>DetP N VP</a:t>
            </a:r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>
            <a:off x="5257800" y="4056063"/>
            <a:ext cx="4572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 flipV="1">
            <a:off x="4800600" y="4056063"/>
            <a:ext cx="4572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13"/>
          <p:cNvSpPr>
            <a:spLocks noChangeShapeType="1"/>
          </p:cNvSpPr>
          <p:nvPr/>
        </p:nvSpPr>
        <p:spPr bwMode="auto">
          <a:xfrm flipH="1">
            <a:off x="5181600" y="3305175"/>
            <a:ext cx="111760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14"/>
          <p:cNvSpPr>
            <a:spLocks noChangeShapeType="1"/>
          </p:cNvSpPr>
          <p:nvPr/>
        </p:nvSpPr>
        <p:spPr bwMode="auto">
          <a:xfrm>
            <a:off x="6299200" y="3305175"/>
            <a:ext cx="990600" cy="40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15"/>
          <p:cNvSpPr txBox="1">
            <a:spLocks noChangeArrowheads="1"/>
          </p:cNvSpPr>
          <p:nvPr/>
        </p:nvSpPr>
        <p:spPr bwMode="auto">
          <a:xfrm>
            <a:off x="4394200" y="4414838"/>
            <a:ext cx="82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DetP</a:t>
            </a:r>
          </a:p>
        </p:txBody>
      </p:sp>
      <p:sp>
        <p:nvSpPr>
          <p:cNvPr id="25609" name="Text Box 16"/>
          <p:cNvSpPr txBox="1">
            <a:spLocks noChangeArrowheads="1"/>
          </p:cNvSpPr>
          <p:nvPr/>
        </p:nvSpPr>
        <p:spPr bwMode="auto">
          <a:xfrm>
            <a:off x="5006975" y="3687763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25610" name="Text Box 25"/>
          <p:cNvSpPr txBox="1">
            <a:spLocks noChangeArrowheads="1"/>
          </p:cNvSpPr>
          <p:nvPr/>
        </p:nvSpPr>
        <p:spPr bwMode="auto">
          <a:xfrm>
            <a:off x="6070600" y="2895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25611" name="Text Box 26"/>
          <p:cNvSpPr txBox="1">
            <a:spLocks noChangeArrowheads="1"/>
          </p:cNvSpPr>
          <p:nvPr/>
        </p:nvSpPr>
        <p:spPr bwMode="auto">
          <a:xfrm>
            <a:off x="6985000" y="3713163"/>
            <a:ext cx="53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25612" name="Text Box 29"/>
          <p:cNvSpPr txBox="1">
            <a:spLocks noChangeArrowheads="1"/>
          </p:cNvSpPr>
          <p:nvPr/>
        </p:nvSpPr>
        <p:spPr bwMode="auto">
          <a:xfrm>
            <a:off x="5494338" y="4419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Derivations in a CFG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2895600"/>
            <a:ext cx="3962400" cy="3733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S </a:t>
            </a:r>
            <a:r>
              <a:rPr lang="en-US" sz="1800" smtClean="0">
                <a:sym typeface="Symbol" pitchFamily="18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>
                <a:sym typeface="Symbol" pitchFamily="18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NP  DetP N | AdjP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AdjP   Adj | Adv AdjP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N   boy | girl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>
                <a:sym typeface="Symbol" pitchFamily="18" charset="2"/>
              </a:rPr>
              <a:t>V </a:t>
            </a:r>
            <a:r>
              <a:rPr lang="en-US" sz="1800" smtClean="0">
                <a:sym typeface="Symbol" pitchFamily="18" charset="2"/>
              </a:rPr>
              <a:t>  sees | </a:t>
            </a:r>
            <a:r>
              <a:rPr lang="en-US" sz="1800" b="1" smtClean="0">
                <a:sym typeface="Symbol" pitchFamily="18" charset="2"/>
              </a:rPr>
              <a:t>likes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Adj   big | small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Adv   very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DetP   a | the</a:t>
            </a:r>
            <a:br>
              <a:rPr lang="en-US" sz="18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/>
            </a:r>
            <a:br>
              <a:rPr lang="en-US" sz="2000" smtClean="0">
                <a:sym typeface="Symbol" pitchFamily="18" charset="2"/>
              </a:rPr>
            </a:br>
            <a:endParaRPr lang="en-US" sz="2000" smtClean="0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630613" y="1733550"/>
            <a:ext cx="1887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ahoma" pitchFamily="34" charset="0"/>
              </a:rPr>
              <a:t>the boy VP</a:t>
            </a:r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5257800" y="4056063"/>
            <a:ext cx="4572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 flipV="1">
            <a:off x="4800600" y="4056063"/>
            <a:ext cx="4572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5334000" y="5105400"/>
            <a:ext cx="833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ahoma" pitchFamily="34" charset="0"/>
              </a:rPr>
              <a:t>boy</a:t>
            </a:r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4800600" y="4856163"/>
            <a:ext cx="0" cy="350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4419600" y="5154613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ahoma" pitchFamily="34" charset="0"/>
              </a:rPr>
              <a:t>the</a:t>
            </a:r>
          </a:p>
        </p:txBody>
      </p:sp>
      <p:sp>
        <p:nvSpPr>
          <p:cNvPr id="27657" name="Line 13"/>
          <p:cNvSpPr>
            <a:spLocks noChangeShapeType="1"/>
          </p:cNvSpPr>
          <p:nvPr/>
        </p:nvSpPr>
        <p:spPr bwMode="auto">
          <a:xfrm flipH="1">
            <a:off x="5181600" y="3305175"/>
            <a:ext cx="111760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4"/>
          <p:cNvSpPr>
            <a:spLocks noChangeShapeType="1"/>
          </p:cNvSpPr>
          <p:nvPr/>
        </p:nvSpPr>
        <p:spPr bwMode="auto">
          <a:xfrm>
            <a:off x="6299200" y="3305175"/>
            <a:ext cx="990600" cy="40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5"/>
          <p:cNvSpPr txBox="1">
            <a:spLocks noChangeArrowheads="1"/>
          </p:cNvSpPr>
          <p:nvPr/>
        </p:nvSpPr>
        <p:spPr bwMode="auto">
          <a:xfrm>
            <a:off x="4394200" y="4414838"/>
            <a:ext cx="82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DetP</a:t>
            </a:r>
          </a:p>
        </p:txBody>
      </p:sp>
      <p:sp>
        <p:nvSpPr>
          <p:cNvPr id="27660" name="Text Box 16"/>
          <p:cNvSpPr txBox="1">
            <a:spLocks noChangeArrowheads="1"/>
          </p:cNvSpPr>
          <p:nvPr/>
        </p:nvSpPr>
        <p:spPr bwMode="auto">
          <a:xfrm>
            <a:off x="5006975" y="3687763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27661" name="Text Box 25"/>
          <p:cNvSpPr txBox="1">
            <a:spLocks noChangeArrowheads="1"/>
          </p:cNvSpPr>
          <p:nvPr/>
        </p:nvSpPr>
        <p:spPr bwMode="auto">
          <a:xfrm>
            <a:off x="6070600" y="2895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27662" name="Text Box 26"/>
          <p:cNvSpPr txBox="1">
            <a:spLocks noChangeArrowheads="1"/>
          </p:cNvSpPr>
          <p:nvPr/>
        </p:nvSpPr>
        <p:spPr bwMode="auto">
          <a:xfrm>
            <a:off x="6985000" y="3713163"/>
            <a:ext cx="53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27663" name="Text Box 29"/>
          <p:cNvSpPr txBox="1">
            <a:spLocks noChangeArrowheads="1"/>
          </p:cNvSpPr>
          <p:nvPr/>
        </p:nvSpPr>
        <p:spPr bwMode="auto">
          <a:xfrm>
            <a:off x="5494338" y="4419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27664" name="Line 30"/>
          <p:cNvSpPr>
            <a:spLocks noChangeShapeType="1"/>
          </p:cNvSpPr>
          <p:nvPr/>
        </p:nvSpPr>
        <p:spPr bwMode="auto">
          <a:xfrm>
            <a:off x="5715000" y="4876800"/>
            <a:ext cx="0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Derivations in a CFG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2895600"/>
            <a:ext cx="3962400" cy="3733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/>
              <a:t>S </a:t>
            </a:r>
            <a:r>
              <a:rPr lang="en-US" sz="1800" smtClean="0">
                <a:sym typeface="Symbol" pitchFamily="18" charset="2"/>
              </a:rPr>
              <a:t> NP VP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VP   V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>
                <a:sym typeface="Symbol" pitchFamily="18" charset="2"/>
              </a:rPr>
              <a:t>NP  DetP N</a:t>
            </a:r>
            <a:r>
              <a:rPr lang="en-US" sz="1800" smtClean="0">
                <a:sym typeface="Symbol" pitchFamily="18" charset="2"/>
              </a:rPr>
              <a:t> | AdjP NP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AdjP   Adj | Adv AdjP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>
                <a:sym typeface="Symbol" pitchFamily="18" charset="2"/>
              </a:rPr>
              <a:t>N </a:t>
            </a:r>
            <a:r>
              <a:rPr lang="en-US" sz="1800" smtClean="0">
                <a:sym typeface="Symbol" pitchFamily="18" charset="2"/>
              </a:rPr>
              <a:t>  boy | </a:t>
            </a:r>
            <a:r>
              <a:rPr lang="en-US" sz="1800" b="1" smtClean="0">
                <a:sym typeface="Symbol" pitchFamily="18" charset="2"/>
              </a:rPr>
              <a:t>girl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V   sees | likes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Adj   big | small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ym typeface="Symbol" pitchFamily="18" charset="2"/>
              </a:rPr>
              <a:t>Adv   very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smtClean="0">
                <a:sym typeface="Symbol" pitchFamily="18" charset="2"/>
              </a:rPr>
              <a:t>DetP   a</a:t>
            </a:r>
            <a:r>
              <a:rPr lang="en-US" sz="1800" smtClean="0">
                <a:sym typeface="Symbol" pitchFamily="18" charset="2"/>
              </a:rPr>
              <a:t> | the</a:t>
            </a:r>
            <a:br>
              <a:rPr lang="en-US" sz="1800" smtClean="0">
                <a:sym typeface="Symbol" pitchFamily="18" charset="2"/>
              </a:rPr>
            </a:br>
            <a:r>
              <a:rPr lang="en-US" sz="2000" smtClean="0">
                <a:sym typeface="Symbol" pitchFamily="18" charset="2"/>
              </a:rPr>
              <a:t/>
            </a:r>
            <a:br>
              <a:rPr lang="en-US" sz="2000" smtClean="0">
                <a:sym typeface="Symbol" pitchFamily="18" charset="2"/>
              </a:rPr>
            </a:br>
            <a:endParaRPr lang="en-US" sz="2000" smtClean="0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221038" y="1733550"/>
            <a:ext cx="2709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ahoma" pitchFamily="34" charset="0"/>
              </a:rPr>
              <a:t>the boy likes NP</a:t>
            </a:r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5257800" y="4056063"/>
            <a:ext cx="4572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 flipV="1">
            <a:off x="4800600" y="4056063"/>
            <a:ext cx="45720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5257800" y="5105400"/>
            <a:ext cx="833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ahoma" pitchFamily="34" charset="0"/>
              </a:rPr>
              <a:t>boy</a:t>
            </a:r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>
            <a:off x="4800600" y="4876800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4343400" y="51054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ahoma" pitchFamily="34" charset="0"/>
              </a:rPr>
              <a:t>the</a:t>
            </a:r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6172200" y="5105400"/>
            <a:ext cx="969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ahoma" pitchFamily="34" charset="0"/>
              </a:rPr>
              <a:t>likes</a:t>
            </a:r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 flipH="1">
            <a:off x="5181600" y="3305175"/>
            <a:ext cx="111760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4"/>
          <p:cNvSpPr>
            <a:spLocks noChangeShapeType="1"/>
          </p:cNvSpPr>
          <p:nvPr/>
        </p:nvSpPr>
        <p:spPr bwMode="auto">
          <a:xfrm>
            <a:off x="6299200" y="3305175"/>
            <a:ext cx="990600" cy="40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4343400" y="4343400"/>
            <a:ext cx="82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DetP</a:t>
            </a:r>
          </a:p>
        </p:txBody>
      </p:sp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5006975" y="3687763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29710" name="Text Box 23"/>
          <p:cNvSpPr txBox="1">
            <a:spLocks noChangeArrowheads="1"/>
          </p:cNvSpPr>
          <p:nvPr/>
        </p:nvSpPr>
        <p:spPr bwMode="auto">
          <a:xfrm>
            <a:off x="7696200" y="4530725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29711" name="Text Box 25"/>
          <p:cNvSpPr txBox="1">
            <a:spLocks noChangeArrowheads="1"/>
          </p:cNvSpPr>
          <p:nvPr/>
        </p:nvSpPr>
        <p:spPr bwMode="auto">
          <a:xfrm>
            <a:off x="6070600" y="2895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  <p:sp>
        <p:nvSpPr>
          <p:cNvPr id="29712" name="Text Box 26"/>
          <p:cNvSpPr txBox="1">
            <a:spLocks noChangeArrowheads="1"/>
          </p:cNvSpPr>
          <p:nvPr/>
        </p:nvSpPr>
        <p:spPr bwMode="auto">
          <a:xfrm>
            <a:off x="6985000" y="3713163"/>
            <a:ext cx="534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VP</a:t>
            </a:r>
          </a:p>
        </p:txBody>
      </p:sp>
      <p:sp>
        <p:nvSpPr>
          <p:cNvPr id="29713" name="Line 27"/>
          <p:cNvSpPr>
            <a:spLocks noChangeShapeType="1"/>
          </p:cNvSpPr>
          <p:nvPr/>
        </p:nvSpPr>
        <p:spPr bwMode="auto">
          <a:xfrm flipH="1">
            <a:off x="6604000" y="4064000"/>
            <a:ext cx="60960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28"/>
          <p:cNvSpPr>
            <a:spLocks noChangeShapeType="1"/>
          </p:cNvSpPr>
          <p:nvPr/>
        </p:nvSpPr>
        <p:spPr bwMode="auto">
          <a:xfrm>
            <a:off x="7289800" y="4064000"/>
            <a:ext cx="60960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29"/>
          <p:cNvSpPr>
            <a:spLocks noChangeShapeType="1"/>
          </p:cNvSpPr>
          <p:nvPr/>
        </p:nvSpPr>
        <p:spPr bwMode="auto">
          <a:xfrm>
            <a:off x="5715000" y="4876800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Text Box 30"/>
          <p:cNvSpPr txBox="1">
            <a:spLocks noChangeArrowheads="1"/>
          </p:cNvSpPr>
          <p:nvPr/>
        </p:nvSpPr>
        <p:spPr bwMode="auto">
          <a:xfrm>
            <a:off x="5486400" y="4419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29717" name="Text Box 33"/>
          <p:cNvSpPr txBox="1">
            <a:spLocks noChangeArrowheads="1"/>
          </p:cNvSpPr>
          <p:nvPr/>
        </p:nvSpPr>
        <p:spPr bwMode="auto">
          <a:xfrm>
            <a:off x="6400800" y="44958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V</a:t>
            </a:r>
          </a:p>
        </p:txBody>
      </p:sp>
      <p:sp>
        <p:nvSpPr>
          <p:cNvPr id="29718" name="Line 34"/>
          <p:cNvSpPr>
            <a:spLocks noChangeShapeType="1"/>
          </p:cNvSpPr>
          <p:nvPr/>
        </p:nvSpPr>
        <p:spPr bwMode="auto">
          <a:xfrm>
            <a:off x="6553200" y="4876800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4819</TotalTime>
  <Words>2032</Words>
  <Application>Microsoft Office PowerPoint</Application>
  <PresentationFormat>On-screen Show (4:3)</PresentationFormat>
  <Paragraphs>567</Paragraphs>
  <Slides>51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Times New Roman</vt:lpstr>
      <vt:lpstr>Symbol</vt:lpstr>
      <vt:lpstr>Wingdings</vt:lpstr>
      <vt:lpstr>Tahoma</vt:lpstr>
      <vt:lpstr>Default Design</vt:lpstr>
      <vt:lpstr>Context-Free Grammars</vt:lpstr>
      <vt:lpstr>Today</vt:lpstr>
      <vt:lpstr>Context-Free Grammars</vt:lpstr>
      <vt:lpstr>CFG Example</vt:lpstr>
      <vt:lpstr>Derivations in a CFG</vt:lpstr>
      <vt:lpstr>Derivations in a CFG</vt:lpstr>
      <vt:lpstr>Derivations in a CFG</vt:lpstr>
      <vt:lpstr>Derivations in a CFG</vt:lpstr>
      <vt:lpstr>Derivations in a CFG</vt:lpstr>
      <vt:lpstr>Derivations in a CFG</vt:lpstr>
      <vt:lpstr>Derivations of CFGs</vt:lpstr>
      <vt:lpstr>Formal Definition of a CFG</vt:lpstr>
      <vt:lpstr>Context in CFGs</vt:lpstr>
      <vt:lpstr>Key Constituents (English)</vt:lpstr>
      <vt:lpstr>Sentence Types or Modes</vt:lpstr>
      <vt:lpstr>Slide 16</vt:lpstr>
      <vt:lpstr>Slide 17</vt:lpstr>
      <vt:lpstr>Slide 18</vt:lpstr>
      <vt:lpstr>NPs</vt:lpstr>
      <vt:lpstr>PPs</vt:lpstr>
      <vt:lpstr>Slide 21</vt:lpstr>
      <vt:lpstr>Slide 22</vt:lpstr>
      <vt:lpstr>Slide 23</vt:lpstr>
      <vt:lpstr>Slide 24</vt:lpstr>
      <vt:lpstr>Recursion</vt:lpstr>
      <vt:lpstr>Recursion</vt:lpstr>
      <vt:lpstr>Slide 27</vt:lpstr>
      <vt:lpstr>Recursion</vt:lpstr>
      <vt:lpstr>Implications of Recursion and Context-Freeness</vt:lpstr>
      <vt:lpstr>Slide 30</vt:lpstr>
      <vt:lpstr>Grammar Equivalence</vt:lpstr>
      <vt:lpstr>Chomsky Normal Form</vt:lpstr>
      <vt:lpstr>Generative Grammar</vt:lpstr>
      <vt:lpstr>Nobody Uses Simple CFGs (Except Intro NLP Courses)</vt:lpstr>
      <vt:lpstr>Massive Ambiguity of Syntax</vt:lpstr>
      <vt:lpstr>Penn Treebank (PTB)</vt:lpstr>
      <vt:lpstr>PTB Example</vt:lpstr>
      <vt:lpstr>Not All Verbs are Syntactically the Same</vt:lpstr>
      <vt:lpstr>Slide 39</vt:lpstr>
      <vt:lpstr>Slide 40</vt:lpstr>
      <vt:lpstr>Types of Syntactic Constructions</vt:lpstr>
      <vt:lpstr>Types of Syntactic Constructions: Analysis</vt:lpstr>
      <vt:lpstr>Types of Syntactic Constructions: Analysis</vt:lpstr>
      <vt:lpstr>Types of Syntactic Constructions: Analysis</vt:lpstr>
      <vt:lpstr>Types of Syntactic Constructions: Analysis</vt:lpstr>
      <vt:lpstr>Control Verbs</vt:lpstr>
      <vt:lpstr>Raising Verbs</vt:lpstr>
      <vt:lpstr>Lessons Learned from Raising/Control Issue</vt:lpstr>
      <vt:lpstr>Examples from PTB</vt:lpstr>
      <vt:lpstr>The Big Picture </vt:lpstr>
      <vt:lpstr>Summary</vt:lpstr>
    </vt:vector>
  </TitlesOfParts>
  <Company>AT&amp;T Labs Research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Syntax?</dc:title>
  <dc:creator>Owen Rambow</dc:creator>
  <cp:lastModifiedBy>Julia Hirschberg</cp:lastModifiedBy>
  <cp:revision>255</cp:revision>
  <dcterms:created xsi:type="dcterms:W3CDTF">2002-09-16T04:32:48Z</dcterms:created>
  <dcterms:modified xsi:type="dcterms:W3CDTF">2010-10-07T13:59:17Z</dcterms:modified>
</cp:coreProperties>
</file>