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51"/>
  </p:notesMasterIdLst>
  <p:handoutMasterIdLst>
    <p:handoutMasterId r:id="rId52"/>
  </p:handoutMasterIdLst>
  <p:sldIdLst>
    <p:sldId id="362" r:id="rId2"/>
    <p:sldId id="330" r:id="rId3"/>
    <p:sldId id="363" r:id="rId4"/>
    <p:sldId id="364" r:id="rId5"/>
    <p:sldId id="365" r:id="rId6"/>
    <p:sldId id="366" r:id="rId7"/>
    <p:sldId id="367" r:id="rId8"/>
    <p:sldId id="368" r:id="rId9"/>
    <p:sldId id="370" r:id="rId10"/>
    <p:sldId id="372" r:id="rId11"/>
    <p:sldId id="380" r:id="rId12"/>
    <p:sldId id="376" r:id="rId13"/>
    <p:sldId id="378" r:id="rId14"/>
    <p:sldId id="379" r:id="rId15"/>
    <p:sldId id="381" r:id="rId16"/>
    <p:sldId id="331" r:id="rId17"/>
    <p:sldId id="335" r:id="rId18"/>
    <p:sldId id="336" r:id="rId19"/>
    <p:sldId id="298" r:id="rId20"/>
    <p:sldId id="299" r:id="rId21"/>
    <p:sldId id="300" r:id="rId22"/>
    <p:sldId id="301" r:id="rId23"/>
    <p:sldId id="302" r:id="rId24"/>
    <p:sldId id="303" r:id="rId25"/>
    <p:sldId id="304" r:id="rId26"/>
    <p:sldId id="306" r:id="rId27"/>
    <p:sldId id="308" r:id="rId28"/>
    <p:sldId id="309" r:id="rId29"/>
    <p:sldId id="310" r:id="rId30"/>
    <p:sldId id="311" r:id="rId31"/>
    <p:sldId id="312" r:id="rId32"/>
    <p:sldId id="313" r:id="rId33"/>
    <p:sldId id="314" r:id="rId34"/>
    <p:sldId id="315" r:id="rId35"/>
    <p:sldId id="337" r:id="rId36"/>
    <p:sldId id="341" r:id="rId37"/>
    <p:sldId id="318" r:id="rId38"/>
    <p:sldId id="320" r:id="rId39"/>
    <p:sldId id="332" r:id="rId40"/>
    <p:sldId id="321" r:id="rId41"/>
    <p:sldId id="322" r:id="rId42"/>
    <p:sldId id="323" r:id="rId43"/>
    <p:sldId id="324" r:id="rId44"/>
    <p:sldId id="325" r:id="rId45"/>
    <p:sldId id="326" r:id="rId46"/>
    <p:sldId id="316" r:id="rId47"/>
    <p:sldId id="327" r:id="rId48"/>
    <p:sldId id="328" r:id="rId49"/>
    <p:sldId id="333"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3300"/>
    <a:srgbClr val="996633"/>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588" autoAdjust="0"/>
    <p:restoredTop sz="94595" autoAdjust="0"/>
  </p:normalViewPr>
  <p:slideViewPr>
    <p:cSldViewPr>
      <p:cViewPr>
        <p:scale>
          <a:sx n="75" d="100"/>
          <a:sy n="75" d="100"/>
        </p:scale>
        <p:origin x="-342" y="78"/>
      </p:cViewPr>
      <p:guideLst>
        <p:guide orient="horz" pos="2064"/>
        <p:guide pos="3454"/>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slide" Target="slides/slide2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80" charset="0"/>
              </a:defRPr>
            </a:lvl1pPr>
          </a:lstStyle>
          <a:p>
            <a:pPr>
              <a:defRPr/>
            </a:pPr>
            <a:endParaRPr lang="en-US"/>
          </a:p>
        </p:txBody>
      </p:sp>
      <p:sp>
        <p:nvSpPr>
          <p:cNvPr id="2713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80" charset="0"/>
              </a:defRPr>
            </a:lvl1pPr>
          </a:lstStyle>
          <a:p>
            <a:pPr>
              <a:defRPr/>
            </a:pPr>
            <a:endParaRPr lang="en-US"/>
          </a:p>
        </p:txBody>
      </p:sp>
      <p:sp>
        <p:nvSpPr>
          <p:cNvPr id="2713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80" charset="0"/>
              </a:defRPr>
            </a:lvl1pPr>
          </a:lstStyle>
          <a:p>
            <a:pPr>
              <a:defRPr/>
            </a:pPr>
            <a:endParaRPr lang="en-US"/>
          </a:p>
        </p:txBody>
      </p:sp>
      <p:sp>
        <p:nvSpPr>
          <p:cNvPr id="2713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80" charset="0"/>
              </a:defRPr>
            </a:lvl1pPr>
          </a:lstStyle>
          <a:p>
            <a:pPr>
              <a:defRPr/>
            </a:pPr>
            <a:fld id="{20526FFF-BED3-4090-8868-E64072C5967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80" charset="0"/>
              </a:defRPr>
            </a:lvl1pPr>
          </a:lstStyle>
          <a:p>
            <a:pPr>
              <a:defRPr/>
            </a:pPr>
            <a:endParaRPr lang="en-US"/>
          </a:p>
        </p:txBody>
      </p:sp>
      <p:sp>
        <p:nvSpPr>
          <p:cNvPr id="491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80" charset="0"/>
              </a:defRPr>
            </a:lvl1pPr>
          </a:lstStyle>
          <a:p>
            <a:pPr>
              <a:defRPr/>
            </a:pPr>
            <a:endParaRPr lang="en-US"/>
          </a:p>
        </p:txBody>
      </p:sp>
      <p:sp>
        <p:nvSpPr>
          <p:cNvPr id="15364"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80" charset="0"/>
              </a:defRPr>
            </a:lvl1pPr>
          </a:lstStyle>
          <a:p>
            <a:pPr>
              <a:defRPr/>
            </a:pPr>
            <a:endParaRPr lang="en-US"/>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80" charset="0"/>
              </a:defRPr>
            </a:lvl1pPr>
          </a:lstStyle>
          <a:p>
            <a:pPr>
              <a:defRPr/>
            </a:pPr>
            <a:fld id="{EBAA0340-BB23-41F7-9C13-C559C2B957E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80"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80"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80"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80"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80"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83C936C6-454C-466D-93A7-9C0F50E41A66}" type="slidenum">
              <a:rPr lang="en-US" smtClean="0">
                <a:latin typeface="Times New Roman" pitchFamily="18" charset="0"/>
              </a:rPr>
              <a:pPr/>
              <a:t>20</a:t>
            </a:fld>
            <a:endParaRPr lang="en-US" smtClean="0">
              <a:latin typeface="Times New Roman" pitchFamily="18" charset="0"/>
            </a:endParaRPr>
          </a:p>
        </p:txBody>
      </p:sp>
      <p:sp>
        <p:nvSpPr>
          <p:cNvPr id="27650" name="Rectangle 2"/>
          <p:cNvSpPr>
            <a:spLocks noGrp="1" noRot="1" noChangeArrowheads="1" noTextEdit="1"/>
          </p:cNvSpPr>
          <p:nvPr>
            <p:ph type="sldImg"/>
          </p:nvPr>
        </p:nvSpPr>
        <p:spPr>
          <a:xfrm>
            <a:off x="1144588" y="685800"/>
            <a:ext cx="4572000" cy="3429000"/>
          </a:xfrm>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62" name="Rectangle 2"/>
          <p:cNvSpPr>
            <a:spLocks noGrp="1" noRot="1" noChangeArrowheads="1" noTextEdit="1"/>
          </p:cNvSpPr>
          <p:nvPr>
            <p:ph type="sldImg"/>
          </p:nvPr>
        </p:nvSpPr>
        <p:spPr>
          <a:ln/>
        </p:spPr>
      </p:sp>
      <p:sp>
        <p:nvSpPr>
          <p:cNvPr id="1576963" name="Rectangle 3"/>
          <p:cNvSpPr>
            <a:spLocks noGrp="1" noChangeArrowheads="1"/>
          </p:cNvSpPr>
          <p:nvPr>
            <p:ph type="body" idx="1"/>
          </p:nvPr>
        </p:nvSpPr>
        <p:spPr>
          <a:noFill/>
          <a:ln/>
        </p:spPr>
        <p:txBody>
          <a:bodyPr/>
          <a:lstStyle/>
          <a:p>
            <a:r>
              <a:rPr lang="en-US" smtClean="0">
                <a:latin typeface="Times New Roman" pitchFamily="18" charset="0"/>
              </a:rPr>
              <a:t>Start with highest scoring candidate and iterate using greedy approach</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00162" name="Rectangle 2"/>
          <p:cNvSpPr>
            <a:spLocks noGrp="1" noChangeArrowheads="1"/>
          </p:cNvSpPr>
          <p:nvPr>
            <p:ph type="ctrTitle"/>
          </p:nvPr>
        </p:nvSpPr>
        <p:spPr>
          <a:xfrm>
            <a:off x="685800" y="2130425"/>
            <a:ext cx="7772400" cy="1470025"/>
          </a:xfrm>
        </p:spPr>
        <p:txBody>
          <a:bodyPr/>
          <a:lstStyle>
            <a:lvl1pPr>
              <a:defRPr/>
            </a:lvl1pPr>
          </a:lstStyle>
          <a:p>
            <a:r>
              <a:rPr lang="en-US"/>
              <a:t>Question-Answering</a:t>
            </a:r>
          </a:p>
        </p:txBody>
      </p:sp>
      <p:sp>
        <p:nvSpPr>
          <p:cNvPr id="150016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Julia Hirschberg</a:t>
            </a:r>
          </a:p>
          <a:p>
            <a:r>
              <a:rPr lang="en-US"/>
              <a:t>CS 4705</a:t>
            </a:r>
          </a:p>
        </p:txBody>
      </p:sp>
      <p:sp>
        <p:nvSpPr>
          <p:cNvPr id="1500164" name="Rectangle 4"/>
          <p:cNvSpPr>
            <a:spLocks noGrp="1" noChangeArrowheads="1"/>
          </p:cNvSpPr>
          <p:nvPr>
            <p:ph type="dt" sz="half" idx="2"/>
          </p:nvPr>
        </p:nvSpPr>
        <p:spPr/>
        <p:txBody>
          <a:bodyPr/>
          <a:lstStyle>
            <a:lvl1pPr>
              <a:defRPr/>
            </a:lvl1pPr>
          </a:lstStyle>
          <a:p>
            <a:fld id="{25DC3C45-83AB-495C-B713-0C9EDFAC62F3}" type="datetimeFigureOut">
              <a:rPr lang="en-US"/>
              <a:pPr/>
              <a:t>11/20/2010</a:t>
            </a:fld>
            <a:endParaRPr lang="en-US"/>
          </a:p>
        </p:txBody>
      </p:sp>
      <p:sp>
        <p:nvSpPr>
          <p:cNvPr id="1500165" name="Rectangle 5"/>
          <p:cNvSpPr>
            <a:spLocks noGrp="1" noChangeArrowheads="1"/>
          </p:cNvSpPr>
          <p:nvPr>
            <p:ph type="ftr" sz="quarter" idx="3"/>
          </p:nvPr>
        </p:nvSpPr>
        <p:spPr/>
        <p:txBody>
          <a:bodyPr/>
          <a:lstStyle>
            <a:lvl1pPr>
              <a:defRPr/>
            </a:lvl1pPr>
          </a:lstStyle>
          <a:p>
            <a:endParaRPr lang="en-US"/>
          </a:p>
        </p:txBody>
      </p:sp>
      <p:sp>
        <p:nvSpPr>
          <p:cNvPr id="1500166" name="Rectangle 6"/>
          <p:cNvSpPr>
            <a:spLocks noGrp="1" noChangeArrowheads="1"/>
          </p:cNvSpPr>
          <p:nvPr>
            <p:ph type="sldNum" sz="quarter" idx="4"/>
          </p:nvPr>
        </p:nvSpPr>
        <p:spPr/>
        <p:txBody>
          <a:bodyPr/>
          <a:lstStyle>
            <a:lvl1pPr>
              <a:defRPr/>
            </a:lvl1pPr>
          </a:lstStyle>
          <a:p>
            <a:fld id="{53999CB9-4BCF-4BF2-8626-E4E04C45219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2C5BB93-DD3A-4652-8997-D54505665354}" type="datetimeFigureOut">
              <a:rPr lang="en-US"/>
              <a:pPr/>
              <a:t>11/20/2010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3F98D4-93E7-497F-95B6-0AFE6C2D8D7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8CC4AE7-2AD9-4B9D-8FEC-738F1339F01B}" type="datetimeFigureOut">
              <a:rPr lang="en-US"/>
              <a:pPr/>
              <a:t>11/20/2010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0AB2653-D629-4097-AEB0-943CAF75D74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929A4E4-69BD-405E-971F-2AC73DBD4B96}" type="datetimeFigureOut">
              <a:rPr lang="en-US"/>
              <a:pPr/>
              <a:t>11/20/2010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C00D00-8420-47A6-BDB8-EE468861CAF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679BD27-FEDD-4D9B-8B79-23E9AA4C6B10}" type="datetimeFigureOut">
              <a:rPr lang="en-US"/>
              <a:pPr/>
              <a:t>11/20/2010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218939-ADEF-4C3C-967E-99089BCEB0F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D3A8637E-214F-4A13-801C-51EFEE0AB8DD}" type="datetimeFigureOut">
              <a:rPr lang="en-US"/>
              <a:pPr/>
              <a:t>11/20/2010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E9418CC-594E-4EDD-BE9C-1234FDFDAC1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FF73C211-E7D9-4D91-ACF5-88EB02D7FA3B}" type="datetimeFigureOut">
              <a:rPr lang="en-US"/>
              <a:pPr/>
              <a:t>11/20/2010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EAE5380-1437-43BB-9A6F-B8416D39C93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01F4BF4F-94A5-46B1-B920-3E6F48750B30}" type="datetimeFigureOut">
              <a:rPr lang="en-US"/>
              <a:pPr/>
              <a:t>11/20/2010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275CD3C-ABD0-4F36-B2C8-4961A7D9111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30C4057-470A-45CE-AFB3-E61F0ACA6047}" type="datetimeFigureOut">
              <a:rPr lang="en-US"/>
              <a:pPr/>
              <a:t>11/20/2010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63D291B-D6E9-481B-B605-04C245C2CA1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4DCCD08-769C-4A75-B1FF-571F7C6BC682}" type="datetimeFigureOut">
              <a:rPr lang="en-US"/>
              <a:pPr/>
              <a:t>11/20/2010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037641F-7288-45A8-9F06-CBBFD22EB10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3A6952FA-C5DA-47E4-94AC-F43FD9895654}" type="datetimeFigureOut">
              <a:rPr lang="en-US"/>
              <a:pPr/>
              <a:t>11/20/2010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BFC452-E374-457D-8FD4-19ACCECD7AA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913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9913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991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DA2DC11C-0D87-4914-B80C-379113184635}" type="datetimeFigureOut">
              <a:rPr lang="en-US"/>
              <a:pPr/>
              <a:t>11/20/2010</a:t>
            </a:fld>
            <a:endParaRPr lang="en-US"/>
          </a:p>
        </p:txBody>
      </p:sp>
      <p:sp>
        <p:nvSpPr>
          <p:cNvPr id="14991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4991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F3C728E-6FBE-4DCC-87EA-566DEA3F2EE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tangra.si.umich.edu/clair/NSIR/html/nsir.cgi"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1188" name="Rectangle 4"/>
          <p:cNvSpPr>
            <a:spLocks noGrp="1" noChangeArrowheads="1"/>
          </p:cNvSpPr>
          <p:nvPr>
            <p:ph type="ctrTitle"/>
          </p:nvPr>
        </p:nvSpPr>
        <p:spPr/>
        <p:txBody>
          <a:bodyPr/>
          <a:lstStyle/>
          <a:p>
            <a:r>
              <a:rPr lang="en-US"/>
              <a:t>Information Retrieval and Question-Answering</a:t>
            </a:r>
          </a:p>
        </p:txBody>
      </p:sp>
      <p:sp>
        <p:nvSpPr>
          <p:cNvPr id="1501189" name="Rectangle 5"/>
          <p:cNvSpPr>
            <a:spLocks noGrp="1" noChangeArrowheads="1"/>
          </p:cNvSpPr>
          <p:nvPr>
            <p:ph type="subTitle" idx="1"/>
          </p:nvPr>
        </p:nvSpPr>
        <p:spPr/>
        <p:txBody>
          <a:bodyPr/>
          <a:lstStyle/>
          <a:p>
            <a:r>
              <a:rPr lang="en-US"/>
              <a:t>Julia Hirschberg</a:t>
            </a:r>
          </a:p>
          <a:p>
            <a:r>
              <a:rPr lang="en-US"/>
              <a:t>CS 4705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3717" name="Rectangle 5"/>
          <p:cNvSpPr>
            <a:spLocks noGrp="1" noChangeArrowheads="1"/>
          </p:cNvSpPr>
          <p:nvPr>
            <p:ph type="title"/>
          </p:nvPr>
        </p:nvSpPr>
        <p:spPr/>
        <p:txBody>
          <a:bodyPr/>
          <a:lstStyle/>
          <a:p>
            <a:r>
              <a:rPr lang="en-US"/>
              <a:t>Term Weighting</a:t>
            </a:r>
          </a:p>
        </p:txBody>
      </p:sp>
      <p:sp>
        <p:nvSpPr>
          <p:cNvPr id="1523718" name="Rectangle 6"/>
          <p:cNvSpPr>
            <a:spLocks noGrp="1" noChangeArrowheads="1"/>
          </p:cNvSpPr>
          <p:nvPr>
            <p:ph type="body" idx="1"/>
          </p:nvPr>
        </p:nvSpPr>
        <p:spPr/>
        <p:txBody>
          <a:bodyPr/>
          <a:lstStyle/>
          <a:p>
            <a:r>
              <a:rPr lang="en-US"/>
              <a:t>Which words are more important?</a:t>
            </a:r>
          </a:p>
          <a:p>
            <a:pPr lvl="1"/>
            <a:r>
              <a:rPr lang="en-US"/>
              <a:t>Local weight</a:t>
            </a:r>
          </a:p>
          <a:p>
            <a:pPr lvl="2"/>
            <a:r>
              <a:rPr lang="en-US"/>
              <a:t>How important is this term to the meaning of this document?</a:t>
            </a:r>
          </a:p>
          <a:p>
            <a:pPr lvl="2"/>
            <a:r>
              <a:rPr lang="en-US">
                <a:sym typeface="Wingdings" pitchFamily="2" charset="2"/>
              </a:rPr>
              <a:t> How often does it occur in the document?</a:t>
            </a:r>
          </a:p>
          <a:p>
            <a:pPr lvl="2"/>
            <a:r>
              <a:rPr lang="en-US">
                <a:sym typeface="Wingdings" pitchFamily="2" charset="2"/>
              </a:rPr>
              <a:t>Term Frequency (tf)</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43" name="Rectangle 3"/>
          <p:cNvSpPr>
            <a:spLocks noGrp="1" noChangeArrowheads="1"/>
          </p:cNvSpPr>
          <p:nvPr>
            <p:ph type="body" idx="1"/>
          </p:nvPr>
        </p:nvSpPr>
        <p:spPr>
          <a:xfrm>
            <a:off x="457200" y="533400"/>
            <a:ext cx="8229600" cy="5592763"/>
          </a:xfrm>
        </p:spPr>
        <p:txBody>
          <a:bodyPr/>
          <a:lstStyle/>
          <a:p>
            <a:pPr lvl="1"/>
            <a:r>
              <a:rPr lang="en-US">
                <a:sym typeface="Wingdings" pitchFamily="2" charset="2"/>
              </a:rPr>
              <a:t>G</a:t>
            </a:r>
            <a:r>
              <a:rPr lang="en-US"/>
              <a:t>lobal weight</a:t>
            </a:r>
          </a:p>
          <a:p>
            <a:pPr lvl="2"/>
            <a:r>
              <a:rPr lang="en-US"/>
              <a:t>How well does this term discriminate among the documents in the collection?</a:t>
            </a:r>
          </a:p>
          <a:p>
            <a:pPr lvl="2"/>
            <a:r>
              <a:rPr lang="en-US">
                <a:sym typeface="Wingdings" pitchFamily="2" charset="2"/>
              </a:rPr>
              <a:t> How many documents does it appear in?</a:t>
            </a:r>
          </a:p>
          <a:p>
            <a:pPr lvl="2"/>
            <a:r>
              <a:rPr lang="en-US">
                <a:sym typeface="Wingdings" pitchFamily="2" charset="2"/>
              </a:rPr>
              <a:t>Inverse Document Frequency (idf)</a:t>
            </a:r>
          </a:p>
          <a:p>
            <a:pPr lvl="2"/>
            <a:endParaRPr lang="en-US">
              <a:sym typeface="Wingdings" pitchFamily="2" charset="2"/>
            </a:endParaRPr>
          </a:p>
          <a:p>
            <a:pPr lvl="3"/>
            <a:r>
              <a:rPr lang="en-US"/>
              <a:t>N= number of documents; n</a:t>
            </a:r>
            <a:r>
              <a:rPr lang="en-US" baseline="-25000"/>
              <a:t>i</a:t>
            </a:r>
            <a:r>
              <a:rPr lang="en-US"/>
              <a:t> = number of documents with term I</a:t>
            </a:r>
          </a:p>
          <a:p>
            <a:pPr lvl="1"/>
            <a:r>
              <a:rPr lang="en-US"/>
              <a:t>Tf-idf weighting</a:t>
            </a:r>
          </a:p>
          <a:p>
            <a:pPr lvl="2"/>
            <a:r>
              <a:rPr lang="en-US"/>
              <a:t>Weight of term i in vector for doc j is product of frequency in j  with log of inverse document frequency in collection</a:t>
            </a:r>
          </a:p>
          <a:p>
            <a:pPr lvl="1">
              <a:spcBef>
                <a:spcPct val="0"/>
              </a:spcBef>
            </a:pPr>
            <a:endParaRPr lang="en-US"/>
          </a:p>
        </p:txBody>
      </p:sp>
      <p:graphicFrame>
        <p:nvGraphicFramePr>
          <p:cNvPr id="1546244" name="Object 4"/>
          <p:cNvGraphicFramePr>
            <a:graphicFrameLocks noChangeAspect="1"/>
          </p:cNvGraphicFramePr>
          <p:nvPr>
            <p:ph sz="half" idx="4294967295"/>
          </p:nvPr>
        </p:nvGraphicFramePr>
        <p:xfrm>
          <a:off x="6400800" y="2057400"/>
          <a:ext cx="1905000" cy="914400"/>
        </p:xfrm>
        <a:graphic>
          <a:graphicData uri="http://schemas.openxmlformats.org/presentationml/2006/ole">
            <p:oleObj spid="_x0000_s1546244" name="Equation" r:id="rId3" imgW="876240" imgH="431640" progId="Equation.3">
              <p:embed/>
            </p:oleObj>
          </a:graphicData>
        </a:graphic>
      </p:graphicFrame>
      <p:graphicFrame>
        <p:nvGraphicFramePr>
          <p:cNvPr id="1546253" name="Object 13"/>
          <p:cNvGraphicFramePr>
            <a:graphicFrameLocks noChangeAspect="1"/>
          </p:cNvGraphicFramePr>
          <p:nvPr>
            <p:ph sz="half" idx="4294967295"/>
          </p:nvPr>
        </p:nvGraphicFramePr>
        <p:xfrm>
          <a:off x="4572000" y="3733800"/>
          <a:ext cx="1752600" cy="573088"/>
        </p:xfrm>
        <a:graphic>
          <a:graphicData uri="http://schemas.openxmlformats.org/presentationml/2006/ole">
            <p:oleObj spid="_x0000_s1546253" name="Equation" r:id="rId4" imgW="1155600" imgH="30456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7811" name="Picture 430" descr="friedchicken"/>
          <p:cNvPicPr>
            <a:picLocks noChangeAspect="1" noChangeArrowheads="1"/>
          </p:cNvPicPr>
          <p:nvPr/>
        </p:nvPicPr>
        <p:blipFill>
          <a:blip r:embed="rId2"/>
          <a:srcRect/>
          <a:stretch>
            <a:fillRect/>
          </a:stretch>
        </p:blipFill>
        <p:spPr bwMode="auto">
          <a:xfrm>
            <a:off x="990600" y="1905000"/>
            <a:ext cx="7112000" cy="3602038"/>
          </a:xfrm>
          <a:prstGeom prst="rect">
            <a:avLst/>
          </a:prstGeom>
          <a:noFill/>
          <a:ln w="9525">
            <a:noFill/>
            <a:miter lim="800000"/>
            <a:headEnd/>
            <a:tailEnd/>
          </a:ln>
        </p:spPr>
      </p:pic>
      <p:sp>
        <p:nvSpPr>
          <p:cNvPr id="1527812" name="Rectangle 4"/>
          <p:cNvSpPr>
            <a:spLocks noGrp="1" noChangeArrowheads="1"/>
          </p:cNvSpPr>
          <p:nvPr>
            <p:ph type="title"/>
          </p:nvPr>
        </p:nvSpPr>
        <p:spPr/>
        <p:txBody>
          <a:bodyPr/>
          <a:lstStyle/>
          <a:p>
            <a:r>
              <a:rPr lang="en-US"/>
              <a:t>Vector Space Model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9861" name="Rectangle 5"/>
          <p:cNvSpPr>
            <a:spLocks noGrp="1" noChangeArrowheads="1"/>
          </p:cNvSpPr>
          <p:nvPr>
            <p:ph type="title"/>
          </p:nvPr>
        </p:nvSpPr>
        <p:spPr/>
        <p:txBody>
          <a:bodyPr/>
          <a:lstStyle/>
          <a:p>
            <a:r>
              <a:rPr lang="en-US"/>
              <a:t>Cosine Similarity</a:t>
            </a:r>
          </a:p>
        </p:txBody>
      </p:sp>
      <p:sp>
        <p:nvSpPr>
          <p:cNvPr id="1529859" name="Rectangle 3"/>
          <p:cNvSpPr>
            <a:spLocks noGrp="1" noChangeArrowheads="1"/>
          </p:cNvSpPr>
          <p:nvPr>
            <p:ph type="body" idx="1"/>
          </p:nvPr>
        </p:nvSpPr>
        <p:spPr/>
        <p:txBody>
          <a:bodyPr/>
          <a:lstStyle/>
          <a:p>
            <a:pPr marL="365125" indent="-255588"/>
            <a:r>
              <a:rPr lang="en-US" sz="2400"/>
              <a:t>Normalize by document length</a:t>
            </a:r>
          </a:p>
        </p:txBody>
      </p:sp>
      <p:graphicFrame>
        <p:nvGraphicFramePr>
          <p:cNvPr id="1529860" name="Object 4"/>
          <p:cNvGraphicFramePr>
            <a:graphicFrameLocks noChangeAspect="1"/>
          </p:cNvGraphicFramePr>
          <p:nvPr>
            <p:ph sz="half" idx="4294967295"/>
          </p:nvPr>
        </p:nvGraphicFramePr>
        <p:xfrm>
          <a:off x="457200" y="2362200"/>
          <a:ext cx="7613650" cy="1893888"/>
        </p:xfrm>
        <a:graphic>
          <a:graphicData uri="http://schemas.openxmlformats.org/presentationml/2006/ole">
            <p:oleObj spid="_x0000_s1529860" name="Equation" r:id="rId3" imgW="2400120" imgH="59688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0884" name="Rectangle 4"/>
          <p:cNvSpPr>
            <a:spLocks noGrp="1" noChangeArrowheads="1"/>
          </p:cNvSpPr>
          <p:nvPr>
            <p:ph type="title"/>
          </p:nvPr>
        </p:nvSpPr>
        <p:spPr/>
        <p:txBody>
          <a:bodyPr/>
          <a:lstStyle/>
          <a:p>
            <a:r>
              <a:rPr lang="en-US"/>
              <a:t>Ad Hoc Retrieval</a:t>
            </a:r>
          </a:p>
        </p:txBody>
      </p:sp>
      <p:sp>
        <p:nvSpPr>
          <p:cNvPr id="1530882" name="Rectangle 3"/>
          <p:cNvSpPr>
            <a:spLocks noGrp="1" noChangeArrowheads="1"/>
          </p:cNvSpPr>
          <p:nvPr>
            <p:ph type="body" idx="1"/>
          </p:nvPr>
        </p:nvSpPr>
        <p:spPr/>
        <p:txBody>
          <a:bodyPr/>
          <a:lstStyle/>
          <a:p>
            <a:pPr marL="533400" indent="-533400">
              <a:buFontTx/>
              <a:buNone/>
            </a:pPr>
            <a:r>
              <a:rPr lang="en-US"/>
              <a:t>Given a user query q and a document collection D</a:t>
            </a:r>
          </a:p>
          <a:p>
            <a:pPr marL="533400" indent="-533400">
              <a:buFontTx/>
              <a:buAutoNum type="arabicPeriod"/>
            </a:pPr>
            <a:r>
              <a:rPr lang="en-US"/>
              <a:t>Find vectors of all documents in D that contain any of the terms in q </a:t>
            </a:r>
            <a:r>
              <a:rPr lang="en-US">
                <a:sym typeface="Wingdings" pitchFamily="2" charset="2"/>
              </a:rPr>
              <a:t> candidate documents C</a:t>
            </a:r>
            <a:endParaRPr lang="en-US"/>
          </a:p>
          <a:p>
            <a:pPr marL="533400" indent="-533400">
              <a:buFontTx/>
              <a:buAutoNum type="arabicPeriod"/>
            </a:pPr>
            <a:r>
              <a:rPr lang="en-US"/>
              <a:t>Convert the q to a vector using weighting scheme used to represent documents in D</a:t>
            </a:r>
          </a:p>
          <a:p>
            <a:pPr marL="533400" indent="-533400">
              <a:buFontTx/>
              <a:buAutoNum type="arabicPeriod"/>
            </a:pPr>
            <a:r>
              <a:rPr lang="en-US"/>
              <a:t>Compute cosine similarity between q’s vector and vectors of C documents</a:t>
            </a:r>
          </a:p>
          <a:p>
            <a:pPr marL="533400" indent="-533400">
              <a:buFontTx/>
              <a:buAutoNum type="arabicPeriod"/>
            </a:pPr>
            <a:r>
              <a:rPr lang="en-US"/>
              <a:t>Sort result and return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82" name="Rectangle 2"/>
          <p:cNvSpPr>
            <a:spLocks noGrp="1" noChangeArrowheads="1"/>
          </p:cNvSpPr>
          <p:nvPr>
            <p:ph type="title"/>
          </p:nvPr>
        </p:nvSpPr>
        <p:spPr/>
        <p:txBody>
          <a:bodyPr/>
          <a:lstStyle/>
          <a:p>
            <a:r>
              <a:rPr lang="en-US"/>
              <a:t>Advanced Issues in IR</a:t>
            </a:r>
          </a:p>
        </p:txBody>
      </p:sp>
      <p:sp>
        <p:nvSpPr>
          <p:cNvPr id="1556483" name="Rectangle 3"/>
          <p:cNvSpPr>
            <a:spLocks noGrp="1" noChangeArrowheads="1"/>
          </p:cNvSpPr>
          <p:nvPr>
            <p:ph type="body" idx="1"/>
          </p:nvPr>
        </p:nvSpPr>
        <p:spPr/>
        <p:txBody>
          <a:bodyPr/>
          <a:lstStyle/>
          <a:p>
            <a:r>
              <a:rPr lang="en-US"/>
              <a:t>Query Expansion</a:t>
            </a:r>
          </a:p>
          <a:p>
            <a:pPr lvl="1"/>
            <a:r>
              <a:rPr lang="en-US"/>
              <a:t>Typical queries very short</a:t>
            </a:r>
          </a:p>
          <a:p>
            <a:pPr lvl="1"/>
            <a:r>
              <a:rPr lang="en-US"/>
              <a:t>Expand user query using an initial search and taking words from top N docs, using a thesaurus, using term clustering or WordNet to find synonyms….</a:t>
            </a:r>
          </a:p>
          <a:p>
            <a:r>
              <a:rPr lang="en-US"/>
              <a:t>Tasks beyond Ad Hoc query support</a:t>
            </a:r>
          </a:p>
          <a:p>
            <a:pPr lvl="1"/>
            <a:r>
              <a:rPr lang="en-US"/>
              <a:t>Passage Retrieval, Multilingual IR, Speech IR, Summarization, Question Answering…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5"/>
          <p:cNvSpPr>
            <a:spLocks noGrp="1" noChangeArrowheads="1"/>
          </p:cNvSpPr>
          <p:nvPr>
            <p:ph type="title"/>
          </p:nvPr>
        </p:nvSpPr>
        <p:spPr/>
        <p:txBody>
          <a:bodyPr/>
          <a:lstStyle/>
          <a:p>
            <a:r>
              <a:rPr lang="en-US"/>
              <a:t>Question-Answering Systems</a:t>
            </a:r>
          </a:p>
        </p:txBody>
      </p:sp>
      <p:sp>
        <p:nvSpPr>
          <p:cNvPr id="20486" name="Rectangle 6"/>
          <p:cNvSpPr>
            <a:spLocks noGrp="1" noChangeArrowheads="1"/>
          </p:cNvSpPr>
          <p:nvPr>
            <p:ph type="body" idx="1"/>
          </p:nvPr>
        </p:nvSpPr>
        <p:spPr/>
        <p:txBody>
          <a:bodyPr/>
          <a:lstStyle/>
          <a:p>
            <a:r>
              <a:rPr lang="en-US"/>
              <a:t>Beyond retrieving relevant documents -- Do people want answers to particular questions?</a:t>
            </a:r>
          </a:p>
          <a:p>
            <a:r>
              <a:rPr lang="en-US"/>
              <a:t>Three kinds of systems</a:t>
            </a:r>
          </a:p>
          <a:p>
            <a:pPr lvl="1"/>
            <a:r>
              <a:rPr lang="en-US">
                <a:solidFill>
                  <a:srgbClr val="3333CC"/>
                </a:solidFill>
              </a:rPr>
              <a:t>Finding answers in document collections</a:t>
            </a:r>
          </a:p>
          <a:p>
            <a:pPr lvl="1"/>
            <a:r>
              <a:rPr lang="en-US">
                <a:solidFill>
                  <a:srgbClr val="3333CC"/>
                </a:solidFill>
              </a:rPr>
              <a:t>Interfaces to relational databases</a:t>
            </a:r>
          </a:p>
          <a:p>
            <a:pPr lvl="1"/>
            <a:r>
              <a:rPr lang="en-US">
                <a:solidFill>
                  <a:srgbClr val="3333CC"/>
                </a:solidFill>
              </a:rPr>
              <a:t>Mixed initiative dialog systems</a:t>
            </a:r>
          </a:p>
          <a:p>
            <a:r>
              <a:rPr lang="en-US"/>
              <a:t>What kinds of questions do people want to ask?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5" name="Picture 4" descr="factoid1"/>
          <p:cNvPicPr>
            <a:picLocks noChangeAspect="1" noChangeArrowheads="1"/>
          </p:cNvPicPr>
          <p:nvPr/>
        </p:nvPicPr>
        <p:blipFill>
          <a:blip r:embed="rId2"/>
          <a:srcRect/>
          <a:stretch>
            <a:fillRect/>
          </a:stretch>
        </p:blipFill>
        <p:spPr bwMode="auto">
          <a:xfrm>
            <a:off x="0" y="2257425"/>
            <a:ext cx="9144000" cy="3394075"/>
          </a:xfrm>
          <a:prstGeom prst="rect">
            <a:avLst/>
          </a:prstGeom>
          <a:noFill/>
          <a:ln w="9525">
            <a:noFill/>
            <a:miter lim="800000"/>
            <a:headEnd/>
            <a:tailEnd/>
          </a:ln>
        </p:spPr>
      </p:pic>
      <p:sp>
        <p:nvSpPr>
          <p:cNvPr id="23557" name="Rectangle 5"/>
          <p:cNvSpPr>
            <a:spLocks noGrp="1" noChangeArrowheads="1"/>
          </p:cNvSpPr>
          <p:nvPr>
            <p:ph type="title"/>
          </p:nvPr>
        </p:nvSpPr>
        <p:spPr/>
        <p:txBody>
          <a:bodyPr/>
          <a:lstStyle/>
          <a:p>
            <a:r>
              <a:rPr lang="en-US"/>
              <a:t>Factoid Questions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4" descr="qa"/>
          <p:cNvPicPr>
            <a:picLocks noChangeAspect="1" noChangeArrowheads="1"/>
          </p:cNvPicPr>
          <p:nvPr/>
        </p:nvPicPr>
        <p:blipFill>
          <a:blip r:embed="rId2"/>
          <a:srcRect/>
          <a:stretch>
            <a:fillRect/>
          </a:stretch>
        </p:blipFill>
        <p:spPr bwMode="auto">
          <a:xfrm>
            <a:off x="111125" y="1917700"/>
            <a:ext cx="8921750" cy="3021013"/>
          </a:xfrm>
          <a:prstGeom prst="rect">
            <a:avLst/>
          </a:prstGeom>
          <a:noFill/>
          <a:ln w="9525">
            <a:noFill/>
            <a:miter lim="800000"/>
            <a:headEnd/>
            <a:tailEnd/>
          </a:ln>
        </p:spPr>
      </p:pic>
      <p:sp>
        <p:nvSpPr>
          <p:cNvPr id="24581" name="Rectangle 5"/>
          <p:cNvSpPr>
            <a:spLocks noGrp="1" noChangeArrowheads="1"/>
          </p:cNvSpPr>
          <p:nvPr>
            <p:ph type="title"/>
          </p:nvPr>
        </p:nvSpPr>
        <p:spPr/>
        <p:txBody>
          <a:bodyPr/>
          <a:lstStyle/>
          <a:p>
            <a:r>
              <a:rPr lang="en-US"/>
              <a:t>Typical Q/A Architecture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Grp="1" noChangeArrowheads="1"/>
          </p:cNvSpPr>
          <p:nvPr>
            <p:ph type="title"/>
          </p:nvPr>
        </p:nvSpPr>
        <p:spPr/>
        <p:txBody>
          <a:bodyPr/>
          <a:lstStyle/>
          <a:p>
            <a:r>
              <a:rPr lang="en-US"/>
              <a:t>UT Dallas Q/A Systems</a:t>
            </a:r>
          </a:p>
        </p:txBody>
      </p:sp>
      <p:sp>
        <p:nvSpPr>
          <p:cNvPr id="25606" name="Rectangle 6"/>
          <p:cNvSpPr>
            <a:spLocks noGrp="1" noChangeArrowheads="1"/>
          </p:cNvSpPr>
          <p:nvPr>
            <p:ph type="body" idx="1"/>
          </p:nvPr>
        </p:nvSpPr>
        <p:spPr/>
        <p:txBody>
          <a:bodyPr/>
          <a:lstStyle/>
          <a:p>
            <a:r>
              <a:rPr lang="en-US" sz="2400"/>
              <a:t>Contains many components used by other systems</a:t>
            </a:r>
          </a:p>
          <a:p>
            <a:r>
              <a:rPr lang="en-US" sz="2400"/>
              <a:t>More complex in interesting ways</a:t>
            </a:r>
          </a:p>
          <a:p>
            <a:r>
              <a:rPr lang="en-US" sz="2400"/>
              <a:t>Most work completed by 2001</a:t>
            </a:r>
          </a:p>
          <a:p>
            <a:r>
              <a:rPr lang="en-US" sz="2400"/>
              <a:t>Documentation:</a:t>
            </a:r>
          </a:p>
          <a:p>
            <a:pPr lvl="1"/>
            <a:r>
              <a:rPr lang="en-US" sz="2400"/>
              <a:t>Paşca and Harabagiu, High-Performance Question Answering from Large Text Collections, SIGIR’01.</a:t>
            </a:r>
          </a:p>
          <a:p>
            <a:pPr lvl="1"/>
            <a:r>
              <a:rPr lang="en-US" sz="2400"/>
              <a:t>Paşca and Harabagiu, Answer Mining from Online Documents, ACL’01.</a:t>
            </a:r>
          </a:p>
          <a:p>
            <a:pPr lvl="1"/>
            <a:r>
              <a:rPr lang="en-US" sz="2400"/>
              <a:t>Harabagiu, Paşca, Maiorano: Experiments with Open-Domain Textual Question Answering. COLING’00</a:t>
            </a:r>
          </a:p>
          <a:p>
            <a:pPr lvl="1"/>
            <a:endParaRPr lang="en-US"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Grp="1" noChangeArrowheads="1"/>
          </p:cNvSpPr>
          <p:nvPr>
            <p:ph type="title"/>
          </p:nvPr>
        </p:nvSpPr>
        <p:spPr/>
        <p:txBody>
          <a:bodyPr/>
          <a:lstStyle/>
          <a:p>
            <a:r>
              <a:rPr lang="en-US"/>
              <a:t>Today</a:t>
            </a:r>
          </a:p>
        </p:txBody>
      </p:sp>
      <p:sp>
        <p:nvSpPr>
          <p:cNvPr id="19462" name="Rectangle 6"/>
          <p:cNvSpPr>
            <a:spLocks noGrp="1" noChangeArrowheads="1"/>
          </p:cNvSpPr>
          <p:nvPr>
            <p:ph type="body" idx="1"/>
          </p:nvPr>
        </p:nvSpPr>
        <p:spPr/>
        <p:txBody>
          <a:bodyPr/>
          <a:lstStyle/>
          <a:p>
            <a:r>
              <a:rPr lang="en-US"/>
              <a:t>Information Retrieval</a:t>
            </a:r>
          </a:p>
          <a:p>
            <a:pPr lvl="1"/>
            <a:r>
              <a:rPr lang="en-US"/>
              <a:t>Review of Methods</a:t>
            </a:r>
          </a:p>
          <a:p>
            <a:pPr lvl="1">
              <a:lnSpc>
                <a:spcPct val="90000"/>
              </a:lnSpc>
            </a:pPr>
            <a:r>
              <a:rPr lang="en-US"/>
              <a:t>TREC IR Tracks</a:t>
            </a:r>
          </a:p>
          <a:p>
            <a:r>
              <a:rPr lang="en-US"/>
              <a:t>Question Answering</a:t>
            </a:r>
          </a:p>
          <a:p>
            <a:pPr lvl="1"/>
            <a:r>
              <a:rPr lang="en-US"/>
              <a:t>Factoid Q/A</a:t>
            </a:r>
          </a:p>
          <a:p>
            <a:pPr lvl="1"/>
            <a:r>
              <a:rPr lang="en-US"/>
              <a:t>A Sample System:  UT Dallas (Harabagiu)</a:t>
            </a:r>
          </a:p>
          <a:p>
            <a:pPr lvl="1">
              <a:lnSpc>
                <a:spcPct val="90000"/>
              </a:lnSpc>
            </a:pPr>
            <a:r>
              <a:rPr lang="en-US"/>
              <a:t>A simpler alternative from MSR</a:t>
            </a:r>
          </a:p>
          <a:p>
            <a:pPr lvl="1"/>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9267" name="Text Box 3"/>
          <p:cNvSpPr txBox="1">
            <a:spLocks noChangeArrowheads="1"/>
          </p:cNvSpPr>
          <p:nvPr/>
        </p:nvSpPr>
        <p:spPr bwMode="auto">
          <a:xfrm>
            <a:off x="1568450" y="3048000"/>
            <a:ext cx="1262063"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Question</a:t>
            </a:r>
          </a:p>
          <a:p>
            <a:pPr>
              <a:defRPr/>
            </a:pPr>
            <a:r>
              <a:rPr lang="en-US">
                <a:latin typeface="Tahoma" pitchFamily="80" charset="0"/>
              </a:rPr>
              <a:t>Processing</a:t>
            </a:r>
          </a:p>
        </p:txBody>
      </p:sp>
      <p:sp>
        <p:nvSpPr>
          <p:cNvPr id="1419268" name="Text Box 4"/>
          <p:cNvSpPr txBox="1">
            <a:spLocks noChangeArrowheads="1"/>
          </p:cNvSpPr>
          <p:nvPr/>
        </p:nvSpPr>
        <p:spPr bwMode="auto">
          <a:xfrm>
            <a:off x="3870325" y="3046413"/>
            <a:ext cx="1073150"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Passage</a:t>
            </a:r>
          </a:p>
          <a:p>
            <a:pPr>
              <a:defRPr/>
            </a:pPr>
            <a:r>
              <a:rPr lang="en-US">
                <a:latin typeface="Tahoma" pitchFamily="80" charset="0"/>
              </a:rPr>
              <a:t>Retrieval</a:t>
            </a:r>
          </a:p>
        </p:txBody>
      </p:sp>
      <p:sp>
        <p:nvSpPr>
          <p:cNvPr id="1419269" name="Text Box 5"/>
          <p:cNvSpPr txBox="1">
            <a:spLocks noChangeArrowheads="1"/>
          </p:cNvSpPr>
          <p:nvPr/>
        </p:nvSpPr>
        <p:spPr bwMode="auto">
          <a:xfrm>
            <a:off x="6003925" y="3046413"/>
            <a:ext cx="1200150"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Answer</a:t>
            </a:r>
          </a:p>
          <a:p>
            <a:pPr>
              <a:defRPr/>
            </a:pPr>
            <a:r>
              <a:rPr lang="en-US">
                <a:latin typeface="Tahoma" pitchFamily="80" charset="0"/>
              </a:rPr>
              <a:t>Extraction</a:t>
            </a:r>
          </a:p>
        </p:txBody>
      </p:sp>
      <p:sp>
        <p:nvSpPr>
          <p:cNvPr id="26629" name="Text Box 6"/>
          <p:cNvSpPr txBox="1">
            <a:spLocks noChangeArrowheads="1"/>
          </p:cNvSpPr>
          <p:nvPr/>
        </p:nvSpPr>
        <p:spPr bwMode="auto">
          <a:xfrm>
            <a:off x="2254250" y="4192588"/>
            <a:ext cx="1082675"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WordNet</a:t>
            </a:r>
          </a:p>
        </p:txBody>
      </p:sp>
      <p:sp>
        <p:nvSpPr>
          <p:cNvPr id="26630" name="Text Box 7"/>
          <p:cNvSpPr txBox="1">
            <a:spLocks noChangeArrowheads="1"/>
          </p:cNvSpPr>
          <p:nvPr/>
        </p:nvSpPr>
        <p:spPr bwMode="auto">
          <a:xfrm>
            <a:off x="2254250" y="5106988"/>
            <a:ext cx="615950"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NER</a:t>
            </a:r>
          </a:p>
        </p:txBody>
      </p:sp>
      <p:sp>
        <p:nvSpPr>
          <p:cNvPr id="26631" name="Text Box 8"/>
          <p:cNvSpPr txBox="1">
            <a:spLocks noChangeArrowheads="1"/>
          </p:cNvSpPr>
          <p:nvPr/>
        </p:nvSpPr>
        <p:spPr bwMode="auto">
          <a:xfrm>
            <a:off x="2254250" y="4649788"/>
            <a:ext cx="827088"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Parser</a:t>
            </a:r>
          </a:p>
        </p:txBody>
      </p:sp>
      <p:sp>
        <p:nvSpPr>
          <p:cNvPr id="26632" name="Freeform 9"/>
          <p:cNvSpPr>
            <a:spLocks/>
          </p:cNvSpPr>
          <p:nvPr/>
        </p:nvSpPr>
        <p:spPr bwMode="auto">
          <a:xfrm>
            <a:off x="2178050" y="3811588"/>
            <a:ext cx="76200" cy="609600"/>
          </a:xfrm>
          <a:custGeom>
            <a:avLst/>
            <a:gdLst>
              <a:gd name="T0" fmla="*/ 76200 w 48"/>
              <a:gd name="T1" fmla="*/ 609600 h 384"/>
              <a:gd name="T2" fmla="*/ 0 w 48"/>
              <a:gd name="T3" fmla="*/ 609600 h 384"/>
              <a:gd name="T4" fmla="*/ 0 w 48"/>
              <a:gd name="T5" fmla="*/ 0 h 384"/>
              <a:gd name="T6" fmla="*/ 0 60000 65536"/>
              <a:gd name="T7" fmla="*/ 0 60000 65536"/>
              <a:gd name="T8" fmla="*/ 0 60000 65536"/>
              <a:gd name="T9" fmla="*/ 0 w 48"/>
              <a:gd name="T10" fmla="*/ 0 h 384"/>
              <a:gd name="T11" fmla="*/ 48 w 48"/>
              <a:gd name="T12" fmla="*/ 384 h 384"/>
            </a:gdLst>
            <a:ahLst/>
            <a:cxnLst>
              <a:cxn ang="T6">
                <a:pos x="T0" y="T1"/>
              </a:cxn>
              <a:cxn ang="T7">
                <a:pos x="T2" y="T3"/>
              </a:cxn>
              <a:cxn ang="T8">
                <a:pos x="T4" y="T5"/>
              </a:cxn>
            </a:cxnLst>
            <a:rect l="T9" t="T10" r="T11" b="T12"/>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26633" name="Freeform 10"/>
          <p:cNvSpPr>
            <a:spLocks/>
          </p:cNvSpPr>
          <p:nvPr/>
        </p:nvSpPr>
        <p:spPr bwMode="auto">
          <a:xfrm>
            <a:off x="2025650" y="3811588"/>
            <a:ext cx="228600" cy="990600"/>
          </a:xfrm>
          <a:custGeom>
            <a:avLst/>
            <a:gdLst>
              <a:gd name="T0" fmla="*/ 228600 w 144"/>
              <a:gd name="T1" fmla="*/ 990600 h 624"/>
              <a:gd name="T2" fmla="*/ 0 w 144"/>
              <a:gd name="T3" fmla="*/ 990600 h 624"/>
              <a:gd name="T4" fmla="*/ 0 w 144"/>
              <a:gd name="T5" fmla="*/ 0 h 624"/>
              <a:gd name="T6" fmla="*/ 0 60000 65536"/>
              <a:gd name="T7" fmla="*/ 0 60000 65536"/>
              <a:gd name="T8" fmla="*/ 0 60000 65536"/>
              <a:gd name="T9" fmla="*/ 0 w 144"/>
              <a:gd name="T10" fmla="*/ 0 h 624"/>
              <a:gd name="T11" fmla="*/ 144 w 144"/>
              <a:gd name="T12" fmla="*/ 624 h 624"/>
            </a:gdLst>
            <a:ahLst/>
            <a:cxnLst>
              <a:cxn ang="T6">
                <a:pos x="T0" y="T1"/>
              </a:cxn>
              <a:cxn ang="T7">
                <a:pos x="T2" y="T3"/>
              </a:cxn>
              <a:cxn ang="T8">
                <a:pos x="T4" y="T5"/>
              </a:cxn>
            </a:cxnLst>
            <a:rect l="T9" t="T10" r="T11" b="T12"/>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26634" name="Freeform 11"/>
          <p:cNvSpPr>
            <a:spLocks/>
          </p:cNvSpPr>
          <p:nvPr/>
        </p:nvSpPr>
        <p:spPr bwMode="auto">
          <a:xfrm>
            <a:off x="1873250" y="3811588"/>
            <a:ext cx="381000" cy="1447800"/>
          </a:xfrm>
          <a:custGeom>
            <a:avLst/>
            <a:gdLst>
              <a:gd name="T0" fmla="*/ 381000 w 240"/>
              <a:gd name="T1" fmla="*/ 1447800 h 912"/>
              <a:gd name="T2" fmla="*/ 0 w 240"/>
              <a:gd name="T3" fmla="*/ 1447800 h 912"/>
              <a:gd name="T4" fmla="*/ 0 w 240"/>
              <a:gd name="T5" fmla="*/ 0 h 912"/>
              <a:gd name="T6" fmla="*/ 0 60000 65536"/>
              <a:gd name="T7" fmla="*/ 0 60000 65536"/>
              <a:gd name="T8" fmla="*/ 0 60000 65536"/>
              <a:gd name="T9" fmla="*/ 0 w 240"/>
              <a:gd name="T10" fmla="*/ 0 h 912"/>
              <a:gd name="T11" fmla="*/ 240 w 240"/>
              <a:gd name="T12" fmla="*/ 912 h 912"/>
            </a:gdLst>
            <a:ahLst/>
            <a:cxnLst>
              <a:cxn ang="T6">
                <a:pos x="T0" y="T1"/>
              </a:cxn>
              <a:cxn ang="T7">
                <a:pos x="T2" y="T3"/>
              </a:cxn>
              <a:cxn ang="T8">
                <a:pos x="T4" y="T5"/>
              </a:cxn>
            </a:cxnLst>
            <a:rect l="T9" t="T10" r="T11" b="T12"/>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26635" name="Text Box 12"/>
          <p:cNvSpPr txBox="1">
            <a:spLocks noChangeArrowheads="1"/>
          </p:cNvSpPr>
          <p:nvPr/>
        </p:nvSpPr>
        <p:spPr bwMode="auto">
          <a:xfrm>
            <a:off x="6613525" y="4191000"/>
            <a:ext cx="1082675"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WordNet</a:t>
            </a:r>
          </a:p>
        </p:txBody>
      </p:sp>
      <p:sp>
        <p:nvSpPr>
          <p:cNvPr id="26636" name="Text Box 13"/>
          <p:cNvSpPr txBox="1">
            <a:spLocks noChangeArrowheads="1"/>
          </p:cNvSpPr>
          <p:nvPr/>
        </p:nvSpPr>
        <p:spPr bwMode="auto">
          <a:xfrm>
            <a:off x="6613525" y="5105400"/>
            <a:ext cx="615950"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NER</a:t>
            </a:r>
          </a:p>
        </p:txBody>
      </p:sp>
      <p:sp>
        <p:nvSpPr>
          <p:cNvPr id="26637" name="Text Box 14"/>
          <p:cNvSpPr txBox="1">
            <a:spLocks noChangeArrowheads="1"/>
          </p:cNvSpPr>
          <p:nvPr/>
        </p:nvSpPr>
        <p:spPr bwMode="auto">
          <a:xfrm>
            <a:off x="6613525" y="4648200"/>
            <a:ext cx="827088"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Parser</a:t>
            </a:r>
          </a:p>
        </p:txBody>
      </p:sp>
      <p:sp>
        <p:nvSpPr>
          <p:cNvPr id="26638" name="Freeform 15"/>
          <p:cNvSpPr>
            <a:spLocks/>
          </p:cNvSpPr>
          <p:nvPr/>
        </p:nvSpPr>
        <p:spPr bwMode="auto">
          <a:xfrm>
            <a:off x="6537325" y="3810000"/>
            <a:ext cx="76200" cy="609600"/>
          </a:xfrm>
          <a:custGeom>
            <a:avLst/>
            <a:gdLst>
              <a:gd name="T0" fmla="*/ 76200 w 48"/>
              <a:gd name="T1" fmla="*/ 609600 h 384"/>
              <a:gd name="T2" fmla="*/ 0 w 48"/>
              <a:gd name="T3" fmla="*/ 609600 h 384"/>
              <a:gd name="T4" fmla="*/ 0 w 48"/>
              <a:gd name="T5" fmla="*/ 0 h 384"/>
              <a:gd name="T6" fmla="*/ 0 60000 65536"/>
              <a:gd name="T7" fmla="*/ 0 60000 65536"/>
              <a:gd name="T8" fmla="*/ 0 60000 65536"/>
              <a:gd name="T9" fmla="*/ 0 w 48"/>
              <a:gd name="T10" fmla="*/ 0 h 384"/>
              <a:gd name="T11" fmla="*/ 48 w 48"/>
              <a:gd name="T12" fmla="*/ 384 h 384"/>
            </a:gdLst>
            <a:ahLst/>
            <a:cxnLst>
              <a:cxn ang="T6">
                <a:pos x="T0" y="T1"/>
              </a:cxn>
              <a:cxn ang="T7">
                <a:pos x="T2" y="T3"/>
              </a:cxn>
              <a:cxn ang="T8">
                <a:pos x="T4" y="T5"/>
              </a:cxn>
            </a:cxnLst>
            <a:rect l="T9" t="T10" r="T11" b="T12"/>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26639" name="Freeform 16"/>
          <p:cNvSpPr>
            <a:spLocks/>
          </p:cNvSpPr>
          <p:nvPr/>
        </p:nvSpPr>
        <p:spPr bwMode="auto">
          <a:xfrm>
            <a:off x="6384925" y="3810000"/>
            <a:ext cx="228600" cy="990600"/>
          </a:xfrm>
          <a:custGeom>
            <a:avLst/>
            <a:gdLst>
              <a:gd name="T0" fmla="*/ 228600 w 144"/>
              <a:gd name="T1" fmla="*/ 990600 h 624"/>
              <a:gd name="T2" fmla="*/ 0 w 144"/>
              <a:gd name="T3" fmla="*/ 990600 h 624"/>
              <a:gd name="T4" fmla="*/ 0 w 144"/>
              <a:gd name="T5" fmla="*/ 0 h 624"/>
              <a:gd name="T6" fmla="*/ 0 60000 65536"/>
              <a:gd name="T7" fmla="*/ 0 60000 65536"/>
              <a:gd name="T8" fmla="*/ 0 60000 65536"/>
              <a:gd name="T9" fmla="*/ 0 w 144"/>
              <a:gd name="T10" fmla="*/ 0 h 624"/>
              <a:gd name="T11" fmla="*/ 144 w 144"/>
              <a:gd name="T12" fmla="*/ 624 h 624"/>
            </a:gdLst>
            <a:ahLst/>
            <a:cxnLst>
              <a:cxn ang="T6">
                <a:pos x="T0" y="T1"/>
              </a:cxn>
              <a:cxn ang="T7">
                <a:pos x="T2" y="T3"/>
              </a:cxn>
              <a:cxn ang="T8">
                <a:pos x="T4" y="T5"/>
              </a:cxn>
            </a:cxnLst>
            <a:rect l="T9" t="T10" r="T11" b="T12"/>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26640" name="Freeform 17"/>
          <p:cNvSpPr>
            <a:spLocks/>
          </p:cNvSpPr>
          <p:nvPr/>
        </p:nvSpPr>
        <p:spPr bwMode="auto">
          <a:xfrm>
            <a:off x="6232525" y="3810000"/>
            <a:ext cx="381000" cy="1447800"/>
          </a:xfrm>
          <a:custGeom>
            <a:avLst/>
            <a:gdLst>
              <a:gd name="T0" fmla="*/ 381000 w 240"/>
              <a:gd name="T1" fmla="*/ 1447800 h 912"/>
              <a:gd name="T2" fmla="*/ 0 w 240"/>
              <a:gd name="T3" fmla="*/ 1447800 h 912"/>
              <a:gd name="T4" fmla="*/ 0 w 240"/>
              <a:gd name="T5" fmla="*/ 0 h 912"/>
              <a:gd name="T6" fmla="*/ 0 60000 65536"/>
              <a:gd name="T7" fmla="*/ 0 60000 65536"/>
              <a:gd name="T8" fmla="*/ 0 60000 65536"/>
              <a:gd name="T9" fmla="*/ 0 w 240"/>
              <a:gd name="T10" fmla="*/ 0 h 912"/>
              <a:gd name="T11" fmla="*/ 240 w 240"/>
              <a:gd name="T12" fmla="*/ 912 h 912"/>
            </a:gdLst>
            <a:ahLst/>
            <a:cxnLst>
              <a:cxn ang="T6">
                <a:pos x="T0" y="T1"/>
              </a:cxn>
              <a:cxn ang="T7">
                <a:pos x="T2" y="T3"/>
              </a:cxn>
              <a:cxn ang="T8">
                <a:pos x="T4" y="T5"/>
              </a:cxn>
            </a:cxnLst>
            <a:rect l="T9" t="T10" r="T11" b="T12"/>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1419282" name="Text Box 18"/>
          <p:cNvSpPr txBox="1">
            <a:spLocks noChangeArrowheads="1"/>
          </p:cNvSpPr>
          <p:nvPr/>
        </p:nvSpPr>
        <p:spPr bwMode="auto">
          <a:xfrm>
            <a:off x="3870325" y="4343400"/>
            <a:ext cx="1222375"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Document</a:t>
            </a:r>
          </a:p>
          <a:p>
            <a:pPr>
              <a:defRPr/>
            </a:pPr>
            <a:r>
              <a:rPr lang="en-US">
                <a:latin typeface="Tahoma" pitchFamily="80" charset="0"/>
              </a:rPr>
              <a:t>Retrieval</a:t>
            </a:r>
          </a:p>
        </p:txBody>
      </p:sp>
      <p:grpSp>
        <p:nvGrpSpPr>
          <p:cNvPr id="26642" name="Group 19"/>
          <p:cNvGrpSpPr>
            <a:grpSpLocks/>
          </p:cNvGrpSpPr>
          <p:nvPr/>
        </p:nvGrpSpPr>
        <p:grpSpPr bwMode="auto">
          <a:xfrm>
            <a:off x="4098925" y="5410200"/>
            <a:ext cx="838200" cy="838200"/>
            <a:chOff x="2352" y="3456"/>
            <a:chExt cx="528" cy="528"/>
          </a:xfrm>
        </p:grpSpPr>
        <p:sp>
          <p:nvSpPr>
            <p:cNvPr id="26664" name="Oval 20"/>
            <p:cNvSpPr>
              <a:spLocks noChangeArrowheads="1"/>
            </p:cNvSpPr>
            <p:nvPr/>
          </p:nvSpPr>
          <p:spPr bwMode="auto">
            <a:xfrm>
              <a:off x="2352" y="3456"/>
              <a:ext cx="528" cy="144"/>
            </a:xfrm>
            <a:prstGeom prst="ellipse">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26665" name="Oval 21"/>
            <p:cNvSpPr>
              <a:spLocks noChangeArrowheads="1"/>
            </p:cNvSpPr>
            <p:nvPr/>
          </p:nvSpPr>
          <p:spPr bwMode="auto">
            <a:xfrm>
              <a:off x="2352" y="3840"/>
              <a:ext cx="528" cy="144"/>
            </a:xfrm>
            <a:prstGeom prst="ellipse">
              <a:avLst/>
            </a:prstGeom>
            <a:solidFill>
              <a:schemeClr val="bg1"/>
            </a:solidFill>
            <a:ln w="9525">
              <a:solidFill>
                <a:schemeClr val="tx1"/>
              </a:solidFill>
              <a:miter lim="800000"/>
              <a:headEnd/>
              <a:tailEnd/>
            </a:ln>
          </p:spPr>
          <p:txBody>
            <a:bodyPr wrap="none" anchor="ctr"/>
            <a:lstStyle/>
            <a:p>
              <a:pPr algn="ctr"/>
              <a:endParaRPr lang="es-ES_tradnl" sz="2400">
                <a:latin typeface="Tahoma" pitchFamily="34" charset="0"/>
              </a:endParaRPr>
            </a:p>
          </p:txBody>
        </p:sp>
        <p:sp>
          <p:nvSpPr>
            <p:cNvPr id="26666" name="Line 22"/>
            <p:cNvSpPr>
              <a:spLocks noChangeShapeType="1"/>
            </p:cNvSpPr>
            <p:nvPr/>
          </p:nvSpPr>
          <p:spPr bwMode="auto">
            <a:xfrm>
              <a:off x="2352" y="3552"/>
              <a:ext cx="0" cy="336"/>
            </a:xfrm>
            <a:prstGeom prst="line">
              <a:avLst/>
            </a:prstGeom>
            <a:noFill/>
            <a:ln w="9525">
              <a:solidFill>
                <a:schemeClr val="tx1"/>
              </a:solidFill>
              <a:miter lim="800000"/>
              <a:headEnd/>
              <a:tailEnd/>
            </a:ln>
          </p:spPr>
          <p:txBody>
            <a:bodyPr wrap="none"/>
            <a:lstStyle/>
            <a:p>
              <a:endParaRPr lang="en-US"/>
            </a:p>
          </p:txBody>
        </p:sp>
        <p:sp>
          <p:nvSpPr>
            <p:cNvPr id="26667" name="Line 23"/>
            <p:cNvSpPr>
              <a:spLocks noChangeShapeType="1"/>
            </p:cNvSpPr>
            <p:nvPr/>
          </p:nvSpPr>
          <p:spPr bwMode="auto">
            <a:xfrm>
              <a:off x="2880" y="3552"/>
              <a:ext cx="0" cy="336"/>
            </a:xfrm>
            <a:prstGeom prst="line">
              <a:avLst/>
            </a:prstGeom>
            <a:noFill/>
            <a:ln w="9525">
              <a:solidFill>
                <a:schemeClr val="tx1"/>
              </a:solidFill>
              <a:miter lim="800000"/>
              <a:headEnd/>
              <a:tailEnd/>
            </a:ln>
          </p:spPr>
          <p:txBody>
            <a:bodyPr wrap="none"/>
            <a:lstStyle/>
            <a:p>
              <a:endParaRPr lang="en-US"/>
            </a:p>
          </p:txBody>
        </p:sp>
      </p:grpSp>
      <p:sp>
        <p:nvSpPr>
          <p:cNvPr id="26643" name="Line 24"/>
          <p:cNvSpPr>
            <a:spLocks noChangeShapeType="1"/>
          </p:cNvSpPr>
          <p:nvPr/>
        </p:nvSpPr>
        <p:spPr bwMode="auto">
          <a:xfrm>
            <a:off x="2955925" y="3505200"/>
            <a:ext cx="838200" cy="0"/>
          </a:xfrm>
          <a:prstGeom prst="line">
            <a:avLst/>
          </a:prstGeom>
          <a:noFill/>
          <a:ln w="9525">
            <a:solidFill>
              <a:schemeClr val="tx1"/>
            </a:solidFill>
            <a:miter lim="800000"/>
            <a:headEnd/>
            <a:tailEnd type="triangle" w="med" len="med"/>
          </a:ln>
        </p:spPr>
        <p:txBody>
          <a:bodyPr wrap="none"/>
          <a:lstStyle/>
          <a:p>
            <a:endParaRPr lang="en-US"/>
          </a:p>
        </p:txBody>
      </p:sp>
      <p:sp>
        <p:nvSpPr>
          <p:cNvPr id="26644" name="Text Box 25"/>
          <p:cNvSpPr txBox="1">
            <a:spLocks noChangeArrowheads="1"/>
          </p:cNvSpPr>
          <p:nvPr/>
        </p:nvSpPr>
        <p:spPr bwMode="auto">
          <a:xfrm>
            <a:off x="2955925" y="3221038"/>
            <a:ext cx="833438" cy="274637"/>
          </a:xfrm>
          <a:prstGeom prst="rect">
            <a:avLst/>
          </a:prstGeom>
          <a:noFill/>
          <a:ln w="9525">
            <a:noFill/>
            <a:miter lim="800000"/>
            <a:headEnd/>
            <a:tailEnd/>
          </a:ln>
        </p:spPr>
        <p:txBody>
          <a:bodyPr wrap="none">
            <a:spAutoFit/>
          </a:bodyPr>
          <a:lstStyle/>
          <a:p>
            <a:r>
              <a:rPr lang="en-US" sz="1200">
                <a:latin typeface="Tahoma" pitchFamily="34" charset="0"/>
              </a:rPr>
              <a:t>Keywords</a:t>
            </a:r>
          </a:p>
        </p:txBody>
      </p:sp>
      <p:sp>
        <p:nvSpPr>
          <p:cNvPr id="26645" name="Line 26"/>
          <p:cNvSpPr>
            <a:spLocks noChangeShapeType="1"/>
          </p:cNvSpPr>
          <p:nvPr/>
        </p:nvSpPr>
        <p:spPr bwMode="auto">
          <a:xfrm>
            <a:off x="4479925" y="3886200"/>
            <a:ext cx="0" cy="38100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26646" name="Line 27"/>
          <p:cNvSpPr>
            <a:spLocks noChangeShapeType="1"/>
          </p:cNvSpPr>
          <p:nvPr/>
        </p:nvSpPr>
        <p:spPr bwMode="auto">
          <a:xfrm>
            <a:off x="4479925" y="5105400"/>
            <a:ext cx="0" cy="45720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26647" name="Line 28"/>
          <p:cNvSpPr>
            <a:spLocks noChangeShapeType="1"/>
          </p:cNvSpPr>
          <p:nvPr/>
        </p:nvSpPr>
        <p:spPr bwMode="auto">
          <a:xfrm>
            <a:off x="5089525" y="3505200"/>
            <a:ext cx="838200" cy="0"/>
          </a:xfrm>
          <a:prstGeom prst="line">
            <a:avLst/>
          </a:prstGeom>
          <a:noFill/>
          <a:ln w="9525">
            <a:solidFill>
              <a:schemeClr val="tx1"/>
            </a:solidFill>
            <a:miter lim="800000"/>
            <a:headEnd/>
            <a:tailEnd type="triangle" w="med" len="med"/>
          </a:ln>
        </p:spPr>
        <p:txBody>
          <a:bodyPr wrap="none"/>
          <a:lstStyle/>
          <a:p>
            <a:endParaRPr lang="en-US"/>
          </a:p>
        </p:txBody>
      </p:sp>
      <p:sp>
        <p:nvSpPr>
          <p:cNvPr id="26648" name="Text Box 29"/>
          <p:cNvSpPr txBox="1">
            <a:spLocks noChangeArrowheads="1"/>
          </p:cNvSpPr>
          <p:nvPr/>
        </p:nvSpPr>
        <p:spPr bwMode="auto">
          <a:xfrm>
            <a:off x="5018088" y="3200400"/>
            <a:ext cx="796925" cy="274638"/>
          </a:xfrm>
          <a:prstGeom prst="rect">
            <a:avLst/>
          </a:prstGeom>
          <a:noFill/>
          <a:ln w="9525">
            <a:noFill/>
            <a:miter lim="800000"/>
            <a:headEnd/>
            <a:tailEnd/>
          </a:ln>
        </p:spPr>
        <p:txBody>
          <a:bodyPr wrap="none">
            <a:spAutoFit/>
          </a:bodyPr>
          <a:lstStyle/>
          <a:p>
            <a:r>
              <a:rPr lang="en-US" sz="1200">
                <a:latin typeface="Tahoma" pitchFamily="34" charset="0"/>
              </a:rPr>
              <a:t>Passages</a:t>
            </a:r>
          </a:p>
        </p:txBody>
      </p:sp>
      <p:sp>
        <p:nvSpPr>
          <p:cNvPr id="26649" name="Freeform 30"/>
          <p:cNvSpPr>
            <a:spLocks/>
          </p:cNvSpPr>
          <p:nvPr/>
        </p:nvSpPr>
        <p:spPr bwMode="auto">
          <a:xfrm>
            <a:off x="2955925" y="2971800"/>
            <a:ext cx="2971800" cy="228600"/>
          </a:xfrm>
          <a:custGeom>
            <a:avLst/>
            <a:gdLst>
              <a:gd name="T0" fmla="*/ 0 w 1872"/>
              <a:gd name="T1" fmla="*/ 228600 h 144"/>
              <a:gd name="T2" fmla="*/ 304800 w 1872"/>
              <a:gd name="T3" fmla="*/ 228600 h 144"/>
              <a:gd name="T4" fmla="*/ 304800 w 1872"/>
              <a:gd name="T5" fmla="*/ 0 h 144"/>
              <a:gd name="T6" fmla="*/ 2362200 w 1872"/>
              <a:gd name="T7" fmla="*/ 0 h 144"/>
              <a:gd name="T8" fmla="*/ 2362200 w 1872"/>
              <a:gd name="T9" fmla="*/ 152400 h 144"/>
              <a:gd name="T10" fmla="*/ 2362200 w 1872"/>
              <a:gd name="T11" fmla="*/ 228600 h 144"/>
              <a:gd name="T12" fmla="*/ 2971800 w 1872"/>
              <a:gd name="T13" fmla="*/ 228600 h 144"/>
              <a:gd name="T14" fmla="*/ 0 60000 65536"/>
              <a:gd name="T15" fmla="*/ 0 60000 65536"/>
              <a:gd name="T16" fmla="*/ 0 60000 65536"/>
              <a:gd name="T17" fmla="*/ 0 60000 65536"/>
              <a:gd name="T18" fmla="*/ 0 60000 65536"/>
              <a:gd name="T19" fmla="*/ 0 60000 65536"/>
              <a:gd name="T20" fmla="*/ 0 60000 65536"/>
              <a:gd name="T21" fmla="*/ 0 w 1872"/>
              <a:gd name="T22" fmla="*/ 0 h 144"/>
              <a:gd name="T23" fmla="*/ 1872 w 1872"/>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72" h="144">
                <a:moveTo>
                  <a:pt x="0" y="144"/>
                </a:moveTo>
                <a:lnTo>
                  <a:pt x="192" y="144"/>
                </a:lnTo>
                <a:lnTo>
                  <a:pt x="192" y="0"/>
                </a:lnTo>
                <a:lnTo>
                  <a:pt x="1488" y="0"/>
                </a:lnTo>
                <a:lnTo>
                  <a:pt x="1488" y="96"/>
                </a:lnTo>
                <a:lnTo>
                  <a:pt x="1488" y="144"/>
                </a:lnTo>
                <a:lnTo>
                  <a:pt x="1872" y="144"/>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26650" name="Text Box 31"/>
          <p:cNvSpPr txBox="1">
            <a:spLocks noChangeArrowheads="1"/>
          </p:cNvSpPr>
          <p:nvPr/>
        </p:nvSpPr>
        <p:spPr bwMode="auto">
          <a:xfrm>
            <a:off x="3276600" y="2697163"/>
            <a:ext cx="1508125" cy="274637"/>
          </a:xfrm>
          <a:prstGeom prst="rect">
            <a:avLst/>
          </a:prstGeom>
          <a:noFill/>
          <a:ln w="9525">
            <a:noFill/>
            <a:miter lim="800000"/>
            <a:headEnd/>
            <a:tailEnd/>
          </a:ln>
        </p:spPr>
        <p:txBody>
          <a:bodyPr wrap="none">
            <a:spAutoFit/>
          </a:bodyPr>
          <a:lstStyle/>
          <a:p>
            <a:r>
              <a:rPr lang="en-US" sz="1200">
                <a:latin typeface="Tahoma" pitchFamily="34" charset="0"/>
              </a:rPr>
              <a:t>Question Semantics</a:t>
            </a:r>
          </a:p>
        </p:txBody>
      </p:sp>
      <p:grpSp>
        <p:nvGrpSpPr>
          <p:cNvPr id="1419296" name="Group 32"/>
          <p:cNvGrpSpPr>
            <a:grpSpLocks/>
          </p:cNvGrpSpPr>
          <p:nvPr/>
        </p:nvGrpSpPr>
        <p:grpSpPr bwMode="auto">
          <a:xfrm>
            <a:off x="304800" y="1981200"/>
            <a:ext cx="3703638" cy="1066800"/>
            <a:chOff x="192" y="1248"/>
            <a:chExt cx="2333" cy="672"/>
          </a:xfrm>
        </p:grpSpPr>
        <p:sp>
          <p:nvSpPr>
            <p:cNvPr id="26662" name="Text Box 33"/>
            <p:cNvSpPr txBox="1">
              <a:spLocks noChangeArrowheads="1"/>
            </p:cNvSpPr>
            <p:nvPr/>
          </p:nvSpPr>
          <p:spPr bwMode="auto">
            <a:xfrm>
              <a:off x="192" y="1248"/>
              <a:ext cx="2333"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Captures the semantics of the question</a:t>
              </a:r>
            </a:p>
            <a:p>
              <a:r>
                <a:rPr lang="en-US" sz="1600">
                  <a:latin typeface="Tahoma" pitchFamily="34" charset="0"/>
                </a:rPr>
                <a:t>Selects keywords for PR</a:t>
              </a:r>
              <a:endParaRPr lang="en-US" sz="2400">
                <a:latin typeface="Tahoma" pitchFamily="34" charset="0"/>
              </a:endParaRPr>
            </a:p>
          </p:txBody>
        </p:sp>
        <p:sp>
          <p:nvSpPr>
            <p:cNvPr id="26663" name="Line 34"/>
            <p:cNvSpPr>
              <a:spLocks noChangeShapeType="1"/>
            </p:cNvSpPr>
            <p:nvPr/>
          </p:nvSpPr>
          <p:spPr bwMode="auto">
            <a:xfrm flipH="1">
              <a:off x="1584" y="1632"/>
              <a:ext cx="144" cy="288"/>
            </a:xfrm>
            <a:prstGeom prst="line">
              <a:avLst/>
            </a:prstGeom>
            <a:noFill/>
            <a:ln w="9525">
              <a:solidFill>
                <a:schemeClr val="hlink"/>
              </a:solidFill>
              <a:miter lim="800000"/>
              <a:headEnd/>
              <a:tailEnd/>
            </a:ln>
          </p:spPr>
          <p:txBody>
            <a:bodyPr wrap="none"/>
            <a:lstStyle/>
            <a:p>
              <a:endParaRPr lang="en-US"/>
            </a:p>
          </p:txBody>
        </p:sp>
      </p:grpSp>
      <p:grpSp>
        <p:nvGrpSpPr>
          <p:cNvPr id="1419299" name="Group 35"/>
          <p:cNvGrpSpPr>
            <a:grpSpLocks/>
          </p:cNvGrpSpPr>
          <p:nvPr/>
        </p:nvGrpSpPr>
        <p:grpSpPr bwMode="auto">
          <a:xfrm>
            <a:off x="2895600" y="1219200"/>
            <a:ext cx="2828925" cy="1828800"/>
            <a:chOff x="1824" y="768"/>
            <a:chExt cx="1782" cy="1152"/>
          </a:xfrm>
        </p:grpSpPr>
        <p:sp>
          <p:nvSpPr>
            <p:cNvPr id="26660" name="Text Box 36"/>
            <p:cNvSpPr txBox="1">
              <a:spLocks noChangeArrowheads="1"/>
            </p:cNvSpPr>
            <p:nvPr/>
          </p:nvSpPr>
          <p:spPr bwMode="auto">
            <a:xfrm>
              <a:off x="1824" y="768"/>
              <a:ext cx="1782"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Extracts and ranks passages</a:t>
              </a:r>
            </a:p>
            <a:p>
              <a:r>
                <a:rPr lang="en-US" sz="1600">
                  <a:latin typeface="Tahoma" pitchFamily="34" charset="0"/>
                </a:rPr>
                <a:t>using surface-text techniques</a:t>
              </a:r>
              <a:endParaRPr lang="en-US" sz="2400">
                <a:latin typeface="Tahoma" pitchFamily="34" charset="0"/>
              </a:endParaRPr>
            </a:p>
          </p:txBody>
        </p:sp>
        <p:sp>
          <p:nvSpPr>
            <p:cNvPr id="26661" name="Line 37"/>
            <p:cNvSpPr>
              <a:spLocks noChangeShapeType="1"/>
            </p:cNvSpPr>
            <p:nvPr/>
          </p:nvSpPr>
          <p:spPr bwMode="auto">
            <a:xfrm flipH="1">
              <a:off x="2928" y="1152"/>
              <a:ext cx="336" cy="768"/>
            </a:xfrm>
            <a:prstGeom prst="line">
              <a:avLst/>
            </a:prstGeom>
            <a:noFill/>
            <a:ln w="9525">
              <a:solidFill>
                <a:schemeClr val="hlink"/>
              </a:solidFill>
              <a:miter lim="800000"/>
              <a:headEnd/>
              <a:tailEnd/>
            </a:ln>
          </p:spPr>
          <p:txBody>
            <a:bodyPr wrap="none"/>
            <a:lstStyle/>
            <a:p>
              <a:endParaRPr lang="en-US"/>
            </a:p>
          </p:txBody>
        </p:sp>
      </p:grpSp>
      <p:grpSp>
        <p:nvGrpSpPr>
          <p:cNvPr id="1419302" name="Group 38"/>
          <p:cNvGrpSpPr>
            <a:grpSpLocks/>
          </p:cNvGrpSpPr>
          <p:nvPr/>
        </p:nvGrpSpPr>
        <p:grpSpPr bwMode="auto">
          <a:xfrm>
            <a:off x="5410200" y="2057400"/>
            <a:ext cx="2649538" cy="990600"/>
            <a:chOff x="3408" y="1296"/>
            <a:chExt cx="1669" cy="624"/>
          </a:xfrm>
        </p:grpSpPr>
        <p:sp>
          <p:nvSpPr>
            <p:cNvPr id="26658" name="Text Box 39"/>
            <p:cNvSpPr txBox="1">
              <a:spLocks noChangeArrowheads="1"/>
            </p:cNvSpPr>
            <p:nvPr/>
          </p:nvSpPr>
          <p:spPr bwMode="auto">
            <a:xfrm>
              <a:off x="3408" y="1296"/>
              <a:ext cx="1669"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Extracts and ranks answers</a:t>
              </a:r>
            </a:p>
            <a:p>
              <a:r>
                <a:rPr lang="en-US" sz="1600">
                  <a:latin typeface="Tahoma" pitchFamily="34" charset="0"/>
                </a:rPr>
                <a:t>using NL techniques</a:t>
              </a:r>
              <a:endParaRPr lang="en-US" sz="2400">
                <a:latin typeface="Tahoma" pitchFamily="34" charset="0"/>
              </a:endParaRPr>
            </a:p>
          </p:txBody>
        </p:sp>
        <p:sp>
          <p:nvSpPr>
            <p:cNvPr id="26659" name="Line 40"/>
            <p:cNvSpPr>
              <a:spLocks noChangeShapeType="1"/>
            </p:cNvSpPr>
            <p:nvPr/>
          </p:nvSpPr>
          <p:spPr bwMode="auto">
            <a:xfrm flipH="1">
              <a:off x="4224" y="1680"/>
              <a:ext cx="96" cy="240"/>
            </a:xfrm>
            <a:prstGeom prst="line">
              <a:avLst/>
            </a:prstGeom>
            <a:noFill/>
            <a:ln w="9525">
              <a:solidFill>
                <a:schemeClr val="hlink"/>
              </a:solidFill>
              <a:miter lim="800000"/>
              <a:headEnd/>
              <a:tailEnd/>
            </a:ln>
          </p:spPr>
          <p:txBody>
            <a:bodyPr wrap="none"/>
            <a:lstStyle/>
            <a:p>
              <a:endParaRPr lang="en-US"/>
            </a:p>
          </p:txBody>
        </p:sp>
      </p:grpSp>
      <p:sp>
        <p:nvSpPr>
          <p:cNvPr id="26654" name="AutoShape 41"/>
          <p:cNvSpPr>
            <a:spLocks noChangeArrowheads="1"/>
          </p:cNvSpPr>
          <p:nvPr/>
        </p:nvSpPr>
        <p:spPr bwMode="auto">
          <a:xfrm>
            <a:off x="1066800" y="3200400"/>
            <a:ext cx="457200" cy="381000"/>
          </a:xfrm>
          <a:prstGeom prst="rightArrow">
            <a:avLst>
              <a:gd name="adj1" fmla="val 50000"/>
              <a:gd name="adj2" fmla="val 30000"/>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26655" name="AutoShape 42"/>
          <p:cNvSpPr>
            <a:spLocks noChangeArrowheads="1"/>
          </p:cNvSpPr>
          <p:nvPr/>
        </p:nvSpPr>
        <p:spPr bwMode="auto">
          <a:xfrm>
            <a:off x="7315200" y="3200400"/>
            <a:ext cx="457200" cy="381000"/>
          </a:xfrm>
          <a:prstGeom prst="rightArrow">
            <a:avLst>
              <a:gd name="adj1" fmla="val 50000"/>
              <a:gd name="adj2" fmla="val 30000"/>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26656" name="Text Box 43"/>
          <p:cNvSpPr txBox="1">
            <a:spLocks noChangeArrowheads="1"/>
          </p:cNvSpPr>
          <p:nvPr/>
        </p:nvSpPr>
        <p:spPr bwMode="auto">
          <a:xfrm>
            <a:off x="482600" y="3048000"/>
            <a:ext cx="508000" cy="641350"/>
          </a:xfrm>
          <a:prstGeom prst="rect">
            <a:avLst/>
          </a:prstGeom>
          <a:noFill/>
          <a:ln w="9525">
            <a:noFill/>
            <a:miter lim="800000"/>
            <a:headEnd/>
            <a:tailEnd/>
          </a:ln>
        </p:spPr>
        <p:txBody>
          <a:bodyPr wrap="none">
            <a:spAutoFit/>
          </a:bodyPr>
          <a:lstStyle/>
          <a:p>
            <a:r>
              <a:rPr lang="en-US" sz="3600">
                <a:latin typeface="Tahoma" pitchFamily="34" charset="0"/>
              </a:rPr>
              <a:t>Q</a:t>
            </a:r>
          </a:p>
        </p:txBody>
      </p:sp>
      <p:sp>
        <p:nvSpPr>
          <p:cNvPr id="26657" name="Text Box 44"/>
          <p:cNvSpPr txBox="1">
            <a:spLocks noChangeArrowheads="1"/>
          </p:cNvSpPr>
          <p:nvPr/>
        </p:nvSpPr>
        <p:spPr bwMode="auto">
          <a:xfrm>
            <a:off x="7772400" y="3048000"/>
            <a:ext cx="458788" cy="641350"/>
          </a:xfrm>
          <a:prstGeom prst="rect">
            <a:avLst/>
          </a:prstGeom>
          <a:noFill/>
          <a:ln w="9525">
            <a:noFill/>
            <a:miter lim="800000"/>
            <a:headEnd/>
            <a:tailEnd/>
          </a:ln>
        </p:spPr>
        <p:txBody>
          <a:bodyPr wrap="none">
            <a:spAutoFit/>
          </a:bodyPr>
          <a:lstStyle/>
          <a:p>
            <a:r>
              <a:rPr lang="en-US" sz="3600">
                <a:latin typeface="Tahoma" pitchFamily="34" charset="0"/>
              </a:rPr>
              <a:t>A</a:t>
            </a:r>
          </a:p>
        </p:txBody>
      </p:sp>
      <p:sp>
        <p:nvSpPr>
          <p:cNvPr id="26669" name="Rectangle 45"/>
          <p:cNvSpPr>
            <a:spLocks noGrp="1" noChangeArrowheads="1"/>
          </p:cNvSpPr>
          <p:nvPr>
            <p:ph type="title"/>
          </p:nvPr>
        </p:nvSpPr>
        <p:spPr/>
        <p:txBody>
          <a:bodyPr/>
          <a:lstStyle/>
          <a:p>
            <a:r>
              <a:rPr lang="en-US"/>
              <a:t>UT Dallas System Architecture</a:t>
            </a:r>
          </a:p>
        </p:txBody>
      </p:sp>
      <p:sp>
        <p:nvSpPr>
          <p:cNvPr id="26670" name="Rectangle 46"/>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4192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41929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4193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p:txBody>
          <a:bodyPr/>
          <a:lstStyle/>
          <a:p>
            <a:r>
              <a:rPr lang="en-US"/>
              <a:t>Question Processing</a:t>
            </a:r>
          </a:p>
        </p:txBody>
      </p:sp>
      <p:sp>
        <p:nvSpPr>
          <p:cNvPr id="28673" name="Rectangle 3"/>
          <p:cNvSpPr>
            <a:spLocks noGrp="1" noChangeArrowheads="1"/>
          </p:cNvSpPr>
          <p:nvPr>
            <p:ph type="body" idx="1"/>
          </p:nvPr>
        </p:nvSpPr>
        <p:spPr/>
        <p:txBody>
          <a:bodyPr/>
          <a:lstStyle/>
          <a:p>
            <a:r>
              <a:rPr lang="en-US"/>
              <a:t>Two main tasks</a:t>
            </a:r>
          </a:p>
          <a:p>
            <a:pPr lvl="1"/>
            <a:r>
              <a:rPr lang="en-US" b="1"/>
              <a:t>Question classification</a:t>
            </a:r>
            <a:r>
              <a:rPr lang="en-US"/>
              <a:t>: Determine the </a:t>
            </a:r>
            <a:r>
              <a:rPr lang="en-US">
                <a:solidFill>
                  <a:srgbClr val="3333CC"/>
                </a:solidFill>
              </a:rPr>
              <a:t>type</a:t>
            </a:r>
            <a:r>
              <a:rPr lang="en-US"/>
              <a:t> of the answer</a:t>
            </a:r>
          </a:p>
          <a:p>
            <a:pPr lvl="1"/>
            <a:r>
              <a:rPr lang="en-US" b="1"/>
              <a:t>Query formulation</a:t>
            </a:r>
            <a:r>
              <a:rPr lang="en-US"/>
              <a:t>: Extract keywords from the question and formulate a </a:t>
            </a:r>
            <a:r>
              <a:rPr lang="en-US">
                <a:solidFill>
                  <a:srgbClr val="3333CC"/>
                </a:solidFill>
              </a:rPr>
              <a:t>query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p:txBody>
          <a:bodyPr/>
          <a:lstStyle/>
          <a:p>
            <a:r>
              <a:rPr lang="en-US"/>
              <a:t>Answer Types</a:t>
            </a:r>
          </a:p>
        </p:txBody>
      </p:sp>
      <p:sp>
        <p:nvSpPr>
          <p:cNvPr id="29697" name="Rectangle 3"/>
          <p:cNvSpPr>
            <a:spLocks noGrp="1" noChangeArrowheads="1"/>
          </p:cNvSpPr>
          <p:nvPr>
            <p:ph type="body" idx="1"/>
          </p:nvPr>
        </p:nvSpPr>
        <p:spPr/>
        <p:txBody>
          <a:bodyPr/>
          <a:lstStyle/>
          <a:p>
            <a:r>
              <a:rPr lang="en-US"/>
              <a:t>Factoid questions…</a:t>
            </a:r>
          </a:p>
          <a:p>
            <a:pPr lvl="1"/>
            <a:r>
              <a:rPr lang="en-US">
                <a:solidFill>
                  <a:schemeClr val="accent2"/>
                </a:solidFill>
              </a:rPr>
              <a:t>Who, where, when, how many</a:t>
            </a:r>
            <a:r>
              <a:rPr lang="en-US"/>
              <a:t>…</a:t>
            </a:r>
          </a:p>
          <a:p>
            <a:pPr lvl="1"/>
            <a:r>
              <a:rPr lang="en-US"/>
              <a:t>Answers fall into limited, fairly predictable set of categories</a:t>
            </a:r>
          </a:p>
          <a:p>
            <a:pPr lvl="2"/>
            <a:r>
              <a:rPr lang="en-US">
                <a:solidFill>
                  <a:schemeClr val="accent2"/>
                </a:solidFill>
              </a:rPr>
              <a:t>Who</a:t>
            </a:r>
            <a:r>
              <a:rPr lang="en-US"/>
              <a:t> questions will be answered by… </a:t>
            </a:r>
          </a:p>
          <a:p>
            <a:pPr lvl="2"/>
            <a:r>
              <a:rPr lang="en-US">
                <a:solidFill>
                  <a:schemeClr val="accent2"/>
                </a:solidFill>
              </a:rPr>
              <a:t>Where</a:t>
            </a:r>
            <a:r>
              <a:rPr lang="en-US"/>
              <a:t> questions will be answered by …</a:t>
            </a:r>
          </a:p>
          <a:p>
            <a:pPr lvl="1"/>
            <a:r>
              <a:rPr lang="en-US"/>
              <a:t>Generally, systems select answer types from a set of </a:t>
            </a:r>
            <a:r>
              <a:rPr lang="en-US">
                <a:solidFill>
                  <a:schemeClr val="accent2"/>
                </a:solidFill>
              </a:rPr>
              <a:t>Named Entities</a:t>
            </a:r>
            <a:r>
              <a:rPr lang="en-US"/>
              <a:t>, augmented with other types that are relatively easy to extract</a:t>
            </a:r>
            <a:endParaRPr lang="en-US">
              <a:solidFill>
                <a:srgbClr val="A50021"/>
              </a:solidFill>
            </a:endParaRPr>
          </a:p>
          <a:p>
            <a:pPr lvl="2"/>
            <a:endParaRPr lang="en-US">
              <a:solidFill>
                <a:srgbClr val="A5002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p:txBody>
          <a:bodyPr/>
          <a:lstStyle/>
          <a:p>
            <a:r>
              <a:rPr lang="en-US"/>
              <a:t>Answer Types Can Be More Complicated</a:t>
            </a:r>
          </a:p>
        </p:txBody>
      </p:sp>
      <p:sp>
        <p:nvSpPr>
          <p:cNvPr id="30721" name="Rectangle 3"/>
          <p:cNvSpPr>
            <a:spLocks noGrp="1" noChangeArrowheads="1"/>
          </p:cNvSpPr>
          <p:nvPr>
            <p:ph type="body" idx="1"/>
          </p:nvPr>
        </p:nvSpPr>
        <p:spPr/>
        <p:txBody>
          <a:bodyPr/>
          <a:lstStyle/>
          <a:p>
            <a:r>
              <a:rPr lang="en-US">
                <a:solidFill>
                  <a:srgbClr val="3333CC"/>
                </a:solidFill>
              </a:rPr>
              <a:t>Who</a:t>
            </a:r>
            <a:r>
              <a:rPr lang="en-US"/>
              <a:t> questions can have organizations or countries as answers</a:t>
            </a:r>
          </a:p>
          <a:p>
            <a:pPr lvl="1"/>
            <a:r>
              <a:rPr lang="en-US">
                <a:solidFill>
                  <a:srgbClr val="FF3300"/>
                </a:solidFill>
              </a:rPr>
              <a:t>Who sells the most hybrid cars?</a:t>
            </a:r>
          </a:p>
          <a:p>
            <a:pPr lvl="1"/>
            <a:r>
              <a:rPr lang="en-US">
                <a:solidFill>
                  <a:srgbClr val="FF3300"/>
                </a:solidFill>
              </a:rPr>
              <a:t>Who exports the most wheat?</a:t>
            </a:r>
          </a:p>
          <a:p>
            <a:r>
              <a:rPr lang="en-US">
                <a:solidFill>
                  <a:srgbClr val="3333CC"/>
                </a:solidFill>
              </a:rPr>
              <a:t>Which</a:t>
            </a:r>
            <a:r>
              <a:rPr lang="en-US"/>
              <a:t> questions can have people as answers</a:t>
            </a:r>
          </a:p>
          <a:p>
            <a:pPr lvl="1"/>
            <a:r>
              <a:rPr lang="en-US">
                <a:solidFill>
                  <a:srgbClr val="FF3300"/>
                </a:solidFill>
              </a:rPr>
              <a:t>Which president went to war with Mexico?</a:t>
            </a:r>
          </a:p>
          <a:p>
            <a:pPr lvl="1"/>
            <a:endParaRPr lang="en-US">
              <a:solidFill>
                <a:srgbClr val="FF33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Grp="1" noChangeArrowheads="1"/>
          </p:cNvSpPr>
          <p:nvPr>
            <p:ph type="title"/>
          </p:nvPr>
        </p:nvSpPr>
        <p:spPr/>
        <p:txBody>
          <a:bodyPr/>
          <a:lstStyle/>
          <a:p>
            <a:r>
              <a:rPr lang="en-US"/>
              <a:t>Taxonomy of Answer Types</a:t>
            </a:r>
          </a:p>
        </p:txBody>
      </p:sp>
      <p:sp>
        <p:nvSpPr>
          <p:cNvPr id="31745" name="Rectangle 3"/>
          <p:cNvSpPr>
            <a:spLocks noGrp="1" noChangeArrowheads="1"/>
          </p:cNvSpPr>
          <p:nvPr>
            <p:ph idx="4294967295"/>
          </p:nvPr>
        </p:nvSpPr>
        <p:spPr>
          <a:xfrm>
            <a:off x="1020763" y="1371600"/>
            <a:ext cx="8123237" cy="4114800"/>
          </a:xfrm>
        </p:spPr>
        <p:txBody>
          <a:bodyPr/>
          <a:lstStyle/>
          <a:p>
            <a:r>
              <a:rPr lang="en-US" sz="1800"/>
              <a:t>Contains ~9000 concepts reflecting expected answer types</a:t>
            </a:r>
          </a:p>
          <a:p>
            <a:r>
              <a:rPr lang="en-US" sz="1800"/>
              <a:t>Merges NEs with the WordNet hierarchy</a:t>
            </a:r>
          </a:p>
        </p:txBody>
      </p:sp>
      <p:pic>
        <p:nvPicPr>
          <p:cNvPr id="31747" name="Picture 4"/>
          <p:cNvPicPr>
            <a:picLocks noChangeAspect="1" noChangeArrowheads="1"/>
          </p:cNvPicPr>
          <p:nvPr/>
        </p:nvPicPr>
        <p:blipFill>
          <a:blip r:embed="rId2"/>
          <a:srcRect/>
          <a:stretch>
            <a:fillRect/>
          </a:stretch>
        </p:blipFill>
        <p:spPr bwMode="auto">
          <a:xfrm>
            <a:off x="373063" y="2200275"/>
            <a:ext cx="81534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p:txBody>
          <a:bodyPr/>
          <a:lstStyle/>
          <a:p>
            <a:r>
              <a:rPr lang="en-US"/>
              <a:t>Answer Type Detection</a:t>
            </a:r>
          </a:p>
        </p:txBody>
      </p:sp>
      <p:sp>
        <p:nvSpPr>
          <p:cNvPr id="32769" name="Rectangle 3"/>
          <p:cNvSpPr>
            <a:spLocks noGrp="1" noChangeArrowheads="1"/>
          </p:cNvSpPr>
          <p:nvPr>
            <p:ph type="body" idx="1"/>
          </p:nvPr>
        </p:nvSpPr>
        <p:spPr/>
        <p:txBody>
          <a:bodyPr/>
          <a:lstStyle/>
          <a:p>
            <a:r>
              <a:rPr lang="en-US"/>
              <a:t>Use combination of hand-crafted rules and supervised machine learning to determine the right answer type for a question</a:t>
            </a:r>
          </a:p>
          <a:p>
            <a:r>
              <a:rPr lang="en-US">
                <a:solidFill>
                  <a:srgbClr val="3333CC"/>
                </a:solidFill>
              </a:rPr>
              <a:t>But how do we make use of this answer type once we hypothesize it?</a:t>
            </a:r>
          </a:p>
          <a:p>
            <a:pPr>
              <a:buFont typeface="Wingdings" pitchFamily="2" charset="2"/>
              <a:buNone/>
            </a:pPr>
            <a:endParaRPr lang="en-US">
              <a:solidFill>
                <a:srgbClr val="3333CC"/>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18" name="Rectangle 26"/>
          <p:cNvSpPr>
            <a:spLocks noGrp="1" noChangeArrowheads="1"/>
          </p:cNvSpPr>
          <p:nvPr>
            <p:ph type="title"/>
          </p:nvPr>
        </p:nvSpPr>
        <p:spPr/>
        <p:txBody>
          <a:bodyPr/>
          <a:lstStyle/>
          <a:p>
            <a:r>
              <a:rPr lang="en-US"/>
              <a:t>Query Formulation:  Extract Terms from Query</a:t>
            </a:r>
          </a:p>
        </p:txBody>
      </p:sp>
      <p:sp>
        <p:nvSpPr>
          <p:cNvPr id="33793" name="Rectangle 3"/>
          <p:cNvSpPr>
            <a:spLocks noGrp="1" noChangeArrowheads="1"/>
          </p:cNvSpPr>
          <p:nvPr>
            <p:ph idx="4294967295"/>
          </p:nvPr>
        </p:nvSpPr>
        <p:spPr>
          <a:xfrm>
            <a:off x="1036638" y="1447800"/>
            <a:ext cx="8107362" cy="1524000"/>
          </a:xfrm>
        </p:spPr>
        <p:txBody>
          <a:bodyPr/>
          <a:lstStyle/>
          <a:p>
            <a:r>
              <a:rPr lang="en-US"/>
              <a:t>Questions approximated by sets of unrelated words (</a:t>
            </a:r>
            <a:r>
              <a:rPr lang="en-US">
                <a:solidFill>
                  <a:srgbClr val="3333CC"/>
                </a:solidFill>
              </a:rPr>
              <a:t>lexical terms</a:t>
            </a:r>
            <a:r>
              <a:rPr lang="en-US"/>
              <a:t>)</a:t>
            </a:r>
          </a:p>
          <a:p>
            <a:r>
              <a:rPr lang="en-US"/>
              <a:t>Similar to bag-of-word IR models</a:t>
            </a:r>
          </a:p>
        </p:txBody>
      </p:sp>
      <p:graphicFrame>
        <p:nvGraphicFramePr>
          <p:cNvPr id="33817" name="Group 25"/>
          <p:cNvGraphicFramePr>
            <a:graphicFrameLocks noGrp="1"/>
          </p:cNvGraphicFramePr>
          <p:nvPr/>
        </p:nvGraphicFramePr>
        <p:xfrm>
          <a:off x="1143000" y="2986088"/>
          <a:ext cx="7467600" cy="3643312"/>
        </p:xfrm>
        <a:graphic>
          <a:graphicData uri="http://schemas.openxmlformats.org/drawingml/2006/table">
            <a:tbl>
              <a:tblPr/>
              <a:tblGrid>
                <a:gridCol w="4648200"/>
                <a:gridCol w="2819400"/>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000099"/>
                          </a:solidFill>
                          <a:effectLst/>
                          <a:latin typeface="Verdana" pitchFamily="34" charset="0"/>
                        </a:rPr>
                        <a:t>Question (from TREC QA track)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rgbClr val="000099"/>
                          </a:solidFill>
                          <a:effectLst/>
                          <a:latin typeface="Verdana" pitchFamily="34" charset="0"/>
                        </a:rPr>
                        <a:t>Lexical terms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Verdana" pitchFamily="34" charset="0"/>
                        </a:rPr>
                        <a:t>Q002: </a:t>
                      </a:r>
                      <a:r>
                        <a:rPr kumimoji="0" lang="en-US" sz="1700" b="1" i="0" u="none" strike="noStrike" cap="none" normalizeH="0" baseline="0" smtClean="0">
                          <a:ln>
                            <a:noFill/>
                          </a:ln>
                          <a:solidFill>
                            <a:srgbClr val="993300"/>
                          </a:solidFill>
                          <a:effectLst/>
                          <a:latin typeface="Verdana" pitchFamily="34" charset="0"/>
                        </a:rPr>
                        <a:t>What was the monetary value of the Nobel Peace Prize in 1989?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Verdana" pitchFamily="34" charset="0"/>
                        </a:rPr>
                        <a:t>monetary, value, Nobel, Peace, Prize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Verdana" pitchFamily="34" charset="0"/>
                        </a:rPr>
                        <a:t>Q003: </a:t>
                      </a:r>
                      <a:r>
                        <a:rPr kumimoji="0" lang="en-US" sz="1700" b="1" i="0" u="none" strike="noStrike" cap="none" normalizeH="0" baseline="0" smtClean="0">
                          <a:ln>
                            <a:noFill/>
                          </a:ln>
                          <a:solidFill>
                            <a:srgbClr val="993300"/>
                          </a:solidFill>
                          <a:effectLst/>
                          <a:latin typeface="Verdana" pitchFamily="34" charset="0"/>
                        </a:rPr>
                        <a:t>What does the Peugeot company manufacture?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Verdana" pitchFamily="34" charset="0"/>
                        </a:rPr>
                        <a:t>Peugeot, company, manufacture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7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Verdana" pitchFamily="34" charset="0"/>
                        </a:rPr>
                        <a:t>Q004: </a:t>
                      </a:r>
                      <a:r>
                        <a:rPr kumimoji="0" lang="en-US" sz="1700" b="1" i="0" u="none" strike="noStrike" cap="none" normalizeH="0" baseline="0" smtClean="0">
                          <a:ln>
                            <a:noFill/>
                          </a:ln>
                          <a:solidFill>
                            <a:srgbClr val="993300"/>
                          </a:solidFill>
                          <a:effectLst/>
                          <a:latin typeface="Verdana" pitchFamily="34" charset="0"/>
                        </a:rPr>
                        <a:t>How much did Mercury spend on advertising in 1993?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Verdana" pitchFamily="34" charset="0"/>
                        </a:rPr>
                        <a:t>Mercury, spend, advertising, 1993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Verdana" pitchFamily="34" charset="0"/>
                        </a:rPr>
                        <a:t>Q005: </a:t>
                      </a:r>
                      <a:r>
                        <a:rPr kumimoji="0" lang="en-US" sz="1700" b="1" i="0" u="none" strike="noStrike" cap="none" normalizeH="0" baseline="0" smtClean="0">
                          <a:ln>
                            <a:noFill/>
                          </a:ln>
                          <a:solidFill>
                            <a:srgbClr val="993300"/>
                          </a:solidFill>
                          <a:effectLst/>
                          <a:latin typeface="Verdana" pitchFamily="34" charset="0"/>
                        </a:rPr>
                        <a:t>What is the name of the managing director of Apricot Computer?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Verdana" pitchFamily="34" charset="0"/>
                        </a:rPr>
                        <a:t>name, managing, director, Apricot, Computer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0"/>
                                  </p:stCondLst>
                                  <p:childTnLst>
                                    <p:set>
                                      <p:cBhvr>
                                        <p:cTn id="6" dur="1" fill="hold">
                                          <p:stCondLst>
                                            <p:cond delay="499"/>
                                          </p:stCondLst>
                                        </p:cTn>
                                        <p:tgtEl>
                                          <p:spTgt spid="338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9506" name="Rectangle 2"/>
          <p:cNvSpPr>
            <a:spLocks noGrp="1" noChangeArrowheads="1"/>
          </p:cNvSpPr>
          <p:nvPr>
            <p:ph type="title" idx="4294967295"/>
          </p:nvPr>
        </p:nvSpPr>
        <p:spPr>
          <a:xfrm>
            <a:off x="601663" y="304800"/>
            <a:ext cx="7772400" cy="1143000"/>
          </a:xfrm>
          <a:noFill/>
          <a:ln/>
        </p:spPr>
        <p:txBody>
          <a:bodyPr rtlCol="0">
            <a:normAutofit/>
            <a:scene3d>
              <a:camera prst="orthographicFront"/>
              <a:lightRig rig="soft" dir="t"/>
            </a:scene3d>
            <a:sp3d prstMaterial="softEdge">
              <a:bevelT w="25400" h="25400"/>
            </a:sp3d>
          </a:bodyPr>
          <a:lstStyle/>
          <a:p>
            <a:pPr algn="l" fontAlgn="auto">
              <a:spcAft>
                <a:spcPts val="0"/>
              </a:spcAft>
              <a:defRPr/>
            </a:pPr>
            <a:r>
              <a:rPr lang="en-US" sz="4100" b="1" kern="1200">
                <a:effectLst>
                  <a:outerShdw blurRad="31750" dist="25400" dir="5400000" algn="tl" rotWithShape="0">
                    <a:srgbClr val="000000">
                      <a:alpha val="25000"/>
                    </a:srgbClr>
                  </a:outerShdw>
                </a:effectLst>
                <a:latin typeface="+mj-lt"/>
                <a:ea typeface="+mj-ea"/>
                <a:cs typeface="+mj-cs"/>
              </a:rPr>
              <a:t>Passage Retrieval</a:t>
            </a:r>
          </a:p>
        </p:txBody>
      </p:sp>
      <p:sp>
        <p:nvSpPr>
          <p:cNvPr id="1429507" name="Text Box 3"/>
          <p:cNvSpPr txBox="1">
            <a:spLocks noChangeArrowheads="1"/>
          </p:cNvSpPr>
          <p:nvPr/>
        </p:nvSpPr>
        <p:spPr bwMode="auto">
          <a:xfrm>
            <a:off x="1568450" y="3276600"/>
            <a:ext cx="1262063"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Question</a:t>
            </a:r>
          </a:p>
          <a:p>
            <a:pPr>
              <a:defRPr/>
            </a:pPr>
            <a:r>
              <a:rPr lang="en-US">
                <a:latin typeface="Tahoma" pitchFamily="80" charset="0"/>
              </a:rPr>
              <a:t>Processing</a:t>
            </a:r>
          </a:p>
        </p:txBody>
      </p:sp>
      <p:sp>
        <p:nvSpPr>
          <p:cNvPr id="1429508" name="Text Box 4"/>
          <p:cNvSpPr txBox="1">
            <a:spLocks noChangeArrowheads="1"/>
          </p:cNvSpPr>
          <p:nvPr/>
        </p:nvSpPr>
        <p:spPr bwMode="auto">
          <a:xfrm>
            <a:off x="3870325" y="3275013"/>
            <a:ext cx="1073150" cy="650875"/>
          </a:xfrm>
          <a:prstGeom prst="rect">
            <a:avLst/>
          </a:prstGeom>
          <a:solidFill>
            <a:schemeClr val="hlink"/>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Passage</a:t>
            </a:r>
          </a:p>
          <a:p>
            <a:pPr>
              <a:defRPr/>
            </a:pPr>
            <a:r>
              <a:rPr lang="en-US">
                <a:latin typeface="Tahoma" pitchFamily="80" charset="0"/>
              </a:rPr>
              <a:t>Retrieval</a:t>
            </a:r>
          </a:p>
        </p:txBody>
      </p:sp>
      <p:sp>
        <p:nvSpPr>
          <p:cNvPr id="1429509" name="Text Box 5"/>
          <p:cNvSpPr txBox="1">
            <a:spLocks noChangeArrowheads="1"/>
          </p:cNvSpPr>
          <p:nvPr/>
        </p:nvSpPr>
        <p:spPr bwMode="auto">
          <a:xfrm>
            <a:off x="6003925" y="3275013"/>
            <a:ext cx="1200150"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Answer</a:t>
            </a:r>
          </a:p>
          <a:p>
            <a:pPr>
              <a:defRPr/>
            </a:pPr>
            <a:r>
              <a:rPr lang="en-US">
                <a:latin typeface="Tahoma" pitchFamily="80" charset="0"/>
              </a:rPr>
              <a:t>Extraction</a:t>
            </a:r>
          </a:p>
        </p:txBody>
      </p:sp>
      <p:sp>
        <p:nvSpPr>
          <p:cNvPr id="34821" name="Text Box 6"/>
          <p:cNvSpPr txBox="1">
            <a:spLocks noChangeArrowheads="1"/>
          </p:cNvSpPr>
          <p:nvPr/>
        </p:nvSpPr>
        <p:spPr bwMode="auto">
          <a:xfrm>
            <a:off x="2254250" y="4421188"/>
            <a:ext cx="1082675"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WordNet</a:t>
            </a:r>
          </a:p>
        </p:txBody>
      </p:sp>
      <p:sp>
        <p:nvSpPr>
          <p:cNvPr id="34822" name="Text Box 7"/>
          <p:cNvSpPr txBox="1">
            <a:spLocks noChangeArrowheads="1"/>
          </p:cNvSpPr>
          <p:nvPr/>
        </p:nvSpPr>
        <p:spPr bwMode="auto">
          <a:xfrm>
            <a:off x="2254250" y="5335588"/>
            <a:ext cx="615950"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NER</a:t>
            </a:r>
          </a:p>
        </p:txBody>
      </p:sp>
      <p:sp>
        <p:nvSpPr>
          <p:cNvPr id="34823" name="Text Box 8"/>
          <p:cNvSpPr txBox="1">
            <a:spLocks noChangeArrowheads="1"/>
          </p:cNvSpPr>
          <p:nvPr/>
        </p:nvSpPr>
        <p:spPr bwMode="auto">
          <a:xfrm>
            <a:off x="2254250" y="4878388"/>
            <a:ext cx="827088"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Parser</a:t>
            </a:r>
          </a:p>
        </p:txBody>
      </p:sp>
      <p:sp>
        <p:nvSpPr>
          <p:cNvPr id="34824" name="Freeform 9"/>
          <p:cNvSpPr>
            <a:spLocks/>
          </p:cNvSpPr>
          <p:nvPr/>
        </p:nvSpPr>
        <p:spPr bwMode="auto">
          <a:xfrm>
            <a:off x="2178050" y="4040188"/>
            <a:ext cx="76200" cy="609600"/>
          </a:xfrm>
          <a:custGeom>
            <a:avLst/>
            <a:gdLst>
              <a:gd name="T0" fmla="*/ 76200 w 48"/>
              <a:gd name="T1" fmla="*/ 609600 h 384"/>
              <a:gd name="T2" fmla="*/ 0 w 48"/>
              <a:gd name="T3" fmla="*/ 609600 h 384"/>
              <a:gd name="T4" fmla="*/ 0 w 48"/>
              <a:gd name="T5" fmla="*/ 0 h 384"/>
              <a:gd name="T6" fmla="*/ 0 60000 65536"/>
              <a:gd name="T7" fmla="*/ 0 60000 65536"/>
              <a:gd name="T8" fmla="*/ 0 60000 65536"/>
              <a:gd name="T9" fmla="*/ 0 w 48"/>
              <a:gd name="T10" fmla="*/ 0 h 384"/>
              <a:gd name="T11" fmla="*/ 48 w 48"/>
              <a:gd name="T12" fmla="*/ 384 h 384"/>
            </a:gdLst>
            <a:ahLst/>
            <a:cxnLst>
              <a:cxn ang="T6">
                <a:pos x="T0" y="T1"/>
              </a:cxn>
              <a:cxn ang="T7">
                <a:pos x="T2" y="T3"/>
              </a:cxn>
              <a:cxn ang="T8">
                <a:pos x="T4" y="T5"/>
              </a:cxn>
            </a:cxnLst>
            <a:rect l="T9" t="T10" r="T11" b="T12"/>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4825" name="Freeform 10"/>
          <p:cNvSpPr>
            <a:spLocks/>
          </p:cNvSpPr>
          <p:nvPr/>
        </p:nvSpPr>
        <p:spPr bwMode="auto">
          <a:xfrm>
            <a:off x="2025650" y="4040188"/>
            <a:ext cx="228600" cy="990600"/>
          </a:xfrm>
          <a:custGeom>
            <a:avLst/>
            <a:gdLst>
              <a:gd name="T0" fmla="*/ 228600 w 144"/>
              <a:gd name="T1" fmla="*/ 990600 h 624"/>
              <a:gd name="T2" fmla="*/ 0 w 144"/>
              <a:gd name="T3" fmla="*/ 990600 h 624"/>
              <a:gd name="T4" fmla="*/ 0 w 144"/>
              <a:gd name="T5" fmla="*/ 0 h 624"/>
              <a:gd name="T6" fmla="*/ 0 60000 65536"/>
              <a:gd name="T7" fmla="*/ 0 60000 65536"/>
              <a:gd name="T8" fmla="*/ 0 60000 65536"/>
              <a:gd name="T9" fmla="*/ 0 w 144"/>
              <a:gd name="T10" fmla="*/ 0 h 624"/>
              <a:gd name="T11" fmla="*/ 144 w 144"/>
              <a:gd name="T12" fmla="*/ 624 h 624"/>
            </a:gdLst>
            <a:ahLst/>
            <a:cxnLst>
              <a:cxn ang="T6">
                <a:pos x="T0" y="T1"/>
              </a:cxn>
              <a:cxn ang="T7">
                <a:pos x="T2" y="T3"/>
              </a:cxn>
              <a:cxn ang="T8">
                <a:pos x="T4" y="T5"/>
              </a:cxn>
            </a:cxnLst>
            <a:rect l="T9" t="T10" r="T11" b="T12"/>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4826" name="Freeform 11"/>
          <p:cNvSpPr>
            <a:spLocks/>
          </p:cNvSpPr>
          <p:nvPr/>
        </p:nvSpPr>
        <p:spPr bwMode="auto">
          <a:xfrm>
            <a:off x="1873250" y="4040188"/>
            <a:ext cx="381000" cy="1447800"/>
          </a:xfrm>
          <a:custGeom>
            <a:avLst/>
            <a:gdLst>
              <a:gd name="T0" fmla="*/ 381000 w 240"/>
              <a:gd name="T1" fmla="*/ 1447800 h 912"/>
              <a:gd name="T2" fmla="*/ 0 w 240"/>
              <a:gd name="T3" fmla="*/ 1447800 h 912"/>
              <a:gd name="T4" fmla="*/ 0 w 240"/>
              <a:gd name="T5" fmla="*/ 0 h 912"/>
              <a:gd name="T6" fmla="*/ 0 60000 65536"/>
              <a:gd name="T7" fmla="*/ 0 60000 65536"/>
              <a:gd name="T8" fmla="*/ 0 60000 65536"/>
              <a:gd name="T9" fmla="*/ 0 w 240"/>
              <a:gd name="T10" fmla="*/ 0 h 912"/>
              <a:gd name="T11" fmla="*/ 240 w 240"/>
              <a:gd name="T12" fmla="*/ 912 h 912"/>
            </a:gdLst>
            <a:ahLst/>
            <a:cxnLst>
              <a:cxn ang="T6">
                <a:pos x="T0" y="T1"/>
              </a:cxn>
              <a:cxn ang="T7">
                <a:pos x="T2" y="T3"/>
              </a:cxn>
              <a:cxn ang="T8">
                <a:pos x="T4" y="T5"/>
              </a:cxn>
            </a:cxnLst>
            <a:rect l="T9" t="T10" r="T11" b="T12"/>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4827" name="Text Box 12"/>
          <p:cNvSpPr txBox="1">
            <a:spLocks noChangeArrowheads="1"/>
          </p:cNvSpPr>
          <p:nvPr/>
        </p:nvSpPr>
        <p:spPr bwMode="auto">
          <a:xfrm>
            <a:off x="6613525" y="4419600"/>
            <a:ext cx="1082675"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WordNet</a:t>
            </a:r>
          </a:p>
        </p:txBody>
      </p:sp>
      <p:sp>
        <p:nvSpPr>
          <p:cNvPr id="34828" name="Text Box 13"/>
          <p:cNvSpPr txBox="1">
            <a:spLocks noChangeArrowheads="1"/>
          </p:cNvSpPr>
          <p:nvPr/>
        </p:nvSpPr>
        <p:spPr bwMode="auto">
          <a:xfrm>
            <a:off x="6613525" y="5334000"/>
            <a:ext cx="615950"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NER</a:t>
            </a:r>
          </a:p>
        </p:txBody>
      </p:sp>
      <p:sp>
        <p:nvSpPr>
          <p:cNvPr id="34829" name="Text Box 14"/>
          <p:cNvSpPr txBox="1">
            <a:spLocks noChangeArrowheads="1"/>
          </p:cNvSpPr>
          <p:nvPr/>
        </p:nvSpPr>
        <p:spPr bwMode="auto">
          <a:xfrm>
            <a:off x="6613525" y="4876800"/>
            <a:ext cx="827088"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Parser</a:t>
            </a:r>
          </a:p>
        </p:txBody>
      </p:sp>
      <p:sp>
        <p:nvSpPr>
          <p:cNvPr id="34830" name="Freeform 15"/>
          <p:cNvSpPr>
            <a:spLocks/>
          </p:cNvSpPr>
          <p:nvPr/>
        </p:nvSpPr>
        <p:spPr bwMode="auto">
          <a:xfrm>
            <a:off x="6537325" y="4038600"/>
            <a:ext cx="76200" cy="609600"/>
          </a:xfrm>
          <a:custGeom>
            <a:avLst/>
            <a:gdLst>
              <a:gd name="T0" fmla="*/ 76200 w 48"/>
              <a:gd name="T1" fmla="*/ 609600 h 384"/>
              <a:gd name="T2" fmla="*/ 0 w 48"/>
              <a:gd name="T3" fmla="*/ 609600 h 384"/>
              <a:gd name="T4" fmla="*/ 0 w 48"/>
              <a:gd name="T5" fmla="*/ 0 h 384"/>
              <a:gd name="T6" fmla="*/ 0 60000 65536"/>
              <a:gd name="T7" fmla="*/ 0 60000 65536"/>
              <a:gd name="T8" fmla="*/ 0 60000 65536"/>
              <a:gd name="T9" fmla="*/ 0 w 48"/>
              <a:gd name="T10" fmla="*/ 0 h 384"/>
              <a:gd name="T11" fmla="*/ 48 w 48"/>
              <a:gd name="T12" fmla="*/ 384 h 384"/>
            </a:gdLst>
            <a:ahLst/>
            <a:cxnLst>
              <a:cxn ang="T6">
                <a:pos x="T0" y="T1"/>
              </a:cxn>
              <a:cxn ang="T7">
                <a:pos x="T2" y="T3"/>
              </a:cxn>
              <a:cxn ang="T8">
                <a:pos x="T4" y="T5"/>
              </a:cxn>
            </a:cxnLst>
            <a:rect l="T9" t="T10" r="T11" b="T12"/>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4831" name="Freeform 16"/>
          <p:cNvSpPr>
            <a:spLocks/>
          </p:cNvSpPr>
          <p:nvPr/>
        </p:nvSpPr>
        <p:spPr bwMode="auto">
          <a:xfrm>
            <a:off x="6384925" y="4038600"/>
            <a:ext cx="228600" cy="990600"/>
          </a:xfrm>
          <a:custGeom>
            <a:avLst/>
            <a:gdLst>
              <a:gd name="T0" fmla="*/ 228600 w 144"/>
              <a:gd name="T1" fmla="*/ 990600 h 624"/>
              <a:gd name="T2" fmla="*/ 0 w 144"/>
              <a:gd name="T3" fmla="*/ 990600 h 624"/>
              <a:gd name="T4" fmla="*/ 0 w 144"/>
              <a:gd name="T5" fmla="*/ 0 h 624"/>
              <a:gd name="T6" fmla="*/ 0 60000 65536"/>
              <a:gd name="T7" fmla="*/ 0 60000 65536"/>
              <a:gd name="T8" fmla="*/ 0 60000 65536"/>
              <a:gd name="T9" fmla="*/ 0 w 144"/>
              <a:gd name="T10" fmla="*/ 0 h 624"/>
              <a:gd name="T11" fmla="*/ 144 w 144"/>
              <a:gd name="T12" fmla="*/ 624 h 624"/>
            </a:gdLst>
            <a:ahLst/>
            <a:cxnLst>
              <a:cxn ang="T6">
                <a:pos x="T0" y="T1"/>
              </a:cxn>
              <a:cxn ang="T7">
                <a:pos x="T2" y="T3"/>
              </a:cxn>
              <a:cxn ang="T8">
                <a:pos x="T4" y="T5"/>
              </a:cxn>
            </a:cxnLst>
            <a:rect l="T9" t="T10" r="T11" b="T12"/>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4832" name="Freeform 17"/>
          <p:cNvSpPr>
            <a:spLocks/>
          </p:cNvSpPr>
          <p:nvPr/>
        </p:nvSpPr>
        <p:spPr bwMode="auto">
          <a:xfrm>
            <a:off x="6232525" y="4038600"/>
            <a:ext cx="381000" cy="1447800"/>
          </a:xfrm>
          <a:custGeom>
            <a:avLst/>
            <a:gdLst>
              <a:gd name="T0" fmla="*/ 381000 w 240"/>
              <a:gd name="T1" fmla="*/ 1447800 h 912"/>
              <a:gd name="T2" fmla="*/ 0 w 240"/>
              <a:gd name="T3" fmla="*/ 1447800 h 912"/>
              <a:gd name="T4" fmla="*/ 0 w 240"/>
              <a:gd name="T5" fmla="*/ 0 h 912"/>
              <a:gd name="T6" fmla="*/ 0 60000 65536"/>
              <a:gd name="T7" fmla="*/ 0 60000 65536"/>
              <a:gd name="T8" fmla="*/ 0 60000 65536"/>
              <a:gd name="T9" fmla="*/ 0 w 240"/>
              <a:gd name="T10" fmla="*/ 0 h 912"/>
              <a:gd name="T11" fmla="*/ 240 w 240"/>
              <a:gd name="T12" fmla="*/ 912 h 912"/>
            </a:gdLst>
            <a:ahLst/>
            <a:cxnLst>
              <a:cxn ang="T6">
                <a:pos x="T0" y="T1"/>
              </a:cxn>
              <a:cxn ang="T7">
                <a:pos x="T2" y="T3"/>
              </a:cxn>
              <a:cxn ang="T8">
                <a:pos x="T4" y="T5"/>
              </a:cxn>
            </a:cxnLst>
            <a:rect l="T9" t="T10" r="T11" b="T12"/>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1429522" name="Text Box 18"/>
          <p:cNvSpPr txBox="1">
            <a:spLocks noChangeArrowheads="1"/>
          </p:cNvSpPr>
          <p:nvPr/>
        </p:nvSpPr>
        <p:spPr bwMode="auto">
          <a:xfrm>
            <a:off x="3870325" y="4572000"/>
            <a:ext cx="1222375"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Document</a:t>
            </a:r>
          </a:p>
          <a:p>
            <a:pPr>
              <a:defRPr/>
            </a:pPr>
            <a:r>
              <a:rPr lang="en-US">
                <a:latin typeface="Tahoma" pitchFamily="80" charset="0"/>
              </a:rPr>
              <a:t>Retrieval</a:t>
            </a:r>
          </a:p>
        </p:txBody>
      </p:sp>
      <p:grpSp>
        <p:nvGrpSpPr>
          <p:cNvPr id="34834" name="Group 19"/>
          <p:cNvGrpSpPr>
            <a:grpSpLocks/>
          </p:cNvGrpSpPr>
          <p:nvPr/>
        </p:nvGrpSpPr>
        <p:grpSpPr bwMode="auto">
          <a:xfrm>
            <a:off x="4098925" y="5638800"/>
            <a:ext cx="838200" cy="838200"/>
            <a:chOff x="2352" y="3456"/>
            <a:chExt cx="528" cy="528"/>
          </a:xfrm>
        </p:grpSpPr>
        <p:sp>
          <p:nvSpPr>
            <p:cNvPr id="34856" name="Oval 20"/>
            <p:cNvSpPr>
              <a:spLocks noChangeArrowheads="1"/>
            </p:cNvSpPr>
            <p:nvPr/>
          </p:nvSpPr>
          <p:spPr bwMode="auto">
            <a:xfrm>
              <a:off x="2352" y="3456"/>
              <a:ext cx="528" cy="144"/>
            </a:xfrm>
            <a:prstGeom prst="ellipse">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34857" name="Oval 21"/>
            <p:cNvSpPr>
              <a:spLocks noChangeArrowheads="1"/>
            </p:cNvSpPr>
            <p:nvPr/>
          </p:nvSpPr>
          <p:spPr bwMode="auto">
            <a:xfrm>
              <a:off x="2352" y="3840"/>
              <a:ext cx="528" cy="144"/>
            </a:xfrm>
            <a:prstGeom prst="ellipse">
              <a:avLst/>
            </a:prstGeom>
            <a:solidFill>
              <a:schemeClr val="bg1"/>
            </a:solidFill>
            <a:ln w="9525">
              <a:solidFill>
                <a:schemeClr val="tx1"/>
              </a:solidFill>
              <a:miter lim="800000"/>
              <a:headEnd/>
              <a:tailEnd/>
            </a:ln>
          </p:spPr>
          <p:txBody>
            <a:bodyPr wrap="none" anchor="ctr"/>
            <a:lstStyle/>
            <a:p>
              <a:pPr algn="ctr"/>
              <a:endParaRPr lang="es-ES_tradnl" sz="2400">
                <a:latin typeface="Tahoma" pitchFamily="34" charset="0"/>
              </a:endParaRPr>
            </a:p>
          </p:txBody>
        </p:sp>
        <p:sp>
          <p:nvSpPr>
            <p:cNvPr id="34858" name="Line 22"/>
            <p:cNvSpPr>
              <a:spLocks noChangeShapeType="1"/>
            </p:cNvSpPr>
            <p:nvPr/>
          </p:nvSpPr>
          <p:spPr bwMode="auto">
            <a:xfrm>
              <a:off x="2352" y="3552"/>
              <a:ext cx="0" cy="336"/>
            </a:xfrm>
            <a:prstGeom prst="line">
              <a:avLst/>
            </a:prstGeom>
            <a:noFill/>
            <a:ln w="9525">
              <a:solidFill>
                <a:schemeClr val="tx1"/>
              </a:solidFill>
              <a:miter lim="800000"/>
              <a:headEnd/>
              <a:tailEnd/>
            </a:ln>
          </p:spPr>
          <p:txBody>
            <a:bodyPr wrap="none"/>
            <a:lstStyle/>
            <a:p>
              <a:endParaRPr lang="en-US"/>
            </a:p>
          </p:txBody>
        </p:sp>
        <p:sp>
          <p:nvSpPr>
            <p:cNvPr id="34859" name="Line 23"/>
            <p:cNvSpPr>
              <a:spLocks noChangeShapeType="1"/>
            </p:cNvSpPr>
            <p:nvPr/>
          </p:nvSpPr>
          <p:spPr bwMode="auto">
            <a:xfrm>
              <a:off x="2880" y="3552"/>
              <a:ext cx="0" cy="336"/>
            </a:xfrm>
            <a:prstGeom prst="line">
              <a:avLst/>
            </a:prstGeom>
            <a:noFill/>
            <a:ln w="9525">
              <a:solidFill>
                <a:schemeClr val="tx1"/>
              </a:solidFill>
              <a:miter lim="800000"/>
              <a:headEnd/>
              <a:tailEnd/>
            </a:ln>
          </p:spPr>
          <p:txBody>
            <a:bodyPr wrap="none"/>
            <a:lstStyle/>
            <a:p>
              <a:endParaRPr lang="en-US"/>
            </a:p>
          </p:txBody>
        </p:sp>
      </p:grpSp>
      <p:sp>
        <p:nvSpPr>
          <p:cNvPr id="34835" name="Line 24"/>
          <p:cNvSpPr>
            <a:spLocks noChangeShapeType="1"/>
          </p:cNvSpPr>
          <p:nvPr/>
        </p:nvSpPr>
        <p:spPr bwMode="auto">
          <a:xfrm>
            <a:off x="2955925" y="3733800"/>
            <a:ext cx="838200" cy="0"/>
          </a:xfrm>
          <a:prstGeom prst="line">
            <a:avLst/>
          </a:prstGeom>
          <a:noFill/>
          <a:ln w="9525">
            <a:solidFill>
              <a:schemeClr val="tx1"/>
            </a:solidFill>
            <a:miter lim="800000"/>
            <a:headEnd/>
            <a:tailEnd type="triangle" w="med" len="med"/>
          </a:ln>
        </p:spPr>
        <p:txBody>
          <a:bodyPr wrap="none"/>
          <a:lstStyle/>
          <a:p>
            <a:endParaRPr lang="en-US"/>
          </a:p>
        </p:txBody>
      </p:sp>
      <p:sp>
        <p:nvSpPr>
          <p:cNvPr id="34836" name="Text Box 25"/>
          <p:cNvSpPr txBox="1">
            <a:spLocks noChangeArrowheads="1"/>
          </p:cNvSpPr>
          <p:nvPr/>
        </p:nvSpPr>
        <p:spPr bwMode="auto">
          <a:xfrm>
            <a:off x="2955925" y="3449638"/>
            <a:ext cx="833438" cy="274637"/>
          </a:xfrm>
          <a:prstGeom prst="rect">
            <a:avLst/>
          </a:prstGeom>
          <a:noFill/>
          <a:ln w="9525">
            <a:noFill/>
            <a:miter lim="800000"/>
            <a:headEnd/>
            <a:tailEnd/>
          </a:ln>
        </p:spPr>
        <p:txBody>
          <a:bodyPr wrap="none">
            <a:spAutoFit/>
          </a:bodyPr>
          <a:lstStyle/>
          <a:p>
            <a:r>
              <a:rPr lang="en-US" sz="1200">
                <a:latin typeface="Tahoma" pitchFamily="34" charset="0"/>
              </a:rPr>
              <a:t>Keywords</a:t>
            </a:r>
          </a:p>
        </p:txBody>
      </p:sp>
      <p:sp>
        <p:nvSpPr>
          <p:cNvPr id="34837" name="Line 26"/>
          <p:cNvSpPr>
            <a:spLocks noChangeShapeType="1"/>
          </p:cNvSpPr>
          <p:nvPr/>
        </p:nvSpPr>
        <p:spPr bwMode="auto">
          <a:xfrm>
            <a:off x="4479925" y="4114800"/>
            <a:ext cx="0" cy="38100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34838" name="Line 27"/>
          <p:cNvSpPr>
            <a:spLocks noChangeShapeType="1"/>
          </p:cNvSpPr>
          <p:nvPr/>
        </p:nvSpPr>
        <p:spPr bwMode="auto">
          <a:xfrm>
            <a:off x="4479925" y="5334000"/>
            <a:ext cx="0" cy="45720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34839" name="Line 28"/>
          <p:cNvSpPr>
            <a:spLocks noChangeShapeType="1"/>
          </p:cNvSpPr>
          <p:nvPr/>
        </p:nvSpPr>
        <p:spPr bwMode="auto">
          <a:xfrm>
            <a:off x="5089525" y="3733800"/>
            <a:ext cx="838200" cy="0"/>
          </a:xfrm>
          <a:prstGeom prst="line">
            <a:avLst/>
          </a:prstGeom>
          <a:noFill/>
          <a:ln w="9525">
            <a:solidFill>
              <a:schemeClr val="tx1"/>
            </a:solidFill>
            <a:miter lim="800000"/>
            <a:headEnd/>
            <a:tailEnd type="triangle" w="med" len="med"/>
          </a:ln>
        </p:spPr>
        <p:txBody>
          <a:bodyPr wrap="none"/>
          <a:lstStyle/>
          <a:p>
            <a:endParaRPr lang="en-US"/>
          </a:p>
        </p:txBody>
      </p:sp>
      <p:sp>
        <p:nvSpPr>
          <p:cNvPr id="34840" name="Text Box 29"/>
          <p:cNvSpPr txBox="1">
            <a:spLocks noChangeArrowheads="1"/>
          </p:cNvSpPr>
          <p:nvPr/>
        </p:nvSpPr>
        <p:spPr bwMode="auto">
          <a:xfrm>
            <a:off x="5018088" y="3429000"/>
            <a:ext cx="796925" cy="274638"/>
          </a:xfrm>
          <a:prstGeom prst="rect">
            <a:avLst/>
          </a:prstGeom>
          <a:noFill/>
          <a:ln w="9525">
            <a:noFill/>
            <a:miter lim="800000"/>
            <a:headEnd/>
            <a:tailEnd/>
          </a:ln>
        </p:spPr>
        <p:txBody>
          <a:bodyPr wrap="none">
            <a:spAutoFit/>
          </a:bodyPr>
          <a:lstStyle/>
          <a:p>
            <a:r>
              <a:rPr lang="en-US" sz="1200">
                <a:latin typeface="Tahoma" pitchFamily="34" charset="0"/>
              </a:rPr>
              <a:t>Passages</a:t>
            </a:r>
          </a:p>
        </p:txBody>
      </p:sp>
      <p:sp>
        <p:nvSpPr>
          <p:cNvPr id="34841" name="Freeform 30"/>
          <p:cNvSpPr>
            <a:spLocks/>
          </p:cNvSpPr>
          <p:nvPr/>
        </p:nvSpPr>
        <p:spPr bwMode="auto">
          <a:xfrm>
            <a:off x="2955925" y="3200400"/>
            <a:ext cx="2971800" cy="228600"/>
          </a:xfrm>
          <a:custGeom>
            <a:avLst/>
            <a:gdLst>
              <a:gd name="T0" fmla="*/ 0 w 1872"/>
              <a:gd name="T1" fmla="*/ 228600 h 144"/>
              <a:gd name="T2" fmla="*/ 304800 w 1872"/>
              <a:gd name="T3" fmla="*/ 228600 h 144"/>
              <a:gd name="T4" fmla="*/ 304800 w 1872"/>
              <a:gd name="T5" fmla="*/ 0 h 144"/>
              <a:gd name="T6" fmla="*/ 2362200 w 1872"/>
              <a:gd name="T7" fmla="*/ 0 h 144"/>
              <a:gd name="T8" fmla="*/ 2362200 w 1872"/>
              <a:gd name="T9" fmla="*/ 152400 h 144"/>
              <a:gd name="T10" fmla="*/ 2362200 w 1872"/>
              <a:gd name="T11" fmla="*/ 228600 h 144"/>
              <a:gd name="T12" fmla="*/ 2971800 w 1872"/>
              <a:gd name="T13" fmla="*/ 228600 h 144"/>
              <a:gd name="T14" fmla="*/ 0 60000 65536"/>
              <a:gd name="T15" fmla="*/ 0 60000 65536"/>
              <a:gd name="T16" fmla="*/ 0 60000 65536"/>
              <a:gd name="T17" fmla="*/ 0 60000 65536"/>
              <a:gd name="T18" fmla="*/ 0 60000 65536"/>
              <a:gd name="T19" fmla="*/ 0 60000 65536"/>
              <a:gd name="T20" fmla="*/ 0 60000 65536"/>
              <a:gd name="T21" fmla="*/ 0 w 1872"/>
              <a:gd name="T22" fmla="*/ 0 h 144"/>
              <a:gd name="T23" fmla="*/ 1872 w 1872"/>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72" h="144">
                <a:moveTo>
                  <a:pt x="0" y="144"/>
                </a:moveTo>
                <a:lnTo>
                  <a:pt x="192" y="144"/>
                </a:lnTo>
                <a:lnTo>
                  <a:pt x="192" y="0"/>
                </a:lnTo>
                <a:lnTo>
                  <a:pt x="1488" y="0"/>
                </a:lnTo>
                <a:lnTo>
                  <a:pt x="1488" y="96"/>
                </a:lnTo>
                <a:lnTo>
                  <a:pt x="1488" y="144"/>
                </a:lnTo>
                <a:lnTo>
                  <a:pt x="1872" y="144"/>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4842" name="Text Box 31"/>
          <p:cNvSpPr txBox="1">
            <a:spLocks noChangeArrowheads="1"/>
          </p:cNvSpPr>
          <p:nvPr/>
        </p:nvSpPr>
        <p:spPr bwMode="auto">
          <a:xfrm>
            <a:off x="3276600" y="2925763"/>
            <a:ext cx="1508125" cy="274637"/>
          </a:xfrm>
          <a:prstGeom prst="rect">
            <a:avLst/>
          </a:prstGeom>
          <a:noFill/>
          <a:ln w="9525">
            <a:noFill/>
            <a:miter lim="800000"/>
            <a:headEnd/>
            <a:tailEnd/>
          </a:ln>
        </p:spPr>
        <p:txBody>
          <a:bodyPr wrap="none">
            <a:spAutoFit/>
          </a:bodyPr>
          <a:lstStyle/>
          <a:p>
            <a:r>
              <a:rPr lang="en-US" sz="1200">
                <a:latin typeface="Tahoma" pitchFamily="34" charset="0"/>
              </a:rPr>
              <a:t>Question Semantics</a:t>
            </a:r>
          </a:p>
        </p:txBody>
      </p:sp>
      <p:grpSp>
        <p:nvGrpSpPr>
          <p:cNvPr id="34843" name="Group 32"/>
          <p:cNvGrpSpPr>
            <a:grpSpLocks/>
          </p:cNvGrpSpPr>
          <p:nvPr/>
        </p:nvGrpSpPr>
        <p:grpSpPr bwMode="auto">
          <a:xfrm>
            <a:off x="304800" y="2209800"/>
            <a:ext cx="3703638" cy="1066800"/>
            <a:chOff x="192" y="1248"/>
            <a:chExt cx="2333" cy="672"/>
          </a:xfrm>
        </p:grpSpPr>
        <p:sp>
          <p:nvSpPr>
            <p:cNvPr id="34854" name="Text Box 33"/>
            <p:cNvSpPr txBox="1">
              <a:spLocks noChangeArrowheads="1"/>
            </p:cNvSpPr>
            <p:nvPr/>
          </p:nvSpPr>
          <p:spPr bwMode="auto">
            <a:xfrm>
              <a:off x="192" y="1248"/>
              <a:ext cx="2333"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Captures the semantics of the question</a:t>
              </a:r>
            </a:p>
            <a:p>
              <a:r>
                <a:rPr lang="en-US" sz="1600">
                  <a:latin typeface="Tahoma" pitchFamily="34" charset="0"/>
                </a:rPr>
                <a:t>Selects keywords for PR</a:t>
              </a:r>
              <a:endParaRPr lang="en-US" sz="2400">
                <a:latin typeface="Tahoma" pitchFamily="34" charset="0"/>
              </a:endParaRPr>
            </a:p>
          </p:txBody>
        </p:sp>
        <p:sp>
          <p:nvSpPr>
            <p:cNvPr id="34855" name="Line 34"/>
            <p:cNvSpPr>
              <a:spLocks noChangeShapeType="1"/>
            </p:cNvSpPr>
            <p:nvPr/>
          </p:nvSpPr>
          <p:spPr bwMode="auto">
            <a:xfrm flipH="1">
              <a:off x="1584" y="1632"/>
              <a:ext cx="144" cy="288"/>
            </a:xfrm>
            <a:prstGeom prst="line">
              <a:avLst/>
            </a:prstGeom>
            <a:noFill/>
            <a:ln w="9525">
              <a:solidFill>
                <a:schemeClr val="hlink"/>
              </a:solidFill>
              <a:miter lim="800000"/>
              <a:headEnd/>
              <a:tailEnd/>
            </a:ln>
          </p:spPr>
          <p:txBody>
            <a:bodyPr wrap="none"/>
            <a:lstStyle/>
            <a:p>
              <a:endParaRPr lang="en-US"/>
            </a:p>
          </p:txBody>
        </p:sp>
      </p:grpSp>
      <p:grpSp>
        <p:nvGrpSpPr>
          <p:cNvPr id="34844" name="Group 35"/>
          <p:cNvGrpSpPr>
            <a:grpSpLocks/>
          </p:cNvGrpSpPr>
          <p:nvPr/>
        </p:nvGrpSpPr>
        <p:grpSpPr bwMode="auto">
          <a:xfrm>
            <a:off x="2895600" y="1447800"/>
            <a:ext cx="2828925" cy="1828800"/>
            <a:chOff x="1824" y="768"/>
            <a:chExt cx="1782" cy="1152"/>
          </a:xfrm>
        </p:grpSpPr>
        <p:sp>
          <p:nvSpPr>
            <p:cNvPr id="34852" name="Text Box 36"/>
            <p:cNvSpPr txBox="1">
              <a:spLocks noChangeArrowheads="1"/>
            </p:cNvSpPr>
            <p:nvPr/>
          </p:nvSpPr>
          <p:spPr bwMode="auto">
            <a:xfrm>
              <a:off x="1824" y="768"/>
              <a:ext cx="1782"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Extracts and ranks passages</a:t>
              </a:r>
            </a:p>
            <a:p>
              <a:r>
                <a:rPr lang="en-US" sz="1600">
                  <a:latin typeface="Tahoma" pitchFamily="34" charset="0"/>
                </a:rPr>
                <a:t>using surface-text techniques</a:t>
              </a:r>
              <a:endParaRPr lang="en-US" sz="2400">
                <a:latin typeface="Tahoma" pitchFamily="34" charset="0"/>
              </a:endParaRPr>
            </a:p>
          </p:txBody>
        </p:sp>
        <p:sp>
          <p:nvSpPr>
            <p:cNvPr id="34853" name="Line 37"/>
            <p:cNvSpPr>
              <a:spLocks noChangeShapeType="1"/>
            </p:cNvSpPr>
            <p:nvPr/>
          </p:nvSpPr>
          <p:spPr bwMode="auto">
            <a:xfrm flipH="1">
              <a:off x="2928" y="1152"/>
              <a:ext cx="336" cy="768"/>
            </a:xfrm>
            <a:prstGeom prst="line">
              <a:avLst/>
            </a:prstGeom>
            <a:noFill/>
            <a:ln w="9525">
              <a:solidFill>
                <a:schemeClr val="hlink"/>
              </a:solidFill>
              <a:miter lim="800000"/>
              <a:headEnd/>
              <a:tailEnd/>
            </a:ln>
          </p:spPr>
          <p:txBody>
            <a:bodyPr wrap="none"/>
            <a:lstStyle/>
            <a:p>
              <a:endParaRPr lang="en-US"/>
            </a:p>
          </p:txBody>
        </p:sp>
      </p:grpSp>
      <p:grpSp>
        <p:nvGrpSpPr>
          <p:cNvPr id="34845" name="Group 38"/>
          <p:cNvGrpSpPr>
            <a:grpSpLocks/>
          </p:cNvGrpSpPr>
          <p:nvPr/>
        </p:nvGrpSpPr>
        <p:grpSpPr bwMode="auto">
          <a:xfrm>
            <a:off x="5410200" y="2286000"/>
            <a:ext cx="2649538" cy="990600"/>
            <a:chOff x="3408" y="1296"/>
            <a:chExt cx="1669" cy="624"/>
          </a:xfrm>
        </p:grpSpPr>
        <p:sp>
          <p:nvSpPr>
            <p:cNvPr id="34850" name="Text Box 39"/>
            <p:cNvSpPr txBox="1">
              <a:spLocks noChangeArrowheads="1"/>
            </p:cNvSpPr>
            <p:nvPr/>
          </p:nvSpPr>
          <p:spPr bwMode="auto">
            <a:xfrm>
              <a:off x="3408" y="1296"/>
              <a:ext cx="1669"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Extracts and ranks answers</a:t>
              </a:r>
            </a:p>
            <a:p>
              <a:r>
                <a:rPr lang="en-US" sz="1600">
                  <a:latin typeface="Tahoma" pitchFamily="34" charset="0"/>
                </a:rPr>
                <a:t>using NL techniques</a:t>
              </a:r>
              <a:endParaRPr lang="en-US" sz="2400">
                <a:latin typeface="Tahoma" pitchFamily="34" charset="0"/>
              </a:endParaRPr>
            </a:p>
          </p:txBody>
        </p:sp>
        <p:sp>
          <p:nvSpPr>
            <p:cNvPr id="34851" name="Line 40"/>
            <p:cNvSpPr>
              <a:spLocks noChangeShapeType="1"/>
            </p:cNvSpPr>
            <p:nvPr/>
          </p:nvSpPr>
          <p:spPr bwMode="auto">
            <a:xfrm flipH="1">
              <a:off x="4224" y="1680"/>
              <a:ext cx="96" cy="240"/>
            </a:xfrm>
            <a:prstGeom prst="line">
              <a:avLst/>
            </a:prstGeom>
            <a:noFill/>
            <a:ln w="9525">
              <a:solidFill>
                <a:schemeClr val="hlink"/>
              </a:solidFill>
              <a:miter lim="800000"/>
              <a:headEnd/>
              <a:tailEnd/>
            </a:ln>
          </p:spPr>
          <p:txBody>
            <a:bodyPr wrap="none"/>
            <a:lstStyle/>
            <a:p>
              <a:endParaRPr lang="en-US"/>
            </a:p>
          </p:txBody>
        </p:sp>
      </p:grpSp>
      <p:sp>
        <p:nvSpPr>
          <p:cNvPr id="34846" name="AutoShape 41"/>
          <p:cNvSpPr>
            <a:spLocks noChangeArrowheads="1"/>
          </p:cNvSpPr>
          <p:nvPr/>
        </p:nvSpPr>
        <p:spPr bwMode="auto">
          <a:xfrm>
            <a:off x="1066800" y="3429000"/>
            <a:ext cx="457200" cy="381000"/>
          </a:xfrm>
          <a:prstGeom prst="rightArrow">
            <a:avLst>
              <a:gd name="adj1" fmla="val 50000"/>
              <a:gd name="adj2" fmla="val 30000"/>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34847" name="AutoShape 42"/>
          <p:cNvSpPr>
            <a:spLocks noChangeArrowheads="1"/>
          </p:cNvSpPr>
          <p:nvPr/>
        </p:nvSpPr>
        <p:spPr bwMode="auto">
          <a:xfrm>
            <a:off x="7315200" y="3429000"/>
            <a:ext cx="457200" cy="381000"/>
          </a:xfrm>
          <a:prstGeom prst="rightArrow">
            <a:avLst>
              <a:gd name="adj1" fmla="val 50000"/>
              <a:gd name="adj2" fmla="val 30000"/>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34848" name="Text Box 43"/>
          <p:cNvSpPr txBox="1">
            <a:spLocks noChangeArrowheads="1"/>
          </p:cNvSpPr>
          <p:nvPr/>
        </p:nvSpPr>
        <p:spPr bwMode="auto">
          <a:xfrm>
            <a:off x="482600" y="3276600"/>
            <a:ext cx="508000" cy="641350"/>
          </a:xfrm>
          <a:prstGeom prst="rect">
            <a:avLst/>
          </a:prstGeom>
          <a:noFill/>
          <a:ln w="9525">
            <a:noFill/>
            <a:miter lim="800000"/>
            <a:headEnd/>
            <a:tailEnd/>
          </a:ln>
        </p:spPr>
        <p:txBody>
          <a:bodyPr wrap="none">
            <a:spAutoFit/>
          </a:bodyPr>
          <a:lstStyle/>
          <a:p>
            <a:r>
              <a:rPr lang="en-US" sz="3600">
                <a:latin typeface="Tahoma" pitchFamily="34" charset="0"/>
              </a:rPr>
              <a:t>Q</a:t>
            </a:r>
          </a:p>
        </p:txBody>
      </p:sp>
      <p:sp>
        <p:nvSpPr>
          <p:cNvPr id="34849" name="Text Box 44"/>
          <p:cNvSpPr txBox="1">
            <a:spLocks noChangeArrowheads="1"/>
          </p:cNvSpPr>
          <p:nvPr/>
        </p:nvSpPr>
        <p:spPr bwMode="auto">
          <a:xfrm>
            <a:off x="7772400" y="3276600"/>
            <a:ext cx="458788" cy="641350"/>
          </a:xfrm>
          <a:prstGeom prst="rect">
            <a:avLst/>
          </a:prstGeom>
          <a:noFill/>
          <a:ln w="9525">
            <a:noFill/>
            <a:miter lim="800000"/>
            <a:headEnd/>
            <a:tailEnd/>
          </a:ln>
        </p:spPr>
        <p:txBody>
          <a:bodyPr wrap="none">
            <a:spAutoFit/>
          </a:bodyPr>
          <a:lstStyle/>
          <a:p>
            <a:r>
              <a:rPr lang="en-US" sz="3600">
                <a:latin typeface="Tahoma" pitchFamily="34" charset="0"/>
              </a:rPr>
              <a:t>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Grp="1" noChangeArrowheads="1"/>
          </p:cNvSpPr>
          <p:nvPr>
            <p:ph type="title"/>
          </p:nvPr>
        </p:nvSpPr>
        <p:spPr/>
        <p:txBody>
          <a:bodyPr/>
          <a:lstStyle/>
          <a:p>
            <a:r>
              <a:rPr lang="en-US"/>
              <a:t>Passage Retrieval Loop</a:t>
            </a:r>
          </a:p>
        </p:txBody>
      </p:sp>
      <p:sp>
        <p:nvSpPr>
          <p:cNvPr id="35846" name="Rectangle 6"/>
          <p:cNvSpPr>
            <a:spLocks noGrp="1" noChangeArrowheads="1"/>
          </p:cNvSpPr>
          <p:nvPr>
            <p:ph type="body" idx="1"/>
          </p:nvPr>
        </p:nvSpPr>
        <p:spPr/>
        <p:txBody>
          <a:bodyPr/>
          <a:lstStyle/>
          <a:p>
            <a:r>
              <a:rPr lang="en-US" sz="2400"/>
              <a:t>Passage Extraction</a:t>
            </a:r>
          </a:p>
          <a:p>
            <a:pPr lvl="1"/>
            <a:r>
              <a:rPr lang="en-US" sz="2400"/>
              <a:t>Extract passages that contain all selected keywords</a:t>
            </a:r>
          </a:p>
          <a:p>
            <a:pPr lvl="1"/>
            <a:r>
              <a:rPr lang="en-US" sz="2400"/>
              <a:t>Passage size and start position dynamic</a:t>
            </a:r>
          </a:p>
          <a:p>
            <a:r>
              <a:rPr lang="en-US" sz="2400"/>
              <a:t>Passage quality assessed and keywords adjusted accordingly</a:t>
            </a:r>
          </a:p>
          <a:p>
            <a:pPr lvl="1"/>
            <a:r>
              <a:rPr lang="en-US" sz="2400"/>
              <a:t>In first iteration use first 6 keywords selected</a:t>
            </a:r>
          </a:p>
          <a:p>
            <a:pPr lvl="1"/>
            <a:r>
              <a:rPr lang="en-US" sz="2400"/>
              <a:t>If number of passages found is lower than a threshold </a:t>
            </a:r>
            <a:r>
              <a:rPr lang="en-US" sz="2400">
                <a:sym typeface="Symbol" pitchFamily="18" charset="2"/>
              </a:rPr>
              <a:t></a:t>
            </a:r>
            <a:r>
              <a:rPr lang="en-US" sz="2400"/>
              <a:t> query too strict </a:t>
            </a:r>
            <a:r>
              <a:rPr lang="en-US" sz="2400">
                <a:sym typeface="Symbol" pitchFamily="18" charset="2"/>
              </a:rPr>
              <a:t></a:t>
            </a:r>
            <a:r>
              <a:rPr lang="en-US" sz="2400"/>
              <a:t> drop a keyword</a:t>
            </a:r>
          </a:p>
          <a:p>
            <a:pPr lvl="1"/>
            <a:r>
              <a:rPr lang="en-US" sz="2400"/>
              <a:t>If number of passages found is higher than a threshold </a:t>
            </a:r>
            <a:r>
              <a:rPr lang="en-US" sz="2400">
                <a:sym typeface="Symbol" pitchFamily="18" charset="2"/>
              </a:rPr>
              <a:t> query too relaxed</a:t>
            </a:r>
            <a:r>
              <a:rPr lang="en-US" sz="2400"/>
              <a:t> </a:t>
            </a:r>
            <a:r>
              <a:rPr lang="en-US" sz="2400">
                <a:sym typeface="Symbol" pitchFamily="18" charset="2"/>
              </a:rPr>
              <a:t></a:t>
            </a:r>
            <a:r>
              <a:rPr lang="en-US" sz="2400"/>
              <a:t> add a keyword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ChangeArrowheads="1"/>
          </p:cNvSpPr>
          <p:nvPr/>
        </p:nvSpPr>
        <p:spPr bwMode="auto">
          <a:xfrm>
            <a:off x="5257800" y="6096000"/>
            <a:ext cx="1676400" cy="3048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66" name="Rectangle 3"/>
          <p:cNvSpPr>
            <a:spLocks noChangeArrowheads="1"/>
          </p:cNvSpPr>
          <p:nvPr/>
        </p:nvSpPr>
        <p:spPr bwMode="auto">
          <a:xfrm>
            <a:off x="7467600" y="5410200"/>
            <a:ext cx="3810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67" name="Rectangle 4"/>
          <p:cNvSpPr>
            <a:spLocks noChangeArrowheads="1"/>
          </p:cNvSpPr>
          <p:nvPr/>
        </p:nvSpPr>
        <p:spPr bwMode="auto">
          <a:xfrm>
            <a:off x="5257800" y="5715000"/>
            <a:ext cx="25908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68" name="Rectangle 5"/>
          <p:cNvSpPr>
            <a:spLocks noChangeArrowheads="1"/>
          </p:cNvSpPr>
          <p:nvPr/>
        </p:nvSpPr>
        <p:spPr bwMode="auto">
          <a:xfrm>
            <a:off x="1524000" y="5715000"/>
            <a:ext cx="3810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69" name="Rectangle 6"/>
          <p:cNvSpPr>
            <a:spLocks noChangeArrowheads="1"/>
          </p:cNvSpPr>
          <p:nvPr/>
        </p:nvSpPr>
        <p:spPr bwMode="auto">
          <a:xfrm>
            <a:off x="1524000" y="5410200"/>
            <a:ext cx="25908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70" name="Rectangle 7"/>
          <p:cNvSpPr>
            <a:spLocks noChangeArrowheads="1"/>
          </p:cNvSpPr>
          <p:nvPr/>
        </p:nvSpPr>
        <p:spPr bwMode="auto">
          <a:xfrm>
            <a:off x="1752600" y="5105400"/>
            <a:ext cx="23622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71" name="Rectangle 8"/>
          <p:cNvSpPr>
            <a:spLocks noChangeArrowheads="1"/>
          </p:cNvSpPr>
          <p:nvPr/>
        </p:nvSpPr>
        <p:spPr bwMode="auto">
          <a:xfrm>
            <a:off x="5257800" y="4267200"/>
            <a:ext cx="1676400" cy="3048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72" name="Rectangle 9"/>
          <p:cNvSpPr>
            <a:spLocks noChangeArrowheads="1"/>
          </p:cNvSpPr>
          <p:nvPr/>
        </p:nvSpPr>
        <p:spPr bwMode="auto">
          <a:xfrm>
            <a:off x="5257800" y="3886200"/>
            <a:ext cx="25908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73" name="Rectangle 10"/>
          <p:cNvSpPr>
            <a:spLocks noChangeArrowheads="1"/>
          </p:cNvSpPr>
          <p:nvPr/>
        </p:nvSpPr>
        <p:spPr bwMode="auto">
          <a:xfrm>
            <a:off x="6934200" y="3276600"/>
            <a:ext cx="9144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74" name="Rectangle 11"/>
          <p:cNvSpPr>
            <a:spLocks noChangeArrowheads="1"/>
          </p:cNvSpPr>
          <p:nvPr/>
        </p:nvSpPr>
        <p:spPr bwMode="auto">
          <a:xfrm>
            <a:off x="5257800" y="3657600"/>
            <a:ext cx="25908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75" name="Rectangle 12"/>
          <p:cNvSpPr>
            <a:spLocks noChangeArrowheads="1"/>
          </p:cNvSpPr>
          <p:nvPr/>
        </p:nvSpPr>
        <p:spPr bwMode="auto">
          <a:xfrm>
            <a:off x="1524000" y="3581400"/>
            <a:ext cx="25908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76" name="Rectangle 13"/>
          <p:cNvSpPr>
            <a:spLocks noChangeArrowheads="1"/>
          </p:cNvSpPr>
          <p:nvPr/>
        </p:nvSpPr>
        <p:spPr bwMode="auto">
          <a:xfrm>
            <a:off x="1752600" y="3276600"/>
            <a:ext cx="2362200" cy="381000"/>
          </a:xfrm>
          <a:prstGeom prst="rect">
            <a:avLst/>
          </a:prstGeom>
          <a:solidFill>
            <a:schemeClr val="accent1">
              <a:alpha val="50195"/>
            </a:schemeClr>
          </a:solidFill>
          <a:ln w="9525">
            <a:noFill/>
            <a:miter lim="800000"/>
            <a:headEnd/>
            <a:tailEnd/>
          </a:ln>
        </p:spPr>
        <p:txBody>
          <a:bodyPr wrap="none" anchor="ctr"/>
          <a:lstStyle/>
          <a:p>
            <a:endParaRPr lang="en-US" sz="1600">
              <a:latin typeface="Times New Roman" pitchFamily="18" charset="0"/>
            </a:endParaRPr>
          </a:p>
        </p:txBody>
      </p:sp>
      <p:sp>
        <p:nvSpPr>
          <p:cNvPr id="36888" name="Rectangle 24"/>
          <p:cNvSpPr>
            <a:spLocks noGrp="1" noChangeArrowheads="1"/>
          </p:cNvSpPr>
          <p:nvPr>
            <p:ph type="title"/>
          </p:nvPr>
        </p:nvSpPr>
        <p:spPr/>
        <p:txBody>
          <a:bodyPr/>
          <a:lstStyle/>
          <a:p>
            <a:r>
              <a:rPr lang="en-US"/>
              <a:t>Scoring the Passages</a:t>
            </a:r>
          </a:p>
        </p:txBody>
      </p:sp>
      <p:sp>
        <p:nvSpPr>
          <p:cNvPr id="36877" name="Rectangle 15"/>
          <p:cNvSpPr>
            <a:spLocks noGrp="1" noChangeArrowheads="1"/>
          </p:cNvSpPr>
          <p:nvPr>
            <p:ph type="body" idx="1"/>
          </p:nvPr>
        </p:nvSpPr>
        <p:spPr/>
        <p:txBody>
          <a:bodyPr/>
          <a:lstStyle/>
          <a:p>
            <a:r>
              <a:rPr lang="en-US" sz="1900"/>
              <a:t>Passages scored based on keyword windows</a:t>
            </a:r>
          </a:p>
          <a:p>
            <a:pPr lvl="1"/>
            <a:r>
              <a:rPr lang="en-US" sz="1700"/>
              <a:t>E.g., if question contains keywords: {k1, k2, k3, k4}, and a passage  matches k1 and k2 twice, k3 once, and k4 not at all, following windows built:</a:t>
            </a:r>
          </a:p>
        </p:txBody>
      </p:sp>
      <p:sp>
        <p:nvSpPr>
          <p:cNvPr id="36879" name="Text Box 16"/>
          <p:cNvSpPr txBox="1">
            <a:spLocks noChangeArrowheads="1"/>
          </p:cNvSpPr>
          <p:nvPr/>
        </p:nvSpPr>
        <p:spPr bwMode="auto">
          <a:xfrm>
            <a:off x="1524000" y="3276600"/>
            <a:ext cx="2601913" cy="1320800"/>
          </a:xfrm>
          <a:prstGeom prst="rect">
            <a:avLst/>
          </a:prstGeom>
          <a:noFill/>
          <a:ln w="9525">
            <a:solidFill>
              <a:schemeClr val="tx1"/>
            </a:solidFill>
            <a:miter lim="800000"/>
            <a:headEnd/>
            <a:tailEnd/>
          </a:ln>
        </p:spPr>
        <p:txBody>
          <a:bodyPr wrap="none">
            <a:spAutoFit/>
          </a:bodyPr>
          <a:lstStyle/>
          <a:p>
            <a:r>
              <a:rPr lang="en-US" sz="2000">
                <a:latin typeface="Tahoma" pitchFamily="34" charset="0"/>
              </a:rPr>
              <a:t>  k1                 k2   </a:t>
            </a:r>
          </a:p>
          <a:p>
            <a:r>
              <a:rPr lang="en-US" sz="2000">
                <a:latin typeface="Tahoma" pitchFamily="34" charset="0"/>
              </a:rPr>
              <a:t>                           k3</a:t>
            </a:r>
          </a:p>
          <a:p>
            <a:r>
              <a:rPr lang="en-US" sz="2000">
                <a:latin typeface="Tahoma" pitchFamily="34" charset="0"/>
              </a:rPr>
              <a:t>k2</a:t>
            </a:r>
          </a:p>
          <a:p>
            <a:r>
              <a:rPr lang="en-US" sz="2000">
                <a:latin typeface="Tahoma" pitchFamily="34" charset="0"/>
              </a:rPr>
              <a:t>                k1           </a:t>
            </a:r>
          </a:p>
        </p:txBody>
      </p:sp>
      <p:sp>
        <p:nvSpPr>
          <p:cNvPr id="36880" name="Text Box 17"/>
          <p:cNvSpPr txBox="1">
            <a:spLocks noChangeArrowheads="1"/>
          </p:cNvSpPr>
          <p:nvPr/>
        </p:nvSpPr>
        <p:spPr bwMode="auto">
          <a:xfrm>
            <a:off x="1447800" y="2971800"/>
            <a:ext cx="1074738" cy="336550"/>
          </a:xfrm>
          <a:prstGeom prst="rect">
            <a:avLst/>
          </a:prstGeom>
          <a:noFill/>
          <a:ln w="9525">
            <a:noFill/>
            <a:miter lim="800000"/>
            <a:headEnd/>
            <a:tailEnd/>
          </a:ln>
        </p:spPr>
        <p:txBody>
          <a:bodyPr wrap="none">
            <a:spAutoFit/>
          </a:bodyPr>
          <a:lstStyle/>
          <a:p>
            <a:r>
              <a:rPr lang="en-US" sz="1600">
                <a:latin typeface="Tahoma" pitchFamily="34" charset="0"/>
              </a:rPr>
              <a:t>Window 1</a:t>
            </a:r>
          </a:p>
        </p:txBody>
      </p:sp>
      <p:sp>
        <p:nvSpPr>
          <p:cNvPr id="36881" name="Text Box 18"/>
          <p:cNvSpPr txBox="1">
            <a:spLocks noChangeArrowheads="1"/>
          </p:cNvSpPr>
          <p:nvPr/>
        </p:nvSpPr>
        <p:spPr bwMode="auto">
          <a:xfrm>
            <a:off x="5246688" y="3276600"/>
            <a:ext cx="2601912" cy="1320800"/>
          </a:xfrm>
          <a:prstGeom prst="rect">
            <a:avLst/>
          </a:prstGeom>
          <a:noFill/>
          <a:ln w="9525">
            <a:solidFill>
              <a:schemeClr val="tx1"/>
            </a:solidFill>
            <a:miter lim="800000"/>
            <a:headEnd/>
            <a:tailEnd/>
          </a:ln>
        </p:spPr>
        <p:txBody>
          <a:bodyPr wrap="none">
            <a:spAutoFit/>
          </a:bodyPr>
          <a:lstStyle/>
          <a:p>
            <a:r>
              <a:rPr lang="en-US" sz="2000">
                <a:latin typeface="Tahoma" pitchFamily="34" charset="0"/>
              </a:rPr>
              <a:t>  k1                 k2   </a:t>
            </a:r>
          </a:p>
          <a:p>
            <a:r>
              <a:rPr lang="en-US" sz="2000">
                <a:latin typeface="Tahoma" pitchFamily="34" charset="0"/>
              </a:rPr>
              <a:t>                           k3</a:t>
            </a:r>
          </a:p>
          <a:p>
            <a:r>
              <a:rPr lang="en-US" sz="2000">
                <a:latin typeface="Tahoma" pitchFamily="34" charset="0"/>
              </a:rPr>
              <a:t>k2</a:t>
            </a:r>
          </a:p>
          <a:p>
            <a:r>
              <a:rPr lang="en-US" sz="2000">
                <a:latin typeface="Tahoma" pitchFamily="34" charset="0"/>
              </a:rPr>
              <a:t>                k1</a:t>
            </a:r>
            <a:r>
              <a:rPr lang="en-US" sz="2000">
                <a:solidFill>
                  <a:schemeClr val="hlink"/>
                </a:solidFill>
                <a:latin typeface="Tahoma" pitchFamily="34" charset="0"/>
              </a:rPr>
              <a:t> </a:t>
            </a:r>
            <a:r>
              <a:rPr lang="en-US" sz="2000">
                <a:latin typeface="Tahoma" pitchFamily="34" charset="0"/>
              </a:rPr>
              <a:t>          </a:t>
            </a:r>
          </a:p>
        </p:txBody>
      </p:sp>
      <p:sp>
        <p:nvSpPr>
          <p:cNvPr id="36882" name="Text Box 19"/>
          <p:cNvSpPr txBox="1">
            <a:spLocks noChangeArrowheads="1"/>
          </p:cNvSpPr>
          <p:nvPr/>
        </p:nvSpPr>
        <p:spPr bwMode="auto">
          <a:xfrm>
            <a:off x="5170488" y="2971800"/>
            <a:ext cx="1074737" cy="336550"/>
          </a:xfrm>
          <a:prstGeom prst="rect">
            <a:avLst/>
          </a:prstGeom>
          <a:noFill/>
          <a:ln w="9525">
            <a:noFill/>
            <a:miter lim="800000"/>
            <a:headEnd/>
            <a:tailEnd/>
          </a:ln>
        </p:spPr>
        <p:txBody>
          <a:bodyPr wrap="none">
            <a:spAutoFit/>
          </a:bodyPr>
          <a:lstStyle/>
          <a:p>
            <a:r>
              <a:rPr lang="en-US" sz="1600">
                <a:latin typeface="Tahoma" pitchFamily="34" charset="0"/>
              </a:rPr>
              <a:t>Window 2</a:t>
            </a:r>
          </a:p>
        </p:txBody>
      </p:sp>
      <p:sp>
        <p:nvSpPr>
          <p:cNvPr id="36883" name="Text Box 20"/>
          <p:cNvSpPr txBox="1">
            <a:spLocks noChangeArrowheads="1"/>
          </p:cNvSpPr>
          <p:nvPr/>
        </p:nvSpPr>
        <p:spPr bwMode="auto">
          <a:xfrm>
            <a:off x="1524000" y="5080000"/>
            <a:ext cx="2601913" cy="1320800"/>
          </a:xfrm>
          <a:prstGeom prst="rect">
            <a:avLst/>
          </a:prstGeom>
          <a:noFill/>
          <a:ln w="9525">
            <a:solidFill>
              <a:schemeClr val="tx1"/>
            </a:solidFill>
            <a:miter lim="800000"/>
            <a:headEnd/>
            <a:tailEnd/>
          </a:ln>
        </p:spPr>
        <p:txBody>
          <a:bodyPr wrap="none">
            <a:spAutoFit/>
          </a:bodyPr>
          <a:lstStyle/>
          <a:p>
            <a:r>
              <a:rPr lang="en-US" sz="2000">
                <a:latin typeface="Tahoma" pitchFamily="34" charset="0"/>
              </a:rPr>
              <a:t>  k1                 k2   </a:t>
            </a:r>
          </a:p>
          <a:p>
            <a:r>
              <a:rPr lang="en-US" sz="2000">
                <a:latin typeface="Tahoma" pitchFamily="34" charset="0"/>
              </a:rPr>
              <a:t>                           k3</a:t>
            </a:r>
          </a:p>
          <a:p>
            <a:r>
              <a:rPr lang="en-US" sz="2000">
                <a:latin typeface="Tahoma" pitchFamily="34" charset="0"/>
              </a:rPr>
              <a:t>k2</a:t>
            </a:r>
          </a:p>
          <a:p>
            <a:r>
              <a:rPr lang="en-US" sz="2000">
                <a:latin typeface="Tahoma" pitchFamily="34" charset="0"/>
              </a:rPr>
              <a:t>                k1           </a:t>
            </a:r>
          </a:p>
        </p:txBody>
      </p:sp>
      <p:sp>
        <p:nvSpPr>
          <p:cNvPr id="36884" name="Text Box 21"/>
          <p:cNvSpPr txBox="1">
            <a:spLocks noChangeArrowheads="1"/>
          </p:cNvSpPr>
          <p:nvPr/>
        </p:nvSpPr>
        <p:spPr bwMode="auto">
          <a:xfrm>
            <a:off x="1447800" y="4775200"/>
            <a:ext cx="1074738" cy="336550"/>
          </a:xfrm>
          <a:prstGeom prst="rect">
            <a:avLst/>
          </a:prstGeom>
          <a:noFill/>
          <a:ln w="9525">
            <a:noFill/>
            <a:miter lim="800000"/>
            <a:headEnd/>
            <a:tailEnd/>
          </a:ln>
        </p:spPr>
        <p:txBody>
          <a:bodyPr wrap="none">
            <a:spAutoFit/>
          </a:bodyPr>
          <a:lstStyle/>
          <a:p>
            <a:r>
              <a:rPr lang="en-US" sz="1600">
                <a:latin typeface="Tahoma" pitchFamily="34" charset="0"/>
              </a:rPr>
              <a:t>Window 3</a:t>
            </a:r>
          </a:p>
        </p:txBody>
      </p:sp>
      <p:sp>
        <p:nvSpPr>
          <p:cNvPr id="36885" name="Text Box 22"/>
          <p:cNvSpPr txBox="1">
            <a:spLocks noChangeArrowheads="1"/>
          </p:cNvSpPr>
          <p:nvPr/>
        </p:nvSpPr>
        <p:spPr bwMode="auto">
          <a:xfrm>
            <a:off x="5246688" y="5080000"/>
            <a:ext cx="2601912" cy="1320800"/>
          </a:xfrm>
          <a:prstGeom prst="rect">
            <a:avLst/>
          </a:prstGeom>
          <a:noFill/>
          <a:ln w="9525">
            <a:solidFill>
              <a:schemeClr val="tx1"/>
            </a:solidFill>
            <a:miter lim="800000"/>
            <a:headEnd/>
            <a:tailEnd/>
          </a:ln>
        </p:spPr>
        <p:txBody>
          <a:bodyPr wrap="none">
            <a:spAutoFit/>
          </a:bodyPr>
          <a:lstStyle/>
          <a:p>
            <a:r>
              <a:rPr lang="en-US" sz="2000">
                <a:latin typeface="Tahoma" pitchFamily="34" charset="0"/>
              </a:rPr>
              <a:t>  k1                 k2   </a:t>
            </a:r>
          </a:p>
          <a:p>
            <a:r>
              <a:rPr lang="en-US" sz="2000">
                <a:latin typeface="Tahoma" pitchFamily="34" charset="0"/>
              </a:rPr>
              <a:t>                           k3</a:t>
            </a:r>
          </a:p>
          <a:p>
            <a:r>
              <a:rPr lang="en-US" sz="2000">
                <a:latin typeface="Tahoma" pitchFamily="34" charset="0"/>
              </a:rPr>
              <a:t>k2</a:t>
            </a:r>
          </a:p>
          <a:p>
            <a:r>
              <a:rPr lang="en-US" sz="2000">
                <a:latin typeface="Tahoma" pitchFamily="34" charset="0"/>
              </a:rPr>
              <a:t>                k1</a:t>
            </a:r>
            <a:r>
              <a:rPr lang="en-US" sz="2000">
                <a:solidFill>
                  <a:schemeClr val="hlink"/>
                </a:solidFill>
                <a:latin typeface="Tahoma" pitchFamily="34" charset="0"/>
              </a:rPr>
              <a:t> </a:t>
            </a:r>
            <a:r>
              <a:rPr lang="en-US" sz="2000">
                <a:latin typeface="Tahoma" pitchFamily="34" charset="0"/>
              </a:rPr>
              <a:t>          </a:t>
            </a:r>
          </a:p>
        </p:txBody>
      </p:sp>
      <p:sp>
        <p:nvSpPr>
          <p:cNvPr id="36886" name="Text Box 23"/>
          <p:cNvSpPr txBox="1">
            <a:spLocks noChangeArrowheads="1"/>
          </p:cNvSpPr>
          <p:nvPr/>
        </p:nvSpPr>
        <p:spPr bwMode="auto">
          <a:xfrm>
            <a:off x="5170488" y="4775200"/>
            <a:ext cx="1074737" cy="336550"/>
          </a:xfrm>
          <a:prstGeom prst="rect">
            <a:avLst/>
          </a:prstGeom>
          <a:noFill/>
          <a:ln w="9525">
            <a:noFill/>
            <a:miter lim="800000"/>
            <a:headEnd/>
            <a:tailEnd/>
          </a:ln>
        </p:spPr>
        <p:txBody>
          <a:bodyPr wrap="none">
            <a:spAutoFit/>
          </a:bodyPr>
          <a:lstStyle/>
          <a:p>
            <a:r>
              <a:rPr lang="en-US" sz="1600">
                <a:latin typeface="Tahoma" pitchFamily="34" charset="0"/>
              </a:rPr>
              <a:t>Window 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4500" name="Rectangle 4"/>
          <p:cNvSpPr>
            <a:spLocks noGrp="1" noChangeArrowheads="1"/>
          </p:cNvSpPr>
          <p:nvPr>
            <p:ph type="title"/>
          </p:nvPr>
        </p:nvSpPr>
        <p:spPr/>
        <p:txBody>
          <a:bodyPr/>
          <a:lstStyle/>
          <a:p>
            <a:r>
              <a:rPr lang="en-US"/>
              <a:t>Information Retrieval</a:t>
            </a:r>
          </a:p>
        </p:txBody>
      </p:sp>
      <p:sp>
        <p:nvSpPr>
          <p:cNvPr id="1514498" name="Rectangle 1027"/>
          <p:cNvSpPr>
            <a:spLocks noGrp="1" noChangeArrowheads="1"/>
          </p:cNvSpPr>
          <p:nvPr>
            <p:ph type="body" idx="1"/>
          </p:nvPr>
        </p:nvSpPr>
        <p:spPr/>
        <p:txBody>
          <a:bodyPr/>
          <a:lstStyle/>
          <a:p>
            <a:pPr marL="365125" indent="-255588"/>
            <a:r>
              <a:rPr lang="en-US"/>
              <a:t>Basic assumption</a:t>
            </a:r>
          </a:p>
          <a:p>
            <a:pPr lvl="1"/>
            <a:r>
              <a:rPr lang="en-US"/>
              <a:t>`Meanings’ of documents can be captured by analyzing (counting) the words they contain</a:t>
            </a:r>
          </a:p>
          <a:p>
            <a:pPr lvl="1"/>
            <a:r>
              <a:rPr lang="en-US">
                <a:solidFill>
                  <a:srgbClr val="3333CC"/>
                </a:solidFill>
              </a:rPr>
              <a:t>Bag of words</a:t>
            </a:r>
            <a:r>
              <a:rPr lang="en-US"/>
              <a:t> approach</a:t>
            </a:r>
          </a:p>
          <a:p>
            <a:pPr marL="365125" indent="-255588"/>
            <a:r>
              <a:rPr lang="en-US"/>
              <a:t>`Documents’ can be web pages, news articles, passages in articles,…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idx="4294967295"/>
          </p:nvPr>
        </p:nvSpPr>
        <p:spPr>
          <a:xfrm>
            <a:off x="614363" y="762000"/>
            <a:ext cx="7772400" cy="5073650"/>
          </a:xfrm>
        </p:spPr>
        <p:txBody>
          <a:bodyPr/>
          <a:lstStyle/>
          <a:p>
            <a:r>
              <a:rPr lang="en-US"/>
              <a:t>Passage ordering performed using a sort that involves three scores:</a:t>
            </a:r>
          </a:p>
          <a:p>
            <a:pPr lvl="1"/>
            <a:r>
              <a:rPr lang="en-US"/>
              <a:t>Number of words from question recognized in </a:t>
            </a:r>
            <a:r>
              <a:rPr lang="en-US">
                <a:solidFill>
                  <a:srgbClr val="3333CC"/>
                </a:solidFill>
              </a:rPr>
              <a:t>same sequence</a:t>
            </a:r>
            <a:r>
              <a:rPr lang="en-US"/>
              <a:t> in window</a:t>
            </a:r>
          </a:p>
          <a:p>
            <a:pPr lvl="1"/>
            <a:r>
              <a:rPr lang="en-US"/>
              <a:t>Number of </a:t>
            </a:r>
            <a:r>
              <a:rPr lang="en-US">
                <a:solidFill>
                  <a:srgbClr val="3333CC"/>
                </a:solidFill>
              </a:rPr>
              <a:t>words that separate the most distant keywords</a:t>
            </a:r>
            <a:r>
              <a:rPr lang="en-US"/>
              <a:t> in the window</a:t>
            </a:r>
          </a:p>
          <a:p>
            <a:pPr lvl="1"/>
            <a:r>
              <a:rPr lang="en-US"/>
              <a:t>Number of </a:t>
            </a:r>
            <a:r>
              <a:rPr lang="en-US">
                <a:solidFill>
                  <a:srgbClr val="3333CC"/>
                </a:solidFill>
              </a:rPr>
              <a:t>unmatched</a:t>
            </a:r>
            <a:r>
              <a:rPr lang="en-US"/>
              <a:t> keywords in the window</a:t>
            </a:r>
          </a:p>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3" name="Text Box 3"/>
          <p:cNvSpPr txBox="1">
            <a:spLocks noChangeArrowheads="1"/>
          </p:cNvSpPr>
          <p:nvPr/>
        </p:nvSpPr>
        <p:spPr bwMode="auto">
          <a:xfrm>
            <a:off x="1568450" y="3048000"/>
            <a:ext cx="1262063"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Question</a:t>
            </a:r>
          </a:p>
          <a:p>
            <a:pPr>
              <a:defRPr/>
            </a:pPr>
            <a:r>
              <a:rPr lang="en-US">
                <a:latin typeface="Tahoma" pitchFamily="80" charset="0"/>
              </a:rPr>
              <a:t>Processing</a:t>
            </a:r>
          </a:p>
        </p:txBody>
      </p:sp>
      <p:sp>
        <p:nvSpPr>
          <p:cNvPr id="1433604" name="Text Box 4"/>
          <p:cNvSpPr txBox="1">
            <a:spLocks noChangeArrowheads="1"/>
          </p:cNvSpPr>
          <p:nvPr/>
        </p:nvSpPr>
        <p:spPr bwMode="auto">
          <a:xfrm>
            <a:off x="3870325" y="3046413"/>
            <a:ext cx="1073150"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Passage</a:t>
            </a:r>
          </a:p>
          <a:p>
            <a:pPr>
              <a:defRPr/>
            </a:pPr>
            <a:r>
              <a:rPr lang="en-US">
                <a:latin typeface="Tahoma" pitchFamily="80" charset="0"/>
              </a:rPr>
              <a:t>Retrieval</a:t>
            </a:r>
          </a:p>
        </p:txBody>
      </p:sp>
      <p:sp>
        <p:nvSpPr>
          <p:cNvPr id="1433605" name="Text Box 5"/>
          <p:cNvSpPr txBox="1">
            <a:spLocks noChangeArrowheads="1"/>
          </p:cNvSpPr>
          <p:nvPr/>
        </p:nvSpPr>
        <p:spPr bwMode="auto">
          <a:xfrm>
            <a:off x="6003925" y="3046413"/>
            <a:ext cx="1200150" cy="650875"/>
          </a:xfrm>
          <a:prstGeom prst="rect">
            <a:avLst/>
          </a:prstGeom>
          <a:solidFill>
            <a:schemeClr val="hlink"/>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Answer</a:t>
            </a:r>
          </a:p>
          <a:p>
            <a:pPr>
              <a:defRPr/>
            </a:pPr>
            <a:r>
              <a:rPr lang="en-US">
                <a:latin typeface="Tahoma" pitchFamily="80" charset="0"/>
              </a:rPr>
              <a:t>Extraction</a:t>
            </a:r>
          </a:p>
        </p:txBody>
      </p:sp>
      <p:sp>
        <p:nvSpPr>
          <p:cNvPr id="38917" name="Text Box 6"/>
          <p:cNvSpPr txBox="1">
            <a:spLocks noChangeArrowheads="1"/>
          </p:cNvSpPr>
          <p:nvPr/>
        </p:nvSpPr>
        <p:spPr bwMode="auto">
          <a:xfrm>
            <a:off x="2254250" y="4192588"/>
            <a:ext cx="1082675"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WordNet</a:t>
            </a:r>
          </a:p>
        </p:txBody>
      </p:sp>
      <p:sp>
        <p:nvSpPr>
          <p:cNvPr id="38918" name="Text Box 7"/>
          <p:cNvSpPr txBox="1">
            <a:spLocks noChangeArrowheads="1"/>
          </p:cNvSpPr>
          <p:nvPr/>
        </p:nvSpPr>
        <p:spPr bwMode="auto">
          <a:xfrm>
            <a:off x="2254250" y="5106988"/>
            <a:ext cx="615950"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NER</a:t>
            </a:r>
          </a:p>
        </p:txBody>
      </p:sp>
      <p:sp>
        <p:nvSpPr>
          <p:cNvPr id="38919" name="Text Box 8"/>
          <p:cNvSpPr txBox="1">
            <a:spLocks noChangeArrowheads="1"/>
          </p:cNvSpPr>
          <p:nvPr/>
        </p:nvSpPr>
        <p:spPr bwMode="auto">
          <a:xfrm>
            <a:off x="2254250" y="4649788"/>
            <a:ext cx="827088" cy="376237"/>
          </a:xfrm>
          <a:prstGeom prst="rect">
            <a:avLst/>
          </a:prstGeom>
          <a:noFill/>
          <a:ln w="9525">
            <a:solidFill>
              <a:schemeClr val="tx1"/>
            </a:solidFill>
            <a:miter lim="800000"/>
            <a:headEnd/>
            <a:tailEnd/>
          </a:ln>
        </p:spPr>
        <p:txBody>
          <a:bodyPr wrap="none">
            <a:spAutoFit/>
          </a:bodyPr>
          <a:lstStyle/>
          <a:p>
            <a:r>
              <a:rPr lang="en-US">
                <a:latin typeface="Tahoma" pitchFamily="34" charset="0"/>
              </a:rPr>
              <a:t>Parser</a:t>
            </a:r>
          </a:p>
        </p:txBody>
      </p:sp>
      <p:sp>
        <p:nvSpPr>
          <p:cNvPr id="38920" name="Freeform 9"/>
          <p:cNvSpPr>
            <a:spLocks/>
          </p:cNvSpPr>
          <p:nvPr/>
        </p:nvSpPr>
        <p:spPr bwMode="auto">
          <a:xfrm>
            <a:off x="2178050" y="3811588"/>
            <a:ext cx="76200" cy="609600"/>
          </a:xfrm>
          <a:custGeom>
            <a:avLst/>
            <a:gdLst>
              <a:gd name="T0" fmla="*/ 76200 w 48"/>
              <a:gd name="T1" fmla="*/ 609600 h 384"/>
              <a:gd name="T2" fmla="*/ 0 w 48"/>
              <a:gd name="T3" fmla="*/ 609600 h 384"/>
              <a:gd name="T4" fmla="*/ 0 w 48"/>
              <a:gd name="T5" fmla="*/ 0 h 384"/>
              <a:gd name="T6" fmla="*/ 0 60000 65536"/>
              <a:gd name="T7" fmla="*/ 0 60000 65536"/>
              <a:gd name="T8" fmla="*/ 0 60000 65536"/>
              <a:gd name="T9" fmla="*/ 0 w 48"/>
              <a:gd name="T10" fmla="*/ 0 h 384"/>
              <a:gd name="T11" fmla="*/ 48 w 48"/>
              <a:gd name="T12" fmla="*/ 384 h 384"/>
            </a:gdLst>
            <a:ahLst/>
            <a:cxnLst>
              <a:cxn ang="T6">
                <a:pos x="T0" y="T1"/>
              </a:cxn>
              <a:cxn ang="T7">
                <a:pos x="T2" y="T3"/>
              </a:cxn>
              <a:cxn ang="T8">
                <a:pos x="T4" y="T5"/>
              </a:cxn>
            </a:cxnLst>
            <a:rect l="T9" t="T10" r="T11" b="T12"/>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8921" name="Freeform 10"/>
          <p:cNvSpPr>
            <a:spLocks/>
          </p:cNvSpPr>
          <p:nvPr/>
        </p:nvSpPr>
        <p:spPr bwMode="auto">
          <a:xfrm>
            <a:off x="2025650" y="3811588"/>
            <a:ext cx="228600" cy="990600"/>
          </a:xfrm>
          <a:custGeom>
            <a:avLst/>
            <a:gdLst>
              <a:gd name="T0" fmla="*/ 228600 w 144"/>
              <a:gd name="T1" fmla="*/ 990600 h 624"/>
              <a:gd name="T2" fmla="*/ 0 w 144"/>
              <a:gd name="T3" fmla="*/ 990600 h 624"/>
              <a:gd name="T4" fmla="*/ 0 w 144"/>
              <a:gd name="T5" fmla="*/ 0 h 624"/>
              <a:gd name="T6" fmla="*/ 0 60000 65536"/>
              <a:gd name="T7" fmla="*/ 0 60000 65536"/>
              <a:gd name="T8" fmla="*/ 0 60000 65536"/>
              <a:gd name="T9" fmla="*/ 0 w 144"/>
              <a:gd name="T10" fmla="*/ 0 h 624"/>
              <a:gd name="T11" fmla="*/ 144 w 144"/>
              <a:gd name="T12" fmla="*/ 624 h 624"/>
            </a:gdLst>
            <a:ahLst/>
            <a:cxnLst>
              <a:cxn ang="T6">
                <a:pos x="T0" y="T1"/>
              </a:cxn>
              <a:cxn ang="T7">
                <a:pos x="T2" y="T3"/>
              </a:cxn>
              <a:cxn ang="T8">
                <a:pos x="T4" y="T5"/>
              </a:cxn>
            </a:cxnLst>
            <a:rect l="T9" t="T10" r="T11" b="T12"/>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8922" name="Freeform 11"/>
          <p:cNvSpPr>
            <a:spLocks/>
          </p:cNvSpPr>
          <p:nvPr/>
        </p:nvSpPr>
        <p:spPr bwMode="auto">
          <a:xfrm>
            <a:off x="1873250" y="3811588"/>
            <a:ext cx="381000" cy="1447800"/>
          </a:xfrm>
          <a:custGeom>
            <a:avLst/>
            <a:gdLst>
              <a:gd name="T0" fmla="*/ 381000 w 240"/>
              <a:gd name="T1" fmla="*/ 1447800 h 912"/>
              <a:gd name="T2" fmla="*/ 0 w 240"/>
              <a:gd name="T3" fmla="*/ 1447800 h 912"/>
              <a:gd name="T4" fmla="*/ 0 w 240"/>
              <a:gd name="T5" fmla="*/ 0 h 912"/>
              <a:gd name="T6" fmla="*/ 0 60000 65536"/>
              <a:gd name="T7" fmla="*/ 0 60000 65536"/>
              <a:gd name="T8" fmla="*/ 0 60000 65536"/>
              <a:gd name="T9" fmla="*/ 0 w 240"/>
              <a:gd name="T10" fmla="*/ 0 h 912"/>
              <a:gd name="T11" fmla="*/ 240 w 240"/>
              <a:gd name="T12" fmla="*/ 912 h 912"/>
            </a:gdLst>
            <a:ahLst/>
            <a:cxnLst>
              <a:cxn ang="T6">
                <a:pos x="T0" y="T1"/>
              </a:cxn>
              <a:cxn ang="T7">
                <a:pos x="T2" y="T3"/>
              </a:cxn>
              <a:cxn ang="T8">
                <a:pos x="T4" y="T5"/>
              </a:cxn>
            </a:cxnLst>
            <a:rect l="T9" t="T10" r="T11" b="T12"/>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8923" name="Text Box 12"/>
          <p:cNvSpPr txBox="1">
            <a:spLocks noChangeArrowheads="1"/>
          </p:cNvSpPr>
          <p:nvPr/>
        </p:nvSpPr>
        <p:spPr bwMode="auto">
          <a:xfrm>
            <a:off x="6613525" y="4191000"/>
            <a:ext cx="1082675"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WordNet</a:t>
            </a:r>
          </a:p>
        </p:txBody>
      </p:sp>
      <p:sp>
        <p:nvSpPr>
          <p:cNvPr id="38924" name="Text Box 13"/>
          <p:cNvSpPr txBox="1">
            <a:spLocks noChangeArrowheads="1"/>
          </p:cNvSpPr>
          <p:nvPr/>
        </p:nvSpPr>
        <p:spPr bwMode="auto">
          <a:xfrm>
            <a:off x="6613525" y="5105400"/>
            <a:ext cx="615950"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NER</a:t>
            </a:r>
          </a:p>
        </p:txBody>
      </p:sp>
      <p:sp>
        <p:nvSpPr>
          <p:cNvPr id="38925" name="Text Box 14"/>
          <p:cNvSpPr txBox="1">
            <a:spLocks noChangeArrowheads="1"/>
          </p:cNvSpPr>
          <p:nvPr/>
        </p:nvSpPr>
        <p:spPr bwMode="auto">
          <a:xfrm>
            <a:off x="6613525" y="4648200"/>
            <a:ext cx="827088" cy="376238"/>
          </a:xfrm>
          <a:prstGeom prst="rect">
            <a:avLst/>
          </a:prstGeom>
          <a:noFill/>
          <a:ln w="9525">
            <a:solidFill>
              <a:schemeClr val="tx1"/>
            </a:solidFill>
            <a:miter lim="800000"/>
            <a:headEnd/>
            <a:tailEnd/>
          </a:ln>
        </p:spPr>
        <p:txBody>
          <a:bodyPr wrap="none">
            <a:spAutoFit/>
          </a:bodyPr>
          <a:lstStyle/>
          <a:p>
            <a:r>
              <a:rPr lang="en-US">
                <a:latin typeface="Tahoma" pitchFamily="34" charset="0"/>
              </a:rPr>
              <a:t>Parser</a:t>
            </a:r>
          </a:p>
        </p:txBody>
      </p:sp>
      <p:sp>
        <p:nvSpPr>
          <p:cNvPr id="38926" name="Freeform 15"/>
          <p:cNvSpPr>
            <a:spLocks/>
          </p:cNvSpPr>
          <p:nvPr/>
        </p:nvSpPr>
        <p:spPr bwMode="auto">
          <a:xfrm>
            <a:off x="6537325" y="3810000"/>
            <a:ext cx="76200" cy="609600"/>
          </a:xfrm>
          <a:custGeom>
            <a:avLst/>
            <a:gdLst>
              <a:gd name="T0" fmla="*/ 76200 w 48"/>
              <a:gd name="T1" fmla="*/ 609600 h 384"/>
              <a:gd name="T2" fmla="*/ 0 w 48"/>
              <a:gd name="T3" fmla="*/ 609600 h 384"/>
              <a:gd name="T4" fmla="*/ 0 w 48"/>
              <a:gd name="T5" fmla="*/ 0 h 384"/>
              <a:gd name="T6" fmla="*/ 0 60000 65536"/>
              <a:gd name="T7" fmla="*/ 0 60000 65536"/>
              <a:gd name="T8" fmla="*/ 0 60000 65536"/>
              <a:gd name="T9" fmla="*/ 0 w 48"/>
              <a:gd name="T10" fmla="*/ 0 h 384"/>
              <a:gd name="T11" fmla="*/ 48 w 48"/>
              <a:gd name="T12" fmla="*/ 384 h 384"/>
            </a:gdLst>
            <a:ahLst/>
            <a:cxnLst>
              <a:cxn ang="T6">
                <a:pos x="T0" y="T1"/>
              </a:cxn>
              <a:cxn ang="T7">
                <a:pos x="T2" y="T3"/>
              </a:cxn>
              <a:cxn ang="T8">
                <a:pos x="T4" y="T5"/>
              </a:cxn>
            </a:cxnLst>
            <a:rect l="T9" t="T10" r="T11" b="T12"/>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8927" name="Freeform 16"/>
          <p:cNvSpPr>
            <a:spLocks/>
          </p:cNvSpPr>
          <p:nvPr/>
        </p:nvSpPr>
        <p:spPr bwMode="auto">
          <a:xfrm>
            <a:off x="6384925" y="3810000"/>
            <a:ext cx="228600" cy="990600"/>
          </a:xfrm>
          <a:custGeom>
            <a:avLst/>
            <a:gdLst>
              <a:gd name="T0" fmla="*/ 228600 w 144"/>
              <a:gd name="T1" fmla="*/ 990600 h 624"/>
              <a:gd name="T2" fmla="*/ 0 w 144"/>
              <a:gd name="T3" fmla="*/ 990600 h 624"/>
              <a:gd name="T4" fmla="*/ 0 w 144"/>
              <a:gd name="T5" fmla="*/ 0 h 624"/>
              <a:gd name="T6" fmla="*/ 0 60000 65536"/>
              <a:gd name="T7" fmla="*/ 0 60000 65536"/>
              <a:gd name="T8" fmla="*/ 0 60000 65536"/>
              <a:gd name="T9" fmla="*/ 0 w 144"/>
              <a:gd name="T10" fmla="*/ 0 h 624"/>
              <a:gd name="T11" fmla="*/ 144 w 144"/>
              <a:gd name="T12" fmla="*/ 624 h 624"/>
            </a:gdLst>
            <a:ahLst/>
            <a:cxnLst>
              <a:cxn ang="T6">
                <a:pos x="T0" y="T1"/>
              </a:cxn>
              <a:cxn ang="T7">
                <a:pos x="T2" y="T3"/>
              </a:cxn>
              <a:cxn ang="T8">
                <a:pos x="T4" y="T5"/>
              </a:cxn>
            </a:cxnLst>
            <a:rect l="T9" t="T10" r="T11" b="T12"/>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8928" name="Freeform 17"/>
          <p:cNvSpPr>
            <a:spLocks/>
          </p:cNvSpPr>
          <p:nvPr/>
        </p:nvSpPr>
        <p:spPr bwMode="auto">
          <a:xfrm>
            <a:off x="6232525" y="3810000"/>
            <a:ext cx="381000" cy="1447800"/>
          </a:xfrm>
          <a:custGeom>
            <a:avLst/>
            <a:gdLst>
              <a:gd name="T0" fmla="*/ 381000 w 240"/>
              <a:gd name="T1" fmla="*/ 1447800 h 912"/>
              <a:gd name="T2" fmla="*/ 0 w 240"/>
              <a:gd name="T3" fmla="*/ 1447800 h 912"/>
              <a:gd name="T4" fmla="*/ 0 w 240"/>
              <a:gd name="T5" fmla="*/ 0 h 912"/>
              <a:gd name="T6" fmla="*/ 0 60000 65536"/>
              <a:gd name="T7" fmla="*/ 0 60000 65536"/>
              <a:gd name="T8" fmla="*/ 0 60000 65536"/>
              <a:gd name="T9" fmla="*/ 0 w 240"/>
              <a:gd name="T10" fmla="*/ 0 h 912"/>
              <a:gd name="T11" fmla="*/ 240 w 240"/>
              <a:gd name="T12" fmla="*/ 912 h 912"/>
            </a:gdLst>
            <a:ahLst/>
            <a:cxnLst>
              <a:cxn ang="T6">
                <a:pos x="T0" y="T1"/>
              </a:cxn>
              <a:cxn ang="T7">
                <a:pos x="T2" y="T3"/>
              </a:cxn>
              <a:cxn ang="T8">
                <a:pos x="T4" y="T5"/>
              </a:cxn>
            </a:cxnLst>
            <a:rect l="T9" t="T10" r="T11" b="T12"/>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1433618" name="Text Box 18"/>
          <p:cNvSpPr txBox="1">
            <a:spLocks noChangeArrowheads="1"/>
          </p:cNvSpPr>
          <p:nvPr/>
        </p:nvSpPr>
        <p:spPr bwMode="auto">
          <a:xfrm>
            <a:off x="3870325" y="4343400"/>
            <a:ext cx="1222375"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a:latin typeface="Tahoma" pitchFamily="80" charset="0"/>
              </a:rPr>
              <a:t>Document</a:t>
            </a:r>
          </a:p>
          <a:p>
            <a:pPr>
              <a:defRPr/>
            </a:pPr>
            <a:r>
              <a:rPr lang="en-US">
                <a:latin typeface="Tahoma" pitchFamily="80" charset="0"/>
              </a:rPr>
              <a:t>Retrieval</a:t>
            </a:r>
          </a:p>
        </p:txBody>
      </p:sp>
      <p:grpSp>
        <p:nvGrpSpPr>
          <p:cNvPr id="38930" name="Group 19"/>
          <p:cNvGrpSpPr>
            <a:grpSpLocks/>
          </p:cNvGrpSpPr>
          <p:nvPr/>
        </p:nvGrpSpPr>
        <p:grpSpPr bwMode="auto">
          <a:xfrm>
            <a:off x="4098925" y="5410200"/>
            <a:ext cx="838200" cy="838200"/>
            <a:chOff x="2352" y="3456"/>
            <a:chExt cx="528" cy="528"/>
          </a:xfrm>
        </p:grpSpPr>
        <p:sp>
          <p:nvSpPr>
            <p:cNvPr id="38952" name="Oval 20"/>
            <p:cNvSpPr>
              <a:spLocks noChangeArrowheads="1"/>
            </p:cNvSpPr>
            <p:nvPr/>
          </p:nvSpPr>
          <p:spPr bwMode="auto">
            <a:xfrm>
              <a:off x="2352" y="3456"/>
              <a:ext cx="528" cy="144"/>
            </a:xfrm>
            <a:prstGeom prst="ellipse">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38953" name="Oval 21"/>
            <p:cNvSpPr>
              <a:spLocks noChangeArrowheads="1"/>
            </p:cNvSpPr>
            <p:nvPr/>
          </p:nvSpPr>
          <p:spPr bwMode="auto">
            <a:xfrm>
              <a:off x="2352" y="3840"/>
              <a:ext cx="528" cy="144"/>
            </a:xfrm>
            <a:prstGeom prst="ellipse">
              <a:avLst/>
            </a:prstGeom>
            <a:solidFill>
              <a:schemeClr val="bg1"/>
            </a:solidFill>
            <a:ln w="9525">
              <a:solidFill>
                <a:schemeClr val="tx1"/>
              </a:solidFill>
              <a:miter lim="800000"/>
              <a:headEnd/>
              <a:tailEnd/>
            </a:ln>
          </p:spPr>
          <p:txBody>
            <a:bodyPr wrap="none" anchor="ctr"/>
            <a:lstStyle/>
            <a:p>
              <a:pPr algn="ctr"/>
              <a:endParaRPr lang="es-ES_tradnl" sz="2400">
                <a:latin typeface="Tahoma" pitchFamily="34" charset="0"/>
              </a:endParaRPr>
            </a:p>
          </p:txBody>
        </p:sp>
        <p:sp>
          <p:nvSpPr>
            <p:cNvPr id="38954" name="Line 22"/>
            <p:cNvSpPr>
              <a:spLocks noChangeShapeType="1"/>
            </p:cNvSpPr>
            <p:nvPr/>
          </p:nvSpPr>
          <p:spPr bwMode="auto">
            <a:xfrm>
              <a:off x="2352" y="3552"/>
              <a:ext cx="0" cy="336"/>
            </a:xfrm>
            <a:prstGeom prst="line">
              <a:avLst/>
            </a:prstGeom>
            <a:noFill/>
            <a:ln w="9525">
              <a:solidFill>
                <a:schemeClr val="tx1"/>
              </a:solidFill>
              <a:miter lim="800000"/>
              <a:headEnd/>
              <a:tailEnd/>
            </a:ln>
          </p:spPr>
          <p:txBody>
            <a:bodyPr wrap="none"/>
            <a:lstStyle/>
            <a:p>
              <a:endParaRPr lang="en-US"/>
            </a:p>
          </p:txBody>
        </p:sp>
        <p:sp>
          <p:nvSpPr>
            <p:cNvPr id="38955" name="Line 23"/>
            <p:cNvSpPr>
              <a:spLocks noChangeShapeType="1"/>
            </p:cNvSpPr>
            <p:nvPr/>
          </p:nvSpPr>
          <p:spPr bwMode="auto">
            <a:xfrm>
              <a:off x="2880" y="3552"/>
              <a:ext cx="0" cy="336"/>
            </a:xfrm>
            <a:prstGeom prst="line">
              <a:avLst/>
            </a:prstGeom>
            <a:noFill/>
            <a:ln w="9525">
              <a:solidFill>
                <a:schemeClr val="tx1"/>
              </a:solidFill>
              <a:miter lim="800000"/>
              <a:headEnd/>
              <a:tailEnd/>
            </a:ln>
          </p:spPr>
          <p:txBody>
            <a:bodyPr wrap="none"/>
            <a:lstStyle/>
            <a:p>
              <a:endParaRPr lang="en-US"/>
            </a:p>
          </p:txBody>
        </p:sp>
      </p:grpSp>
      <p:sp>
        <p:nvSpPr>
          <p:cNvPr id="38931" name="Line 24"/>
          <p:cNvSpPr>
            <a:spLocks noChangeShapeType="1"/>
          </p:cNvSpPr>
          <p:nvPr/>
        </p:nvSpPr>
        <p:spPr bwMode="auto">
          <a:xfrm>
            <a:off x="2955925" y="3505200"/>
            <a:ext cx="838200" cy="0"/>
          </a:xfrm>
          <a:prstGeom prst="line">
            <a:avLst/>
          </a:prstGeom>
          <a:noFill/>
          <a:ln w="9525">
            <a:solidFill>
              <a:schemeClr val="tx1"/>
            </a:solidFill>
            <a:miter lim="800000"/>
            <a:headEnd/>
            <a:tailEnd type="triangle" w="med" len="med"/>
          </a:ln>
        </p:spPr>
        <p:txBody>
          <a:bodyPr wrap="none"/>
          <a:lstStyle/>
          <a:p>
            <a:endParaRPr lang="en-US"/>
          </a:p>
        </p:txBody>
      </p:sp>
      <p:sp>
        <p:nvSpPr>
          <p:cNvPr id="38932" name="Text Box 25"/>
          <p:cNvSpPr txBox="1">
            <a:spLocks noChangeArrowheads="1"/>
          </p:cNvSpPr>
          <p:nvPr/>
        </p:nvSpPr>
        <p:spPr bwMode="auto">
          <a:xfrm>
            <a:off x="2955925" y="3221038"/>
            <a:ext cx="833438" cy="274637"/>
          </a:xfrm>
          <a:prstGeom prst="rect">
            <a:avLst/>
          </a:prstGeom>
          <a:noFill/>
          <a:ln w="9525">
            <a:noFill/>
            <a:miter lim="800000"/>
            <a:headEnd/>
            <a:tailEnd/>
          </a:ln>
        </p:spPr>
        <p:txBody>
          <a:bodyPr wrap="none">
            <a:spAutoFit/>
          </a:bodyPr>
          <a:lstStyle/>
          <a:p>
            <a:r>
              <a:rPr lang="en-US" sz="1200">
                <a:latin typeface="Tahoma" pitchFamily="34" charset="0"/>
              </a:rPr>
              <a:t>Keywords</a:t>
            </a:r>
          </a:p>
        </p:txBody>
      </p:sp>
      <p:sp>
        <p:nvSpPr>
          <p:cNvPr id="38933" name="Line 26"/>
          <p:cNvSpPr>
            <a:spLocks noChangeShapeType="1"/>
          </p:cNvSpPr>
          <p:nvPr/>
        </p:nvSpPr>
        <p:spPr bwMode="auto">
          <a:xfrm>
            <a:off x="4479925" y="3886200"/>
            <a:ext cx="0" cy="38100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38934" name="Line 27"/>
          <p:cNvSpPr>
            <a:spLocks noChangeShapeType="1"/>
          </p:cNvSpPr>
          <p:nvPr/>
        </p:nvSpPr>
        <p:spPr bwMode="auto">
          <a:xfrm>
            <a:off x="4479925" y="5105400"/>
            <a:ext cx="0" cy="45720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38935" name="Line 28"/>
          <p:cNvSpPr>
            <a:spLocks noChangeShapeType="1"/>
          </p:cNvSpPr>
          <p:nvPr/>
        </p:nvSpPr>
        <p:spPr bwMode="auto">
          <a:xfrm>
            <a:off x="5089525" y="3505200"/>
            <a:ext cx="838200" cy="0"/>
          </a:xfrm>
          <a:prstGeom prst="line">
            <a:avLst/>
          </a:prstGeom>
          <a:noFill/>
          <a:ln w="9525">
            <a:solidFill>
              <a:schemeClr val="tx1"/>
            </a:solidFill>
            <a:miter lim="800000"/>
            <a:headEnd/>
            <a:tailEnd type="triangle" w="med" len="med"/>
          </a:ln>
        </p:spPr>
        <p:txBody>
          <a:bodyPr wrap="none"/>
          <a:lstStyle/>
          <a:p>
            <a:endParaRPr lang="en-US"/>
          </a:p>
        </p:txBody>
      </p:sp>
      <p:sp>
        <p:nvSpPr>
          <p:cNvPr id="38936" name="Text Box 29"/>
          <p:cNvSpPr txBox="1">
            <a:spLocks noChangeArrowheads="1"/>
          </p:cNvSpPr>
          <p:nvPr/>
        </p:nvSpPr>
        <p:spPr bwMode="auto">
          <a:xfrm>
            <a:off x="5018088" y="3200400"/>
            <a:ext cx="796925" cy="274638"/>
          </a:xfrm>
          <a:prstGeom prst="rect">
            <a:avLst/>
          </a:prstGeom>
          <a:noFill/>
          <a:ln w="9525">
            <a:noFill/>
            <a:miter lim="800000"/>
            <a:headEnd/>
            <a:tailEnd/>
          </a:ln>
        </p:spPr>
        <p:txBody>
          <a:bodyPr wrap="none">
            <a:spAutoFit/>
          </a:bodyPr>
          <a:lstStyle/>
          <a:p>
            <a:r>
              <a:rPr lang="en-US" sz="1200">
                <a:latin typeface="Tahoma" pitchFamily="34" charset="0"/>
              </a:rPr>
              <a:t>Passages</a:t>
            </a:r>
          </a:p>
        </p:txBody>
      </p:sp>
      <p:sp>
        <p:nvSpPr>
          <p:cNvPr id="38937" name="Freeform 30"/>
          <p:cNvSpPr>
            <a:spLocks/>
          </p:cNvSpPr>
          <p:nvPr/>
        </p:nvSpPr>
        <p:spPr bwMode="auto">
          <a:xfrm>
            <a:off x="2955925" y="2971800"/>
            <a:ext cx="2971800" cy="228600"/>
          </a:xfrm>
          <a:custGeom>
            <a:avLst/>
            <a:gdLst>
              <a:gd name="T0" fmla="*/ 0 w 1872"/>
              <a:gd name="T1" fmla="*/ 228600 h 144"/>
              <a:gd name="T2" fmla="*/ 304800 w 1872"/>
              <a:gd name="T3" fmla="*/ 228600 h 144"/>
              <a:gd name="T4" fmla="*/ 304800 w 1872"/>
              <a:gd name="T5" fmla="*/ 0 h 144"/>
              <a:gd name="T6" fmla="*/ 2362200 w 1872"/>
              <a:gd name="T7" fmla="*/ 0 h 144"/>
              <a:gd name="T8" fmla="*/ 2362200 w 1872"/>
              <a:gd name="T9" fmla="*/ 152400 h 144"/>
              <a:gd name="T10" fmla="*/ 2362200 w 1872"/>
              <a:gd name="T11" fmla="*/ 228600 h 144"/>
              <a:gd name="T12" fmla="*/ 2971800 w 1872"/>
              <a:gd name="T13" fmla="*/ 228600 h 144"/>
              <a:gd name="T14" fmla="*/ 0 60000 65536"/>
              <a:gd name="T15" fmla="*/ 0 60000 65536"/>
              <a:gd name="T16" fmla="*/ 0 60000 65536"/>
              <a:gd name="T17" fmla="*/ 0 60000 65536"/>
              <a:gd name="T18" fmla="*/ 0 60000 65536"/>
              <a:gd name="T19" fmla="*/ 0 60000 65536"/>
              <a:gd name="T20" fmla="*/ 0 60000 65536"/>
              <a:gd name="T21" fmla="*/ 0 w 1872"/>
              <a:gd name="T22" fmla="*/ 0 h 144"/>
              <a:gd name="T23" fmla="*/ 1872 w 1872"/>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72" h="144">
                <a:moveTo>
                  <a:pt x="0" y="144"/>
                </a:moveTo>
                <a:lnTo>
                  <a:pt x="192" y="144"/>
                </a:lnTo>
                <a:lnTo>
                  <a:pt x="192" y="0"/>
                </a:lnTo>
                <a:lnTo>
                  <a:pt x="1488" y="0"/>
                </a:lnTo>
                <a:lnTo>
                  <a:pt x="1488" y="96"/>
                </a:lnTo>
                <a:lnTo>
                  <a:pt x="1488" y="144"/>
                </a:lnTo>
                <a:lnTo>
                  <a:pt x="1872" y="144"/>
                </a:lnTo>
              </a:path>
            </a:pathLst>
          </a:custGeom>
          <a:noFill/>
          <a:ln w="9525" cap="flat" cmpd="sng">
            <a:solidFill>
              <a:schemeClr val="tx1"/>
            </a:solidFill>
            <a:prstDash val="solid"/>
            <a:miter lim="800000"/>
            <a:headEnd type="none" w="med" len="med"/>
            <a:tailEnd type="triangle" w="med" len="med"/>
          </a:ln>
        </p:spPr>
        <p:txBody>
          <a:bodyPr wrap="none"/>
          <a:lstStyle/>
          <a:p>
            <a:endParaRPr lang="en-US"/>
          </a:p>
        </p:txBody>
      </p:sp>
      <p:sp>
        <p:nvSpPr>
          <p:cNvPr id="38938" name="Text Box 31"/>
          <p:cNvSpPr txBox="1">
            <a:spLocks noChangeArrowheads="1"/>
          </p:cNvSpPr>
          <p:nvPr/>
        </p:nvSpPr>
        <p:spPr bwMode="auto">
          <a:xfrm>
            <a:off x="3276600" y="2697163"/>
            <a:ext cx="1508125" cy="274637"/>
          </a:xfrm>
          <a:prstGeom prst="rect">
            <a:avLst/>
          </a:prstGeom>
          <a:noFill/>
          <a:ln w="9525">
            <a:noFill/>
            <a:miter lim="800000"/>
            <a:headEnd/>
            <a:tailEnd/>
          </a:ln>
        </p:spPr>
        <p:txBody>
          <a:bodyPr wrap="none">
            <a:spAutoFit/>
          </a:bodyPr>
          <a:lstStyle/>
          <a:p>
            <a:r>
              <a:rPr lang="en-US" sz="1200">
                <a:latin typeface="Tahoma" pitchFamily="34" charset="0"/>
              </a:rPr>
              <a:t>Question Semantics</a:t>
            </a:r>
          </a:p>
        </p:txBody>
      </p:sp>
      <p:grpSp>
        <p:nvGrpSpPr>
          <p:cNvPr id="38939" name="Group 32"/>
          <p:cNvGrpSpPr>
            <a:grpSpLocks/>
          </p:cNvGrpSpPr>
          <p:nvPr/>
        </p:nvGrpSpPr>
        <p:grpSpPr bwMode="auto">
          <a:xfrm>
            <a:off x="304800" y="1981200"/>
            <a:ext cx="3703638" cy="1066800"/>
            <a:chOff x="192" y="1248"/>
            <a:chExt cx="2333" cy="672"/>
          </a:xfrm>
        </p:grpSpPr>
        <p:sp>
          <p:nvSpPr>
            <p:cNvPr id="38950" name="Text Box 33"/>
            <p:cNvSpPr txBox="1">
              <a:spLocks noChangeArrowheads="1"/>
            </p:cNvSpPr>
            <p:nvPr/>
          </p:nvSpPr>
          <p:spPr bwMode="auto">
            <a:xfrm>
              <a:off x="192" y="1248"/>
              <a:ext cx="2333"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Captures the semantics of the question</a:t>
              </a:r>
            </a:p>
            <a:p>
              <a:r>
                <a:rPr lang="en-US" sz="1600">
                  <a:latin typeface="Tahoma" pitchFamily="34" charset="0"/>
                </a:rPr>
                <a:t>Selects keywords for PR</a:t>
              </a:r>
              <a:endParaRPr lang="en-US" sz="2400">
                <a:latin typeface="Tahoma" pitchFamily="34" charset="0"/>
              </a:endParaRPr>
            </a:p>
          </p:txBody>
        </p:sp>
        <p:sp>
          <p:nvSpPr>
            <p:cNvPr id="38951" name="Line 34"/>
            <p:cNvSpPr>
              <a:spLocks noChangeShapeType="1"/>
            </p:cNvSpPr>
            <p:nvPr/>
          </p:nvSpPr>
          <p:spPr bwMode="auto">
            <a:xfrm flipH="1">
              <a:off x="1584" y="1632"/>
              <a:ext cx="144" cy="288"/>
            </a:xfrm>
            <a:prstGeom prst="line">
              <a:avLst/>
            </a:prstGeom>
            <a:noFill/>
            <a:ln w="9525">
              <a:solidFill>
                <a:schemeClr val="hlink"/>
              </a:solidFill>
              <a:miter lim="800000"/>
              <a:headEnd/>
              <a:tailEnd/>
            </a:ln>
          </p:spPr>
          <p:txBody>
            <a:bodyPr wrap="none"/>
            <a:lstStyle/>
            <a:p>
              <a:endParaRPr lang="en-US"/>
            </a:p>
          </p:txBody>
        </p:sp>
      </p:grpSp>
      <p:grpSp>
        <p:nvGrpSpPr>
          <p:cNvPr id="38940" name="Group 35"/>
          <p:cNvGrpSpPr>
            <a:grpSpLocks/>
          </p:cNvGrpSpPr>
          <p:nvPr/>
        </p:nvGrpSpPr>
        <p:grpSpPr bwMode="auto">
          <a:xfrm>
            <a:off x="2895600" y="1219200"/>
            <a:ext cx="2828925" cy="1828800"/>
            <a:chOff x="1824" y="768"/>
            <a:chExt cx="1782" cy="1152"/>
          </a:xfrm>
        </p:grpSpPr>
        <p:sp>
          <p:nvSpPr>
            <p:cNvPr id="38948" name="Text Box 36"/>
            <p:cNvSpPr txBox="1">
              <a:spLocks noChangeArrowheads="1"/>
            </p:cNvSpPr>
            <p:nvPr/>
          </p:nvSpPr>
          <p:spPr bwMode="auto">
            <a:xfrm>
              <a:off x="1824" y="768"/>
              <a:ext cx="1782"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Extracts and ranks passages</a:t>
              </a:r>
            </a:p>
            <a:p>
              <a:r>
                <a:rPr lang="en-US" sz="1600">
                  <a:latin typeface="Tahoma" pitchFamily="34" charset="0"/>
                </a:rPr>
                <a:t>using surface-text techniques</a:t>
              </a:r>
              <a:endParaRPr lang="en-US" sz="2400">
                <a:latin typeface="Tahoma" pitchFamily="34" charset="0"/>
              </a:endParaRPr>
            </a:p>
          </p:txBody>
        </p:sp>
        <p:sp>
          <p:nvSpPr>
            <p:cNvPr id="38949" name="Line 37"/>
            <p:cNvSpPr>
              <a:spLocks noChangeShapeType="1"/>
            </p:cNvSpPr>
            <p:nvPr/>
          </p:nvSpPr>
          <p:spPr bwMode="auto">
            <a:xfrm flipH="1">
              <a:off x="2928" y="1152"/>
              <a:ext cx="336" cy="768"/>
            </a:xfrm>
            <a:prstGeom prst="line">
              <a:avLst/>
            </a:prstGeom>
            <a:noFill/>
            <a:ln w="9525">
              <a:solidFill>
                <a:schemeClr val="hlink"/>
              </a:solidFill>
              <a:miter lim="800000"/>
              <a:headEnd/>
              <a:tailEnd/>
            </a:ln>
          </p:spPr>
          <p:txBody>
            <a:bodyPr wrap="none"/>
            <a:lstStyle/>
            <a:p>
              <a:endParaRPr lang="en-US"/>
            </a:p>
          </p:txBody>
        </p:sp>
      </p:grpSp>
      <p:grpSp>
        <p:nvGrpSpPr>
          <p:cNvPr id="38941" name="Group 38"/>
          <p:cNvGrpSpPr>
            <a:grpSpLocks/>
          </p:cNvGrpSpPr>
          <p:nvPr/>
        </p:nvGrpSpPr>
        <p:grpSpPr bwMode="auto">
          <a:xfrm>
            <a:off x="5410200" y="2057400"/>
            <a:ext cx="2649538" cy="990600"/>
            <a:chOff x="3408" y="1296"/>
            <a:chExt cx="1669" cy="624"/>
          </a:xfrm>
        </p:grpSpPr>
        <p:sp>
          <p:nvSpPr>
            <p:cNvPr id="38946" name="Text Box 39"/>
            <p:cNvSpPr txBox="1">
              <a:spLocks noChangeArrowheads="1"/>
            </p:cNvSpPr>
            <p:nvPr/>
          </p:nvSpPr>
          <p:spPr bwMode="auto">
            <a:xfrm>
              <a:off x="3408" y="1296"/>
              <a:ext cx="1669" cy="372"/>
            </a:xfrm>
            <a:prstGeom prst="rect">
              <a:avLst/>
            </a:prstGeom>
            <a:noFill/>
            <a:ln w="9525">
              <a:solidFill>
                <a:schemeClr val="hlink"/>
              </a:solidFill>
              <a:miter lim="800000"/>
              <a:headEnd/>
              <a:tailEnd/>
            </a:ln>
          </p:spPr>
          <p:txBody>
            <a:bodyPr wrap="none">
              <a:spAutoFit/>
            </a:bodyPr>
            <a:lstStyle/>
            <a:p>
              <a:r>
                <a:rPr lang="en-US" sz="1600">
                  <a:latin typeface="Tahoma" pitchFamily="34" charset="0"/>
                </a:rPr>
                <a:t>Extracts and ranks answers</a:t>
              </a:r>
            </a:p>
            <a:p>
              <a:r>
                <a:rPr lang="en-US" sz="1600">
                  <a:latin typeface="Tahoma" pitchFamily="34" charset="0"/>
                </a:rPr>
                <a:t>using NL techniques</a:t>
              </a:r>
              <a:endParaRPr lang="en-US" sz="2400">
                <a:latin typeface="Tahoma" pitchFamily="34" charset="0"/>
              </a:endParaRPr>
            </a:p>
          </p:txBody>
        </p:sp>
        <p:sp>
          <p:nvSpPr>
            <p:cNvPr id="38947" name="Line 40"/>
            <p:cNvSpPr>
              <a:spLocks noChangeShapeType="1"/>
            </p:cNvSpPr>
            <p:nvPr/>
          </p:nvSpPr>
          <p:spPr bwMode="auto">
            <a:xfrm flipH="1">
              <a:off x="4224" y="1680"/>
              <a:ext cx="96" cy="240"/>
            </a:xfrm>
            <a:prstGeom prst="line">
              <a:avLst/>
            </a:prstGeom>
            <a:noFill/>
            <a:ln w="9525">
              <a:solidFill>
                <a:schemeClr val="hlink"/>
              </a:solidFill>
              <a:miter lim="800000"/>
              <a:headEnd/>
              <a:tailEnd/>
            </a:ln>
          </p:spPr>
          <p:txBody>
            <a:bodyPr wrap="none"/>
            <a:lstStyle/>
            <a:p>
              <a:endParaRPr lang="en-US"/>
            </a:p>
          </p:txBody>
        </p:sp>
      </p:grpSp>
      <p:sp>
        <p:nvSpPr>
          <p:cNvPr id="38942" name="AutoShape 41"/>
          <p:cNvSpPr>
            <a:spLocks noChangeArrowheads="1"/>
          </p:cNvSpPr>
          <p:nvPr/>
        </p:nvSpPr>
        <p:spPr bwMode="auto">
          <a:xfrm>
            <a:off x="1066800" y="3200400"/>
            <a:ext cx="457200" cy="381000"/>
          </a:xfrm>
          <a:prstGeom prst="rightArrow">
            <a:avLst>
              <a:gd name="adj1" fmla="val 50000"/>
              <a:gd name="adj2" fmla="val 30000"/>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38943" name="AutoShape 42"/>
          <p:cNvSpPr>
            <a:spLocks noChangeArrowheads="1"/>
          </p:cNvSpPr>
          <p:nvPr/>
        </p:nvSpPr>
        <p:spPr bwMode="auto">
          <a:xfrm>
            <a:off x="7315200" y="3200400"/>
            <a:ext cx="457200" cy="381000"/>
          </a:xfrm>
          <a:prstGeom prst="rightArrow">
            <a:avLst>
              <a:gd name="adj1" fmla="val 50000"/>
              <a:gd name="adj2" fmla="val 30000"/>
            </a:avLst>
          </a:prstGeom>
          <a:solidFill>
            <a:schemeClr val="bg1"/>
          </a:solidFill>
          <a:ln w="9525">
            <a:solidFill>
              <a:schemeClr val="tx1"/>
            </a:solidFill>
            <a:miter lim="800000"/>
            <a:headEnd/>
            <a:tailEnd/>
          </a:ln>
        </p:spPr>
        <p:txBody>
          <a:bodyPr wrap="none" anchor="ctr"/>
          <a:lstStyle/>
          <a:p>
            <a:endParaRPr lang="en-US" sz="1600">
              <a:latin typeface="Times New Roman" pitchFamily="18" charset="0"/>
            </a:endParaRPr>
          </a:p>
        </p:txBody>
      </p:sp>
      <p:sp>
        <p:nvSpPr>
          <p:cNvPr id="38944" name="Text Box 43"/>
          <p:cNvSpPr txBox="1">
            <a:spLocks noChangeArrowheads="1"/>
          </p:cNvSpPr>
          <p:nvPr/>
        </p:nvSpPr>
        <p:spPr bwMode="auto">
          <a:xfrm>
            <a:off x="482600" y="3048000"/>
            <a:ext cx="508000" cy="641350"/>
          </a:xfrm>
          <a:prstGeom prst="rect">
            <a:avLst/>
          </a:prstGeom>
          <a:noFill/>
          <a:ln w="9525">
            <a:noFill/>
            <a:miter lim="800000"/>
            <a:headEnd/>
            <a:tailEnd/>
          </a:ln>
        </p:spPr>
        <p:txBody>
          <a:bodyPr wrap="none">
            <a:spAutoFit/>
          </a:bodyPr>
          <a:lstStyle/>
          <a:p>
            <a:r>
              <a:rPr lang="en-US" sz="3600">
                <a:latin typeface="Tahoma" pitchFamily="34" charset="0"/>
              </a:rPr>
              <a:t>Q</a:t>
            </a:r>
          </a:p>
        </p:txBody>
      </p:sp>
      <p:sp>
        <p:nvSpPr>
          <p:cNvPr id="38945" name="Text Box 44"/>
          <p:cNvSpPr txBox="1">
            <a:spLocks noChangeArrowheads="1"/>
          </p:cNvSpPr>
          <p:nvPr/>
        </p:nvSpPr>
        <p:spPr bwMode="auto">
          <a:xfrm>
            <a:off x="7772400" y="3048000"/>
            <a:ext cx="458788" cy="641350"/>
          </a:xfrm>
          <a:prstGeom prst="rect">
            <a:avLst/>
          </a:prstGeom>
          <a:noFill/>
          <a:ln w="9525">
            <a:noFill/>
            <a:miter lim="800000"/>
            <a:headEnd/>
            <a:tailEnd/>
          </a:ln>
        </p:spPr>
        <p:txBody>
          <a:bodyPr wrap="none">
            <a:spAutoFit/>
          </a:bodyPr>
          <a:lstStyle/>
          <a:p>
            <a:r>
              <a:rPr lang="en-US" sz="3600">
                <a:latin typeface="Tahoma" pitchFamily="34" charset="0"/>
              </a:rPr>
              <a:t>A</a:t>
            </a:r>
          </a:p>
        </p:txBody>
      </p:sp>
      <p:sp>
        <p:nvSpPr>
          <p:cNvPr id="38957" name="Rectangle 45"/>
          <p:cNvSpPr>
            <a:spLocks noGrp="1" noChangeArrowheads="1"/>
          </p:cNvSpPr>
          <p:nvPr>
            <p:ph type="title"/>
          </p:nvPr>
        </p:nvSpPr>
        <p:spPr/>
        <p:txBody>
          <a:bodyPr/>
          <a:lstStyle/>
          <a:p>
            <a:r>
              <a:rPr lang="en-US"/>
              <a:t>Answer Extraction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27" name="Rectangle 3"/>
          <p:cNvSpPr>
            <a:spLocks noChangeArrowheads="1"/>
          </p:cNvSpPr>
          <p:nvPr/>
        </p:nvSpPr>
        <p:spPr bwMode="auto">
          <a:xfrm>
            <a:off x="914400" y="2286000"/>
            <a:ext cx="8107363" cy="3276600"/>
          </a:xfrm>
          <a:prstGeom prst="rect">
            <a:avLst/>
          </a:prstGeom>
          <a:noFill/>
          <a:ln w="9525">
            <a:noFill/>
            <a:miter lim="800000"/>
            <a:headEnd/>
            <a:tailEnd/>
          </a:ln>
        </p:spPr>
        <p:txBody>
          <a:bodyPr/>
          <a:lstStyle/>
          <a:p>
            <a:pPr marL="342900" indent="-342900" eaLnBrk="0" hangingPunct="0">
              <a:spcBef>
                <a:spcPct val="20000"/>
              </a:spcBef>
              <a:buClr>
                <a:schemeClr val="accent1"/>
              </a:buClr>
              <a:buSzPct val="70000"/>
              <a:buFont typeface="Monotype Sorts"/>
              <a:buChar char="n"/>
            </a:pPr>
            <a:r>
              <a:rPr kumimoji="1" lang="en-US" sz="2400">
                <a:latin typeface="Tahoma" pitchFamily="34" charset="0"/>
              </a:rPr>
              <a:t>Answer type: </a:t>
            </a:r>
            <a:r>
              <a:rPr kumimoji="1" lang="en-US" sz="2400">
                <a:solidFill>
                  <a:srgbClr val="006600"/>
                </a:solidFill>
                <a:latin typeface="Tahoma" pitchFamily="34" charset="0"/>
              </a:rPr>
              <a:t>Person</a:t>
            </a:r>
          </a:p>
          <a:p>
            <a:pPr marL="342900" indent="-342900" eaLnBrk="0" hangingPunct="0">
              <a:spcBef>
                <a:spcPct val="20000"/>
              </a:spcBef>
              <a:buClr>
                <a:schemeClr val="accent1"/>
              </a:buClr>
              <a:buSzPct val="70000"/>
              <a:buFont typeface="Monotype Sorts"/>
              <a:buChar char="n"/>
            </a:pPr>
            <a:r>
              <a:rPr kumimoji="1" lang="en-US" sz="2400">
                <a:latin typeface="Tahoma" pitchFamily="34" charset="0"/>
              </a:rPr>
              <a:t>Text passage: </a:t>
            </a:r>
          </a:p>
          <a:p>
            <a:pPr marL="742950" lvl="1" indent="-285750" eaLnBrk="0" hangingPunct="0">
              <a:spcBef>
                <a:spcPct val="20000"/>
              </a:spcBef>
              <a:buClr>
                <a:schemeClr val="accent1"/>
              </a:buClr>
              <a:buSzPct val="70000"/>
              <a:buFont typeface="Monotype Sorts"/>
              <a:buNone/>
            </a:pPr>
            <a:r>
              <a:rPr kumimoji="1" lang="en-US" sz="2000">
                <a:latin typeface="Tahoma" pitchFamily="34" charset="0"/>
              </a:rPr>
              <a:t>	“</a:t>
            </a:r>
            <a:r>
              <a:rPr kumimoji="1" lang="en-US" sz="2000">
                <a:solidFill>
                  <a:schemeClr val="accent2"/>
                </a:solidFill>
                <a:latin typeface="Tahoma" pitchFamily="34" charset="0"/>
              </a:rPr>
              <a:t>Among them was Christa McAuliffe, the first private citizen to fly in space. Karen Allen, best known for her starring role in “Raiders of the Lost Ark”, plays McAuliffe. Brian Kerwin is featured as shuttle pilot Mike</a:t>
            </a:r>
            <a:r>
              <a:rPr kumimoji="1" lang="en-US" sz="2000" u="sng">
                <a:solidFill>
                  <a:schemeClr val="accent2"/>
                </a:solidFill>
                <a:latin typeface="Tahoma" pitchFamily="34" charset="0"/>
              </a:rPr>
              <a:t> </a:t>
            </a:r>
            <a:r>
              <a:rPr kumimoji="1" lang="en-US" sz="2000">
                <a:solidFill>
                  <a:schemeClr val="accent2"/>
                </a:solidFill>
                <a:latin typeface="Tahoma" pitchFamily="34" charset="0"/>
              </a:rPr>
              <a:t>Smith...”</a:t>
            </a:r>
            <a:endParaRPr kumimoji="1" lang="en-US" sz="2400">
              <a:solidFill>
                <a:srgbClr val="006600"/>
              </a:solidFill>
              <a:latin typeface="Tahoma" pitchFamily="34" charset="0"/>
            </a:endParaRPr>
          </a:p>
        </p:txBody>
      </p:sp>
      <p:sp>
        <p:nvSpPr>
          <p:cNvPr id="39939" name="Text Box 4"/>
          <p:cNvSpPr txBox="1">
            <a:spLocks noChangeArrowheads="1"/>
          </p:cNvSpPr>
          <p:nvPr/>
        </p:nvSpPr>
        <p:spPr bwMode="auto">
          <a:xfrm>
            <a:off x="1219200" y="1727200"/>
            <a:ext cx="5913438" cy="406400"/>
          </a:xfrm>
          <a:prstGeom prst="rect">
            <a:avLst/>
          </a:prstGeom>
          <a:noFill/>
          <a:ln w="9525">
            <a:solidFill>
              <a:schemeClr val="accent2"/>
            </a:solidFill>
            <a:miter lim="800000"/>
            <a:headEnd/>
            <a:tailEnd/>
          </a:ln>
        </p:spPr>
        <p:txBody>
          <a:bodyPr wrap="none">
            <a:spAutoFit/>
          </a:bodyPr>
          <a:lstStyle/>
          <a:p>
            <a:pPr eaLnBrk="0" hangingPunct="0"/>
            <a:r>
              <a:rPr lang="en-US" sz="2000">
                <a:latin typeface="Tahoma" pitchFamily="34" charset="0"/>
              </a:rPr>
              <a:t>Q066: </a:t>
            </a:r>
            <a:r>
              <a:rPr kumimoji="1" lang="en-US" sz="2000">
                <a:latin typeface="Tahoma" pitchFamily="34" charset="0"/>
              </a:rPr>
              <a:t>Name the first private citizen to fly in space.</a:t>
            </a:r>
          </a:p>
        </p:txBody>
      </p:sp>
      <p:sp>
        <p:nvSpPr>
          <p:cNvPr id="39941" name="Rectangle 5"/>
          <p:cNvSpPr>
            <a:spLocks noGrp="1" noChangeArrowheads="1"/>
          </p:cNvSpPr>
          <p:nvPr>
            <p:ph type="title"/>
          </p:nvPr>
        </p:nvSpPr>
        <p:spPr/>
        <p:txBody>
          <a:bodyPr/>
          <a:lstStyle/>
          <a:p>
            <a:r>
              <a:rPr lang="en-US"/>
              <a:t>Ranking Candidate Answers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62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46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51" name="Rectangle 3"/>
          <p:cNvSpPr>
            <a:spLocks noChangeArrowheads="1"/>
          </p:cNvSpPr>
          <p:nvPr/>
        </p:nvSpPr>
        <p:spPr bwMode="auto">
          <a:xfrm>
            <a:off x="914400" y="2286000"/>
            <a:ext cx="8107363" cy="3276600"/>
          </a:xfrm>
          <a:prstGeom prst="rect">
            <a:avLst/>
          </a:prstGeom>
          <a:noFill/>
          <a:ln w="9525">
            <a:noFill/>
            <a:miter lim="800000"/>
            <a:headEnd/>
            <a:tailEnd/>
          </a:ln>
        </p:spPr>
        <p:txBody>
          <a:bodyPr/>
          <a:lstStyle/>
          <a:p>
            <a:pPr marL="342900" indent="-342900" eaLnBrk="0" hangingPunct="0">
              <a:spcBef>
                <a:spcPct val="20000"/>
              </a:spcBef>
              <a:buClr>
                <a:schemeClr val="accent1"/>
              </a:buClr>
              <a:buSzPct val="70000"/>
              <a:buFont typeface="Monotype Sorts"/>
              <a:buChar char="n"/>
            </a:pPr>
            <a:r>
              <a:rPr kumimoji="1" lang="en-US" sz="2400">
                <a:latin typeface="Tahoma" pitchFamily="34" charset="0"/>
              </a:rPr>
              <a:t>Answer type: </a:t>
            </a:r>
            <a:r>
              <a:rPr kumimoji="1" lang="en-US" sz="2400">
                <a:solidFill>
                  <a:srgbClr val="006600"/>
                </a:solidFill>
                <a:latin typeface="Tahoma" pitchFamily="34" charset="0"/>
              </a:rPr>
              <a:t>Person</a:t>
            </a:r>
          </a:p>
          <a:p>
            <a:pPr marL="342900" indent="-342900" eaLnBrk="0" hangingPunct="0">
              <a:spcBef>
                <a:spcPct val="20000"/>
              </a:spcBef>
              <a:buClr>
                <a:schemeClr val="accent1"/>
              </a:buClr>
              <a:buSzPct val="70000"/>
              <a:buFont typeface="Monotype Sorts"/>
              <a:buChar char="n"/>
            </a:pPr>
            <a:r>
              <a:rPr kumimoji="1" lang="en-US" sz="2400">
                <a:latin typeface="Tahoma" pitchFamily="34" charset="0"/>
              </a:rPr>
              <a:t>Text passage: </a:t>
            </a:r>
          </a:p>
          <a:p>
            <a:pPr marL="742950" lvl="1" indent="-285750" eaLnBrk="0" hangingPunct="0">
              <a:spcBef>
                <a:spcPct val="20000"/>
              </a:spcBef>
              <a:buClr>
                <a:schemeClr val="accent1"/>
              </a:buClr>
              <a:buSzPct val="70000"/>
              <a:buFont typeface="Monotype Sorts"/>
              <a:buNone/>
            </a:pPr>
            <a:r>
              <a:rPr kumimoji="1" lang="en-US" sz="2000">
                <a:latin typeface="Tahoma" pitchFamily="34" charset="0"/>
              </a:rPr>
              <a:t>	“</a:t>
            </a:r>
            <a:r>
              <a:rPr kumimoji="1" lang="en-US" sz="2000">
                <a:solidFill>
                  <a:schemeClr val="accent2"/>
                </a:solidFill>
                <a:latin typeface="Tahoma" pitchFamily="34" charset="0"/>
              </a:rPr>
              <a:t>Among them was </a:t>
            </a:r>
            <a:r>
              <a:rPr kumimoji="1" lang="en-US" sz="2000">
                <a:solidFill>
                  <a:srgbClr val="FF3300"/>
                </a:solidFill>
                <a:latin typeface="Tahoma" pitchFamily="34" charset="0"/>
              </a:rPr>
              <a:t>Christa McAuliffe</a:t>
            </a:r>
            <a:r>
              <a:rPr kumimoji="1" lang="en-US" sz="2000">
                <a:solidFill>
                  <a:schemeClr val="accent2"/>
                </a:solidFill>
                <a:latin typeface="Tahoma" pitchFamily="34" charset="0"/>
              </a:rPr>
              <a:t>, the first private citizen to fly in space. </a:t>
            </a:r>
            <a:r>
              <a:rPr kumimoji="1" lang="en-US" sz="2000">
                <a:solidFill>
                  <a:srgbClr val="FF3300"/>
                </a:solidFill>
                <a:latin typeface="Tahoma" pitchFamily="34" charset="0"/>
              </a:rPr>
              <a:t>Karen Allen</a:t>
            </a:r>
            <a:r>
              <a:rPr kumimoji="1" lang="en-US" sz="2000">
                <a:solidFill>
                  <a:schemeClr val="accent2"/>
                </a:solidFill>
                <a:latin typeface="Tahoma" pitchFamily="34" charset="0"/>
              </a:rPr>
              <a:t>, best known for her starring role in “Raiders of the Lost Ark”, plays </a:t>
            </a:r>
            <a:r>
              <a:rPr kumimoji="1" lang="en-US" sz="2000">
                <a:solidFill>
                  <a:srgbClr val="FF3300"/>
                </a:solidFill>
                <a:latin typeface="Tahoma" pitchFamily="34" charset="0"/>
              </a:rPr>
              <a:t>McAuliffe</a:t>
            </a:r>
            <a:r>
              <a:rPr kumimoji="1" lang="en-US" sz="2000">
                <a:solidFill>
                  <a:schemeClr val="accent2"/>
                </a:solidFill>
                <a:latin typeface="Tahoma" pitchFamily="34" charset="0"/>
              </a:rPr>
              <a:t>. </a:t>
            </a:r>
            <a:r>
              <a:rPr kumimoji="1" lang="en-US" sz="2000">
                <a:solidFill>
                  <a:srgbClr val="FF3300"/>
                </a:solidFill>
                <a:latin typeface="Tahoma" pitchFamily="34" charset="0"/>
              </a:rPr>
              <a:t>Brian Kerwin</a:t>
            </a:r>
            <a:r>
              <a:rPr kumimoji="1" lang="en-US" sz="2000">
                <a:solidFill>
                  <a:schemeClr val="accent2"/>
                </a:solidFill>
                <a:latin typeface="Tahoma" pitchFamily="34" charset="0"/>
              </a:rPr>
              <a:t> is featured as shuttle pilot </a:t>
            </a:r>
            <a:r>
              <a:rPr kumimoji="1" lang="en-US" sz="2000">
                <a:solidFill>
                  <a:srgbClr val="FF3300"/>
                </a:solidFill>
                <a:latin typeface="Tahoma" pitchFamily="34" charset="0"/>
              </a:rPr>
              <a:t>Mike</a:t>
            </a:r>
            <a:r>
              <a:rPr kumimoji="1" lang="en-US" sz="2000" u="sng">
                <a:solidFill>
                  <a:srgbClr val="FF3300"/>
                </a:solidFill>
                <a:latin typeface="Tahoma" pitchFamily="34" charset="0"/>
              </a:rPr>
              <a:t> </a:t>
            </a:r>
            <a:r>
              <a:rPr kumimoji="1" lang="en-US" sz="2000">
                <a:solidFill>
                  <a:srgbClr val="FF3300"/>
                </a:solidFill>
                <a:latin typeface="Tahoma" pitchFamily="34" charset="0"/>
              </a:rPr>
              <a:t>Smith</a:t>
            </a:r>
            <a:r>
              <a:rPr kumimoji="1" lang="en-US" sz="2000">
                <a:solidFill>
                  <a:schemeClr val="accent2"/>
                </a:solidFill>
                <a:latin typeface="Tahoma" pitchFamily="34" charset="0"/>
              </a:rPr>
              <a:t>...”</a:t>
            </a:r>
            <a:endParaRPr kumimoji="1" lang="en-US" sz="2400">
              <a:solidFill>
                <a:schemeClr val="accent2"/>
              </a:solidFill>
              <a:latin typeface="Tahoma" pitchFamily="34" charset="0"/>
            </a:endParaRPr>
          </a:p>
          <a:p>
            <a:pPr marL="342900" indent="-342900" eaLnBrk="0" hangingPunct="0">
              <a:spcBef>
                <a:spcPct val="20000"/>
              </a:spcBef>
              <a:buClr>
                <a:schemeClr val="accent1"/>
              </a:buClr>
              <a:buSzPct val="70000"/>
              <a:buFont typeface="Monotype Sorts"/>
              <a:buChar char="n"/>
            </a:pPr>
            <a:r>
              <a:rPr kumimoji="1" lang="en-US" sz="2800">
                <a:latin typeface="Tahoma" pitchFamily="34" charset="0"/>
              </a:rPr>
              <a:t>Best candidate answer: </a:t>
            </a:r>
            <a:r>
              <a:rPr kumimoji="1" lang="en-US" sz="2800">
                <a:solidFill>
                  <a:srgbClr val="FF3300"/>
                </a:solidFill>
                <a:latin typeface="Tahoma" pitchFamily="34" charset="0"/>
              </a:rPr>
              <a:t>Christa McAuliffe</a:t>
            </a:r>
          </a:p>
          <a:p>
            <a:pPr marL="342900" indent="-342900" eaLnBrk="0" hangingPunct="0">
              <a:spcBef>
                <a:spcPct val="20000"/>
              </a:spcBef>
              <a:buClr>
                <a:schemeClr val="accent1"/>
              </a:buClr>
              <a:buSzPct val="70000"/>
              <a:buFont typeface="Monotype Sorts"/>
              <a:buChar char="n"/>
            </a:pPr>
            <a:r>
              <a:rPr kumimoji="1" lang="en-US" sz="2800">
                <a:latin typeface="Tahoma" pitchFamily="34" charset="0"/>
              </a:rPr>
              <a:t>How is this determined?</a:t>
            </a:r>
            <a:endParaRPr kumimoji="1" lang="en-US" sz="2800" b="1">
              <a:latin typeface="Comic Sans MS" pitchFamily="66" charset="0"/>
            </a:endParaRPr>
          </a:p>
        </p:txBody>
      </p:sp>
      <p:sp>
        <p:nvSpPr>
          <p:cNvPr id="40963" name="Text Box 4"/>
          <p:cNvSpPr txBox="1">
            <a:spLocks noChangeArrowheads="1"/>
          </p:cNvSpPr>
          <p:nvPr/>
        </p:nvSpPr>
        <p:spPr bwMode="auto">
          <a:xfrm>
            <a:off x="1219200" y="1436688"/>
            <a:ext cx="5910263" cy="406400"/>
          </a:xfrm>
          <a:prstGeom prst="rect">
            <a:avLst/>
          </a:prstGeom>
          <a:noFill/>
          <a:ln w="9525">
            <a:solidFill>
              <a:schemeClr val="accent2"/>
            </a:solidFill>
            <a:miter lim="800000"/>
            <a:headEnd/>
            <a:tailEnd/>
          </a:ln>
        </p:spPr>
        <p:txBody>
          <a:bodyPr wrap="none">
            <a:spAutoFit/>
          </a:bodyPr>
          <a:lstStyle/>
          <a:p>
            <a:pPr eaLnBrk="0" hangingPunct="0"/>
            <a:r>
              <a:rPr lang="en-US" sz="2000">
                <a:latin typeface="Tahoma" pitchFamily="34" charset="0"/>
              </a:rPr>
              <a:t>Q066: </a:t>
            </a:r>
            <a:r>
              <a:rPr kumimoji="1" lang="en-US" sz="2000">
                <a:latin typeface="Tahoma" pitchFamily="34" charset="0"/>
              </a:rPr>
              <a:t>Name the first private citizen to fly in space.</a:t>
            </a:r>
          </a:p>
        </p:txBody>
      </p:sp>
      <p:sp>
        <p:nvSpPr>
          <p:cNvPr id="40965" name="Rectangle 5"/>
          <p:cNvSpPr>
            <a:spLocks noGrp="1" noChangeArrowheads="1"/>
          </p:cNvSpPr>
          <p:nvPr>
            <p:ph type="title"/>
          </p:nvPr>
        </p:nvSpPr>
        <p:spPr/>
        <p:txBody>
          <a:bodyPr/>
          <a:lstStyle/>
          <a:p>
            <a:r>
              <a:rPr lang="en-US"/>
              <a:t>Ranking Candidate Answers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565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5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p:cNvSpPr>
            <a:spLocks noGrp="1" noChangeArrowheads="1"/>
          </p:cNvSpPr>
          <p:nvPr>
            <p:ph type="title"/>
          </p:nvPr>
        </p:nvSpPr>
        <p:spPr/>
        <p:txBody>
          <a:bodyPr/>
          <a:lstStyle/>
          <a:p>
            <a:r>
              <a:rPr lang="en-US"/>
              <a:t>Features Used in Answer Ranking</a:t>
            </a:r>
          </a:p>
        </p:txBody>
      </p:sp>
      <p:sp>
        <p:nvSpPr>
          <p:cNvPr id="41985" name="Rectangle 3"/>
          <p:cNvSpPr>
            <a:spLocks noGrp="1" noChangeArrowheads="1"/>
          </p:cNvSpPr>
          <p:nvPr>
            <p:ph type="body" idx="1"/>
          </p:nvPr>
        </p:nvSpPr>
        <p:spPr/>
        <p:txBody>
          <a:bodyPr/>
          <a:lstStyle/>
          <a:p>
            <a:pPr>
              <a:lnSpc>
                <a:spcPct val="90000"/>
              </a:lnSpc>
            </a:pPr>
            <a:r>
              <a:rPr lang="en-US" sz="2100"/>
              <a:t>Number of question terms matched in the answer passage</a:t>
            </a:r>
          </a:p>
          <a:p>
            <a:pPr>
              <a:lnSpc>
                <a:spcPct val="90000"/>
              </a:lnSpc>
            </a:pPr>
            <a:r>
              <a:rPr lang="en-US" sz="2100"/>
              <a:t>Number of question terms matched in the same phrase as the candidate answer</a:t>
            </a:r>
          </a:p>
          <a:p>
            <a:pPr>
              <a:lnSpc>
                <a:spcPct val="90000"/>
              </a:lnSpc>
            </a:pPr>
            <a:r>
              <a:rPr lang="en-US" sz="2100"/>
              <a:t>Number of question terms matched in the same sentence as the candidate answer</a:t>
            </a:r>
          </a:p>
          <a:p>
            <a:pPr>
              <a:lnSpc>
                <a:spcPct val="90000"/>
              </a:lnSpc>
            </a:pPr>
            <a:r>
              <a:rPr lang="en-US" sz="2100"/>
              <a:t>Flag set to 1 if the candidate answer is followed by a punctuation sign</a:t>
            </a:r>
          </a:p>
          <a:p>
            <a:pPr>
              <a:lnSpc>
                <a:spcPct val="90000"/>
              </a:lnSpc>
            </a:pPr>
            <a:r>
              <a:rPr lang="en-US" sz="2100"/>
              <a:t>Number of question terms matched, separated from the candidate answer by at most three words and one comma</a:t>
            </a:r>
          </a:p>
          <a:p>
            <a:pPr>
              <a:lnSpc>
                <a:spcPct val="90000"/>
              </a:lnSpc>
            </a:pPr>
            <a:r>
              <a:rPr lang="en-US" sz="2100"/>
              <a:t>Number of terms occurring in the same order in the answer passage as in the question</a:t>
            </a:r>
          </a:p>
          <a:p>
            <a:pPr>
              <a:lnSpc>
                <a:spcPct val="90000"/>
              </a:lnSpc>
            </a:pPr>
            <a:r>
              <a:rPr lang="en-US" sz="2100"/>
              <a:t>Average distance from candidate answer to question term matches</a:t>
            </a:r>
            <a:endParaRPr lang="en-US" sz="1600"/>
          </a:p>
        </p:txBody>
      </p:sp>
      <p:sp>
        <p:nvSpPr>
          <p:cNvPr id="41987" name="Text Box 4"/>
          <p:cNvSpPr txBox="1">
            <a:spLocks noChangeArrowheads="1"/>
          </p:cNvSpPr>
          <p:nvPr/>
        </p:nvSpPr>
        <p:spPr bwMode="auto">
          <a:xfrm>
            <a:off x="492125" y="5951538"/>
            <a:ext cx="1038225" cy="336550"/>
          </a:xfrm>
          <a:prstGeom prst="rect">
            <a:avLst/>
          </a:prstGeom>
          <a:noFill/>
          <a:ln w="9525">
            <a:noFill/>
            <a:miter lim="800000"/>
            <a:headEnd/>
            <a:tailEnd/>
          </a:ln>
        </p:spPr>
        <p:txBody>
          <a:bodyPr wrap="none">
            <a:spAutoFit/>
          </a:bodyPr>
          <a:lstStyle/>
          <a:p>
            <a:pPr algn="ctr"/>
            <a:r>
              <a:rPr lang="en-US" sz="1600">
                <a:latin typeface="Tahoma" pitchFamily="34" charset="0"/>
              </a:rPr>
              <a:t>SIGIR ‘01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lstStyle/>
          <a:p>
            <a:r>
              <a:rPr lang="en-US"/>
              <a:t>How does this approach compare to IE-based Q/A?</a:t>
            </a:r>
          </a:p>
        </p:txBody>
      </p:sp>
      <p:sp>
        <p:nvSpPr>
          <p:cNvPr id="43009" name="Content Placeholder 1"/>
          <p:cNvSpPr>
            <a:spLocks noGrp="1"/>
          </p:cNvSpPr>
          <p:nvPr>
            <p:ph type="body" idx="1"/>
          </p:nvPr>
        </p:nvSpPr>
        <p:spPr/>
        <p:txBody>
          <a:bodyPr/>
          <a:lstStyle/>
          <a:p>
            <a:r>
              <a:rPr lang="en-US"/>
              <a:t>When was Barack Obama born?</a:t>
            </a:r>
          </a:p>
          <a:p>
            <a:r>
              <a:rPr lang="en-US"/>
              <a:t>Where was George Bush born?</a:t>
            </a:r>
          </a:p>
          <a:p>
            <a:r>
              <a:rPr lang="en-US"/>
              <a:t>What college did John McCain attend?</a:t>
            </a:r>
          </a:p>
          <a:p>
            <a:r>
              <a:rPr lang="en-US"/>
              <a:t>When did John F Kennedy die?</a:t>
            </a:r>
            <a:br>
              <a:rPr lang="en-US"/>
            </a:br>
            <a:endParaRPr lang="en-US"/>
          </a:p>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ontent Placeholder 1"/>
          <p:cNvSpPr>
            <a:spLocks noGrp="1"/>
          </p:cNvSpPr>
          <p:nvPr>
            <p:ph idx="4294967295"/>
          </p:nvPr>
        </p:nvSpPr>
        <p:spPr/>
        <p:txBody>
          <a:bodyPr/>
          <a:lstStyle/>
          <a:p>
            <a:r>
              <a:rPr lang="en-US">
                <a:hlinkClick r:id="rId2"/>
              </a:rPr>
              <a:t>http://tangra.si.umich.edu/clair/NSIR/html/nsir.cgi</a:t>
            </a:r>
            <a:endParaRPr lang="en-US"/>
          </a:p>
          <a:p>
            <a:pPr>
              <a:buFontTx/>
              <a:buNone/>
            </a:pPr>
            <a:endParaRPr lang="en-US"/>
          </a:p>
        </p:txBody>
      </p:sp>
      <p:sp>
        <p:nvSpPr>
          <p:cNvPr id="3" name="Title 2"/>
          <p:cNvSpPr>
            <a:spLocks noGrp="1"/>
          </p:cNvSpPr>
          <p:nvPr>
            <p:ph type="title" idx="4294967295"/>
          </p:nvPr>
        </p:nvSpPr>
        <p:spPr>
          <a:noFill/>
          <a:ln/>
        </p:spPr>
        <p:txBody>
          <a:bodyPr rtlCol="0">
            <a:normAutofit/>
            <a:scene3d>
              <a:camera prst="orthographicFront"/>
              <a:lightRig rig="soft" dir="t"/>
            </a:scene3d>
            <a:sp3d prstMaterial="softEdge">
              <a:bevelT w="25400" h="25400"/>
            </a:sp3d>
          </a:bodyPr>
          <a:lstStyle/>
          <a:p>
            <a:pPr algn="l" fontAlgn="auto">
              <a:spcAft>
                <a:spcPts val="0"/>
              </a:spcAft>
              <a:defRPr/>
            </a:pPr>
            <a:r>
              <a:rPr lang="en-US" sz="4100" b="1" kern="1200" dirty="0">
                <a:effectLst>
                  <a:outerShdw blurRad="31750" dist="25400" dir="5400000" algn="tl" rotWithShape="0">
                    <a:srgbClr val="000000">
                      <a:alpha val="25000"/>
                    </a:srgbClr>
                  </a:outerShdw>
                </a:effectLst>
                <a:latin typeface="+mj-lt"/>
                <a:ea typeface="+mj-ea"/>
                <a:cs typeface="+mj-cs"/>
              </a:rPr>
              <a:t>An Online QA System</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p:txBody>
          <a:bodyPr/>
          <a:lstStyle/>
          <a:p>
            <a:r>
              <a:rPr lang="en-US"/>
              <a:t>Is Q/A Different on the Web?</a:t>
            </a:r>
          </a:p>
        </p:txBody>
      </p:sp>
      <p:sp>
        <p:nvSpPr>
          <p:cNvPr id="48129" name="Rectangle 3"/>
          <p:cNvSpPr>
            <a:spLocks noGrp="1" noChangeArrowheads="1"/>
          </p:cNvSpPr>
          <p:nvPr>
            <p:ph type="body" idx="1"/>
          </p:nvPr>
        </p:nvSpPr>
        <p:spPr/>
        <p:txBody>
          <a:bodyPr/>
          <a:lstStyle/>
          <a:p>
            <a:pPr>
              <a:lnSpc>
                <a:spcPct val="90000"/>
              </a:lnSpc>
            </a:pPr>
            <a:r>
              <a:rPr lang="en-US"/>
              <a:t>In TREC (and most commercial applications), retrieval is performed against a small closed collection of texts</a:t>
            </a:r>
          </a:p>
          <a:p>
            <a:pPr>
              <a:lnSpc>
                <a:spcPct val="90000"/>
              </a:lnSpc>
            </a:pPr>
            <a:r>
              <a:rPr lang="en-US"/>
              <a:t>More noise on the Web and more diversity</a:t>
            </a:r>
          </a:p>
          <a:p>
            <a:pPr lvl="1">
              <a:lnSpc>
                <a:spcPct val="90000"/>
              </a:lnSpc>
            </a:pPr>
            <a:r>
              <a:rPr lang="en-US"/>
              <a:t>Different formats</a:t>
            </a:r>
          </a:p>
          <a:p>
            <a:pPr lvl="1">
              <a:lnSpc>
                <a:spcPct val="90000"/>
              </a:lnSpc>
            </a:pPr>
            <a:r>
              <a:rPr lang="en-US"/>
              <a:t>Different genres</a:t>
            </a:r>
          </a:p>
          <a:p>
            <a:pPr>
              <a:lnSpc>
                <a:spcPct val="90000"/>
              </a:lnSpc>
            </a:pPr>
            <a:r>
              <a:rPr lang="en-US"/>
              <a:t>How likely are you to find the actual question you asked?</a:t>
            </a:r>
          </a:p>
          <a:p>
            <a:pPr>
              <a:lnSpc>
                <a:spcPct val="90000"/>
              </a:lnSpc>
            </a:pPr>
            <a:r>
              <a:rPr lang="en-US"/>
              <a:t>How likely are you to find a declarative version of your question?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p:txBody>
          <a:bodyPr/>
          <a:lstStyle/>
          <a:p>
            <a:r>
              <a:rPr lang="en-US"/>
              <a:t>AskMSR</a:t>
            </a:r>
          </a:p>
        </p:txBody>
      </p:sp>
      <p:sp>
        <p:nvSpPr>
          <p:cNvPr id="50177" name="Rectangle 3"/>
          <p:cNvSpPr>
            <a:spLocks noGrp="1" noChangeArrowheads="1"/>
          </p:cNvSpPr>
          <p:nvPr>
            <p:ph type="body" idx="1"/>
          </p:nvPr>
        </p:nvSpPr>
        <p:spPr/>
        <p:txBody>
          <a:bodyPr/>
          <a:lstStyle/>
          <a:p>
            <a:r>
              <a:rPr lang="en-US"/>
              <a:t>Rewrite questions to turn them into statements and search for the statements</a:t>
            </a:r>
          </a:p>
          <a:p>
            <a:pPr lvl="1"/>
            <a:r>
              <a:rPr lang="en-US"/>
              <a:t>Simple rewrite rules to rewrite original question into form of a statement</a:t>
            </a:r>
          </a:p>
          <a:p>
            <a:pPr lvl="1"/>
            <a:r>
              <a:rPr lang="en-US"/>
              <a:t>Must detect answer type</a:t>
            </a:r>
          </a:p>
          <a:p>
            <a:r>
              <a:rPr lang="en-US"/>
              <a:t>Do IR on statement</a:t>
            </a:r>
          </a:p>
          <a:p>
            <a:r>
              <a:rPr lang="en-US"/>
              <a:t>Extract answers of right type based on frequency of occurrence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3" name="Picture 4" descr="askmsr"/>
          <p:cNvPicPr>
            <a:picLocks noChangeAspect="1" noChangeArrowheads="1"/>
          </p:cNvPicPr>
          <p:nvPr/>
        </p:nvPicPr>
        <p:blipFill>
          <a:blip r:embed="rId2"/>
          <a:srcRect/>
          <a:stretch>
            <a:fillRect/>
          </a:stretch>
        </p:blipFill>
        <p:spPr bwMode="auto">
          <a:xfrm>
            <a:off x="304800" y="2241550"/>
            <a:ext cx="8902700" cy="3184525"/>
          </a:xfrm>
          <a:prstGeom prst="rect">
            <a:avLst/>
          </a:prstGeom>
          <a:noFill/>
          <a:ln w="9525">
            <a:noFill/>
            <a:miter lim="800000"/>
            <a:headEnd/>
            <a:tailEnd/>
          </a:ln>
        </p:spPr>
      </p:pic>
      <p:sp>
        <p:nvSpPr>
          <p:cNvPr id="51205" name="Rectangle 5"/>
          <p:cNvSpPr>
            <a:spLocks noGrp="1" noChangeArrowheads="1"/>
          </p:cNvSpPr>
          <p:nvPr>
            <p:ph type="title"/>
          </p:nvPr>
        </p:nvSpPr>
        <p:spPr/>
        <p:txBody>
          <a:bodyPr/>
          <a:lstStyle/>
          <a:p>
            <a:r>
              <a:rPr lang="en-US"/>
              <a:t>AskMSR Example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24" name="Rectangle 4"/>
          <p:cNvSpPr>
            <a:spLocks noGrp="1" noChangeArrowheads="1"/>
          </p:cNvSpPr>
          <p:nvPr>
            <p:ph type="title"/>
          </p:nvPr>
        </p:nvSpPr>
        <p:spPr/>
        <p:txBody>
          <a:bodyPr/>
          <a:lstStyle/>
          <a:p>
            <a:r>
              <a:rPr lang="en-US"/>
              <a:t>Inverted Index</a:t>
            </a:r>
          </a:p>
        </p:txBody>
      </p:sp>
      <p:sp>
        <p:nvSpPr>
          <p:cNvPr id="1515522" name="Rectangle 3"/>
          <p:cNvSpPr>
            <a:spLocks noGrp="1" noChangeArrowheads="1"/>
          </p:cNvSpPr>
          <p:nvPr>
            <p:ph type="body" idx="1"/>
          </p:nvPr>
        </p:nvSpPr>
        <p:spPr/>
        <p:txBody>
          <a:bodyPr/>
          <a:lstStyle/>
          <a:p>
            <a:pPr marL="365125" indent="-255588"/>
            <a:r>
              <a:rPr lang="en-US"/>
              <a:t>Fundamental operation required</a:t>
            </a:r>
          </a:p>
          <a:p>
            <a:pPr marL="620713" lvl="1" indent="-228600"/>
            <a:r>
              <a:rPr lang="en-US"/>
              <a:t>Ability to map from words to documents in a collection of documents</a:t>
            </a:r>
          </a:p>
          <a:p>
            <a:pPr marL="365125" indent="-255588"/>
            <a:r>
              <a:rPr lang="en-US"/>
              <a:t>Approach:</a:t>
            </a:r>
          </a:p>
          <a:p>
            <a:pPr marL="620713" lvl="1" indent="-228600"/>
            <a:r>
              <a:rPr lang="en-US"/>
              <a:t>Create an inverted index is of words and the document ids of the documents that contain them</a:t>
            </a:r>
          </a:p>
          <a:p>
            <a:pPr marL="620713" lvl="1" indent="-228600"/>
            <a:r>
              <a:rPr lang="en-US">
                <a:latin typeface="Courier New" pitchFamily="49" charset="0"/>
              </a:rPr>
              <a:t>Dog: 1,2,8,100,119,210,400</a:t>
            </a:r>
          </a:p>
          <a:p>
            <a:pPr marL="620713" lvl="1" indent="-228600"/>
            <a:r>
              <a:rPr lang="en-US">
                <a:latin typeface="Courier New" pitchFamily="49" charset="0"/>
              </a:rPr>
              <a:t>Dog: 1:4,7:11,13:15,17</a:t>
            </a:r>
          </a:p>
          <a:p>
            <a:pPr marL="620713" lvl="1" indent="-228600">
              <a:buFontTx/>
              <a:buNone/>
            </a:pPr>
            <a:endParaRPr lang="en-US">
              <a:latin typeface="Courier New" pitchFamily="49"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p:txBody>
          <a:bodyPr/>
          <a:lstStyle/>
          <a:p>
            <a:r>
              <a:rPr lang="en-US"/>
              <a:t>Question-Rewriting</a:t>
            </a:r>
          </a:p>
        </p:txBody>
      </p:sp>
      <p:sp>
        <p:nvSpPr>
          <p:cNvPr id="52225" name="Rectangle 3"/>
          <p:cNvSpPr>
            <a:spLocks noGrp="1" noChangeArrowheads="1"/>
          </p:cNvSpPr>
          <p:nvPr>
            <p:ph type="body" idx="1"/>
          </p:nvPr>
        </p:nvSpPr>
        <p:spPr/>
        <p:txBody>
          <a:bodyPr/>
          <a:lstStyle/>
          <a:p>
            <a:r>
              <a:rPr lang="en-GB"/>
              <a:t>Intuition: User’s question often syntactically close to sentences containing the answer</a:t>
            </a:r>
          </a:p>
          <a:p>
            <a:pPr lvl="1"/>
            <a:r>
              <a:rPr lang="en-GB">
                <a:solidFill>
                  <a:srgbClr val="FF3300"/>
                </a:solidFill>
              </a:rPr>
              <a:t>Where </a:t>
            </a:r>
            <a:r>
              <a:rPr lang="en-GB" u="sng">
                <a:solidFill>
                  <a:srgbClr val="FF3300"/>
                </a:solidFill>
              </a:rPr>
              <a:t>is</a:t>
            </a:r>
            <a:r>
              <a:rPr lang="en-GB">
                <a:solidFill>
                  <a:srgbClr val="FF3300"/>
                </a:solidFill>
              </a:rPr>
              <a:t> </a:t>
            </a:r>
            <a:r>
              <a:rPr lang="en-GB" u="sng">
                <a:solidFill>
                  <a:srgbClr val="FF3300"/>
                </a:solidFill>
              </a:rPr>
              <a:t>the</a:t>
            </a:r>
            <a:r>
              <a:rPr lang="en-GB">
                <a:solidFill>
                  <a:srgbClr val="FF3300"/>
                </a:solidFill>
              </a:rPr>
              <a:t> </a:t>
            </a:r>
            <a:r>
              <a:rPr lang="en-GB" u="sng">
                <a:solidFill>
                  <a:srgbClr val="FF3300"/>
                </a:solidFill>
              </a:rPr>
              <a:t>Louvre</a:t>
            </a:r>
            <a:r>
              <a:rPr lang="en-GB">
                <a:solidFill>
                  <a:srgbClr val="FF3300"/>
                </a:solidFill>
              </a:rPr>
              <a:t> </a:t>
            </a:r>
            <a:r>
              <a:rPr lang="en-GB" u="sng">
                <a:solidFill>
                  <a:srgbClr val="FF3300"/>
                </a:solidFill>
              </a:rPr>
              <a:t>Museum</a:t>
            </a:r>
            <a:r>
              <a:rPr lang="en-GB">
                <a:solidFill>
                  <a:srgbClr val="FF3300"/>
                </a:solidFill>
              </a:rPr>
              <a:t> </a:t>
            </a:r>
            <a:r>
              <a:rPr lang="en-GB" u="sng">
                <a:solidFill>
                  <a:srgbClr val="FF3300"/>
                </a:solidFill>
              </a:rPr>
              <a:t>located</a:t>
            </a:r>
            <a:r>
              <a:rPr lang="en-GB">
                <a:solidFill>
                  <a:srgbClr val="FF3300"/>
                </a:solidFill>
              </a:rPr>
              <a:t>?</a:t>
            </a:r>
            <a:r>
              <a:rPr lang="en-GB"/>
              <a:t> </a:t>
            </a:r>
          </a:p>
          <a:p>
            <a:pPr lvl="2"/>
            <a:r>
              <a:rPr lang="en-GB" u="sng">
                <a:solidFill>
                  <a:srgbClr val="3333CC"/>
                </a:solidFill>
              </a:rPr>
              <a:t>The</a:t>
            </a:r>
            <a:r>
              <a:rPr lang="en-GB">
                <a:solidFill>
                  <a:srgbClr val="3333CC"/>
                </a:solidFill>
              </a:rPr>
              <a:t> </a:t>
            </a:r>
            <a:r>
              <a:rPr lang="en-GB" u="sng">
                <a:solidFill>
                  <a:srgbClr val="3333CC"/>
                </a:solidFill>
              </a:rPr>
              <a:t>Louvre</a:t>
            </a:r>
            <a:r>
              <a:rPr lang="en-GB">
                <a:solidFill>
                  <a:srgbClr val="3333CC"/>
                </a:solidFill>
              </a:rPr>
              <a:t> </a:t>
            </a:r>
            <a:r>
              <a:rPr lang="en-GB" u="sng">
                <a:solidFill>
                  <a:srgbClr val="3333CC"/>
                </a:solidFill>
              </a:rPr>
              <a:t>Museum</a:t>
            </a:r>
            <a:r>
              <a:rPr lang="en-GB">
                <a:solidFill>
                  <a:srgbClr val="3333CC"/>
                </a:solidFill>
              </a:rPr>
              <a:t> </a:t>
            </a:r>
            <a:r>
              <a:rPr lang="en-GB" u="sng">
                <a:solidFill>
                  <a:srgbClr val="3333CC"/>
                </a:solidFill>
              </a:rPr>
              <a:t>is</a:t>
            </a:r>
            <a:r>
              <a:rPr lang="en-GB">
                <a:solidFill>
                  <a:srgbClr val="3333CC"/>
                </a:solidFill>
              </a:rPr>
              <a:t> </a:t>
            </a:r>
            <a:r>
              <a:rPr lang="en-GB" u="sng">
                <a:solidFill>
                  <a:srgbClr val="3333CC"/>
                </a:solidFill>
              </a:rPr>
              <a:t>located</a:t>
            </a:r>
            <a:r>
              <a:rPr lang="en-GB">
                <a:solidFill>
                  <a:srgbClr val="3333CC"/>
                </a:solidFill>
              </a:rPr>
              <a:t> in </a:t>
            </a:r>
            <a:r>
              <a:rPr lang="en-GB" b="1" i="1">
                <a:solidFill>
                  <a:srgbClr val="3333CC"/>
                </a:solidFill>
              </a:rPr>
              <a:t>Paris</a:t>
            </a:r>
          </a:p>
          <a:p>
            <a:pPr lvl="1"/>
            <a:r>
              <a:rPr lang="en-GB">
                <a:solidFill>
                  <a:srgbClr val="FF3300"/>
                </a:solidFill>
              </a:rPr>
              <a:t>Who </a:t>
            </a:r>
            <a:r>
              <a:rPr lang="en-GB" u="sng">
                <a:solidFill>
                  <a:srgbClr val="FF3300"/>
                </a:solidFill>
              </a:rPr>
              <a:t>created</a:t>
            </a:r>
            <a:r>
              <a:rPr lang="en-GB">
                <a:solidFill>
                  <a:srgbClr val="FF3300"/>
                </a:solidFill>
              </a:rPr>
              <a:t> </a:t>
            </a:r>
            <a:r>
              <a:rPr lang="en-GB" u="sng">
                <a:solidFill>
                  <a:srgbClr val="FF3300"/>
                </a:solidFill>
              </a:rPr>
              <a:t>the</a:t>
            </a:r>
            <a:r>
              <a:rPr lang="en-GB">
                <a:solidFill>
                  <a:srgbClr val="FF3300"/>
                </a:solidFill>
              </a:rPr>
              <a:t> </a:t>
            </a:r>
            <a:r>
              <a:rPr lang="en-GB" u="sng">
                <a:solidFill>
                  <a:srgbClr val="FF3300"/>
                </a:solidFill>
              </a:rPr>
              <a:t>character</a:t>
            </a:r>
            <a:r>
              <a:rPr lang="en-GB">
                <a:solidFill>
                  <a:srgbClr val="FF3300"/>
                </a:solidFill>
              </a:rPr>
              <a:t> </a:t>
            </a:r>
            <a:r>
              <a:rPr lang="en-GB" u="sng">
                <a:solidFill>
                  <a:srgbClr val="FF3300"/>
                </a:solidFill>
              </a:rPr>
              <a:t>of</a:t>
            </a:r>
            <a:r>
              <a:rPr lang="en-GB">
                <a:solidFill>
                  <a:srgbClr val="FF3300"/>
                </a:solidFill>
              </a:rPr>
              <a:t> </a:t>
            </a:r>
            <a:r>
              <a:rPr lang="en-GB" u="sng">
                <a:solidFill>
                  <a:srgbClr val="FF3300"/>
                </a:solidFill>
              </a:rPr>
              <a:t>Scrooge</a:t>
            </a:r>
            <a:r>
              <a:rPr lang="en-GB">
                <a:solidFill>
                  <a:srgbClr val="FF3300"/>
                </a:solidFill>
              </a:rPr>
              <a:t>?</a:t>
            </a:r>
          </a:p>
          <a:p>
            <a:pPr lvl="2"/>
            <a:r>
              <a:rPr lang="en-GB" b="1" i="1">
                <a:solidFill>
                  <a:srgbClr val="3333CC"/>
                </a:solidFill>
              </a:rPr>
              <a:t>Charles Dickens</a:t>
            </a:r>
            <a:r>
              <a:rPr lang="en-GB">
                <a:solidFill>
                  <a:srgbClr val="3333CC"/>
                </a:solidFill>
              </a:rPr>
              <a:t> </a:t>
            </a:r>
            <a:r>
              <a:rPr lang="en-GB" u="sng">
                <a:solidFill>
                  <a:srgbClr val="3333CC"/>
                </a:solidFill>
              </a:rPr>
              <a:t>created</a:t>
            </a:r>
            <a:r>
              <a:rPr lang="en-GB">
                <a:solidFill>
                  <a:srgbClr val="3333CC"/>
                </a:solidFill>
              </a:rPr>
              <a:t> </a:t>
            </a:r>
            <a:r>
              <a:rPr lang="en-GB" u="sng">
                <a:solidFill>
                  <a:srgbClr val="3333CC"/>
                </a:solidFill>
              </a:rPr>
              <a:t>the</a:t>
            </a:r>
            <a:r>
              <a:rPr lang="en-GB">
                <a:solidFill>
                  <a:srgbClr val="3333CC"/>
                </a:solidFill>
              </a:rPr>
              <a:t> </a:t>
            </a:r>
            <a:r>
              <a:rPr lang="en-GB" u="sng">
                <a:solidFill>
                  <a:srgbClr val="3333CC"/>
                </a:solidFill>
              </a:rPr>
              <a:t>character</a:t>
            </a:r>
            <a:r>
              <a:rPr lang="en-GB">
                <a:solidFill>
                  <a:srgbClr val="3333CC"/>
                </a:solidFill>
              </a:rPr>
              <a:t> </a:t>
            </a:r>
            <a:r>
              <a:rPr lang="en-GB" u="sng">
                <a:solidFill>
                  <a:srgbClr val="3333CC"/>
                </a:solidFill>
              </a:rPr>
              <a:t>of</a:t>
            </a:r>
            <a:r>
              <a:rPr lang="en-GB">
                <a:solidFill>
                  <a:srgbClr val="3333CC"/>
                </a:solidFill>
              </a:rPr>
              <a:t> </a:t>
            </a:r>
            <a:r>
              <a:rPr lang="en-GB" u="sng">
                <a:solidFill>
                  <a:srgbClr val="3333CC"/>
                </a:solidFill>
              </a:rPr>
              <a:t>Scrooge</a:t>
            </a:r>
            <a:endParaRPr lang="en-GB">
              <a:solidFill>
                <a:srgbClr val="3333CC"/>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5"/>
          <p:cNvSpPr>
            <a:spLocks noGrp="1" noChangeArrowheads="1"/>
          </p:cNvSpPr>
          <p:nvPr>
            <p:ph type="title"/>
          </p:nvPr>
        </p:nvSpPr>
        <p:spPr/>
        <p:txBody>
          <a:bodyPr/>
          <a:lstStyle/>
          <a:p>
            <a:r>
              <a:rPr lang="en-US"/>
              <a:t>Question Classification</a:t>
            </a:r>
          </a:p>
        </p:txBody>
      </p:sp>
      <p:sp>
        <p:nvSpPr>
          <p:cNvPr id="53254" name="Rectangle 6"/>
          <p:cNvSpPr>
            <a:spLocks noGrp="1" noChangeArrowheads="1"/>
          </p:cNvSpPr>
          <p:nvPr>
            <p:ph type="body" idx="1"/>
          </p:nvPr>
        </p:nvSpPr>
        <p:spPr/>
        <p:txBody>
          <a:bodyPr/>
          <a:lstStyle/>
          <a:p>
            <a:pPr>
              <a:lnSpc>
                <a:spcPct val="90000"/>
              </a:lnSpc>
            </a:pPr>
            <a:r>
              <a:rPr lang="en-GB" sz="2000"/>
              <a:t>Classify question into one of seven categories</a:t>
            </a:r>
          </a:p>
          <a:p>
            <a:pPr lvl="1">
              <a:lnSpc>
                <a:spcPct val="90000"/>
              </a:lnSpc>
            </a:pPr>
            <a:r>
              <a:rPr lang="en-GB" sz="2000"/>
              <a:t>Who is/was/are/were…?</a:t>
            </a:r>
          </a:p>
          <a:p>
            <a:pPr lvl="1">
              <a:lnSpc>
                <a:spcPct val="90000"/>
              </a:lnSpc>
            </a:pPr>
            <a:r>
              <a:rPr lang="en-GB" sz="2000"/>
              <a:t>When is/did/will/are/were …?</a:t>
            </a:r>
          </a:p>
          <a:p>
            <a:pPr lvl="1">
              <a:lnSpc>
                <a:spcPct val="90000"/>
              </a:lnSpc>
            </a:pPr>
            <a:r>
              <a:rPr lang="en-GB" sz="2000"/>
              <a:t>Where is/are/were …?</a:t>
            </a:r>
          </a:p>
          <a:p>
            <a:pPr lvl="1">
              <a:lnSpc>
                <a:spcPct val="90000"/>
              </a:lnSpc>
              <a:buFontTx/>
              <a:buNone/>
            </a:pPr>
            <a:r>
              <a:rPr lang="en-GB" sz="2000"/>
              <a:t>Hand-crafted category-specific transformation rules</a:t>
            </a:r>
          </a:p>
          <a:p>
            <a:pPr lvl="1">
              <a:lnSpc>
                <a:spcPct val="90000"/>
              </a:lnSpc>
              <a:buFontTx/>
              <a:buNone/>
            </a:pPr>
            <a:r>
              <a:rPr lang="en-GB" sz="2000"/>
              <a:t>	e.g.: For where questions, move ‘is’ to all possible locations</a:t>
            </a:r>
          </a:p>
          <a:p>
            <a:pPr lvl="1">
              <a:lnSpc>
                <a:spcPct val="90000"/>
              </a:lnSpc>
              <a:buFontTx/>
              <a:buNone/>
            </a:pPr>
            <a:r>
              <a:rPr lang="en-GB" sz="2000"/>
              <a:t>		   Look to the right of the query terms for the answer.</a:t>
            </a:r>
          </a:p>
          <a:p>
            <a:pPr lvl="1">
              <a:lnSpc>
                <a:spcPct val="90000"/>
              </a:lnSpc>
              <a:buFontTx/>
              <a:buNone/>
            </a:pPr>
            <a:r>
              <a:rPr lang="en-GB" sz="2000"/>
              <a:t>		“Where is the Louvre Museum located?”</a:t>
            </a:r>
          </a:p>
          <a:p>
            <a:pPr lvl="1">
              <a:lnSpc>
                <a:spcPct val="90000"/>
              </a:lnSpc>
              <a:buFontTx/>
              <a:buNone/>
            </a:pPr>
            <a:r>
              <a:rPr lang="en-GB" sz="2000"/>
              <a:t>		    </a:t>
            </a:r>
            <a:r>
              <a:rPr lang="en-GB" sz="2000">
                <a:sym typeface="Symbol" pitchFamily="18" charset="2"/>
              </a:rPr>
              <a:t>	</a:t>
            </a:r>
            <a:r>
              <a:rPr lang="en-GB" sz="2000"/>
              <a:t>“is the Louvre Museum located”</a:t>
            </a:r>
          </a:p>
          <a:p>
            <a:pPr lvl="1">
              <a:lnSpc>
                <a:spcPct val="90000"/>
              </a:lnSpc>
              <a:buFontTx/>
              <a:buNone/>
            </a:pPr>
            <a:r>
              <a:rPr lang="en-GB" sz="2000"/>
              <a:t>		    </a:t>
            </a:r>
            <a:r>
              <a:rPr lang="en-GB" sz="2000">
                <a:sym typeface="Symbol" pitchFamily="18" charset="2"/>
              </a:rPr>
              <a:t></a:t>
            </a:r>
            <a:r>
              <a:rPr lang="en-GB" sz="2000"/>
              <a:t>	“the is Louvre Museum located”</a:t>
            </a:r>
          </a:p>
          <a:p>
            <a:pPr lvl="1">
              <a:lnSpc>
                <a:spcPct val="90000"/>
              </a:lnSpc>
              <a:buFontTx/>
              <a:buNone/>
            </a:pPr>
            <a:r>
              <a:rPr lang="en-GB" sz="2000"/>
              <a:t>		    </a:t>
            </a:r>
            <a:r>
              <a:rPr lang="en-GB" sz="2000">
                <a:sym typeface="Symbol" pitchFamily="18" charset="2"/>
              </a:rPr>
              <a:t></a:t>
            </a:r>
            <a:r>
              <a:rPr lang="en-GB" sz="2000"/>
              <a:t>	“the Louvre is Museum located”</a:t>
            </a:r>
          </a:p>
          <a:p>
            <a:pPr lvl="1">
              <a:lnSpc>
                <a:spcPct val="90000"/>
              </a:lnSpc>
              <a:buFontTx/>
              <a:buNone/>
            </a:pPr>
            <a:r>
              <a:rPr lang="en-GB" sz="2000"/>
              <a:t>		    </a:t>
            </a:r>
            <a:r>
              <a:rPr lang="en-GB" sz="2000">
                <a:sym typeface="Symbol" pitchFamily="18" charset="2"/>
              </a:rPr>
              <a:t></a:t>
            </a:r>
            <a:r>
              <a:rPr lang="en-GB" sz="2000"/>
              <a:t>	“the Louvre Museum is located”</a:t>
            </a:r>
          </a:p>
          <a:p>
            <a:pPr lvl="1">
              <a:lnSpc>
                <a:spcPct val="90000"/>
              </a:lnSpc>
              <a:buFontTx/>
              <a:buNone/>
            </a:pPr>
            <a:r>
              <a:rPr lang="en-GB" sz="2000"/>
              <a:t>		    </a:t>
            </a:r>
            <a:r>
              <a:rPr lang="en-GB" sz="2000">
                <a:sym typeface="Symbol" pitchFamily="18" charset="2"/>
              </a:rPr>
              <a:t></a:t>
            </a:r>
            <a:r>
              <a:rPr lang="en-GB" sz="2000"/>
              <a:t>	“the Louvre Museum located is”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p:txBody>
          <a:bodyPr/>
          <a:lstStyle/>
          <a:p>
            <a:r>
              <a:rPr lang="en-US"/>
              <a:t>Query the Search Engine</a:t>
            </a:r>
          </a:p>
        </p:txBody>
      </p:sp>
      <p:sp>
        <p:nvSpPr>
          <p:cNvPr id="54273" name="Rectangle 3"/>
          <p:cNvSpPr>
            <a:spLocks noGrp="1" noChangeArrowheads="1"/>
          </p:cNvSpPr>
          <p:nvPr>
            <p:ph type="body" idx="1"/>
          </p:nvPr>
        </p:nvSpPr>
        <p:spPr/>
        <p:txBody>
          <a:bodyPr/>
          <a:lstStyle/>
          <a:p>
            <a:r>
              <a:rPr lang="en-GB"/>
              <a:t>Send all rewrites to Web search engine</a:t>
            </a:r>
          </a:p>
          <a:p>
            <a:r>
              <a:rPr lang="en-GB"/>
              <a:t>Retrieve top N answers (100-200)</a:t>
            </a:r>
          </a:p>
          <a:p>
            <a:r>
              <a:rPr lang="en-GB"/>
              <a:t>For speed, rely just on search engine’s </a:t>
            </a:r>
            <a:r>
              <a:rPr lang="en-GB">
                <a:solidFill>
                  <a:srgbClr val="3333CC"/>
                </a:solidFill>
              </a:rPr>
              <a:t>snippets</a:t>
            </a:r>
            <a:r>
              <a:rPr lang="en-GB"/>
              <a:t>, not full text of the actual document</a:t>
            </a:r>
          </a:p>
          <a:p>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1" name="Rectangle 5"/>
          <p:cNvSpPr>
            <a:spLocks noGrp="1" noChangeArrowheads="1"/>
          </p:cNvSpPr>
          <p:nvPr>
            <p:ph type="title"/>
          </p:nvPr>
        </p:nvSpPr>
        <p:spPr/>
        <p:txBody>
          <a:bodyPr/>
          <a:lstStyle/>
          <a:p>
            <a:r>
              <a:rPr lang="en-US"/>
              <a:t>Gather Ngrams</a:t>
            </a:r>
          </a:p>
        </p:txBody>
      </p:sp>
      <p:sp>
        <p:nvSpPr>
          <p:cNvPr id="55302" name="Rectangle 6"/>
          <p:cNvSpPr>
            <a:spLocks noGrp="1" noChangeArrowheads="1"/>
          </p:cNvSpPr>
          <p:nvPr>
            <p:ph type="body" idx="1"/>
          </p:nvPr>
        </p:nvSpPr>
        <p:spPr/>
        <p:txBody>
          <a:bodyPr/>
          <a:lstStyle/>
          <a:p>
            <a:pPr>
              <a:lnSpc>
                <a:spcPct val="80000"/>
              </a:lnSpc>
            </a:pPr>
            <a:r>
              <a:rPr lang="en-GB" sz="2400"/>
              <a:t>Enumerate all Ngrams (N=1,2,3) in all retrieved snippets</a:t>
            </a:r>
          </a:p>
          <a:p>
            <a:pPr>
              <a:lnSpc>
                <a:spcPct val="80000"/>
              </a:lnSpc>
            </a:pPr>
            <a:r>
              <a:rPr lang="en-GB" sz="2400"/>
              <a:t>Weight of ngrams: occurrence count, each weighted by </a:t>
            </a:r>
            <a:r>
              <a:rPr lang="en-GB" sz="2400">
                <a:solidFill>
                  <a:srgbClr val="3333CC"/>
                </a:solidFill>
              </a:rPr>
              <a:t>reliability</a:t>
            </a:r>
            <a:r>
              <a:rPr lang="en-GB" sz="2400"/>
              <a:t> (weight) of rewrite rule that fetched the document</a:t>
            </a:r>
          </a:p>
          <a:p>
            <a:pPr lvl="1">
              <a:lnSpc>
                <a:spcPct val="80000"/>
              </a:lnSpc>
            </a:pPr>
            <a:r>
              <a:rPr lang="en-GB" sz="2400"/>
              <a:t>Example: “Who created the character of Scrooge?”</a:t>
            </a:r>
          </a:p>
          <a:p>
            <a:pPr lvl="2">
              <a:lnSpc>
                <a:spcPct val="80000"/>
              </a:lnSpc>
            </a:pPr>
            <a:r>
              <a:rPr lang="en-GB" sz="2000"/>
              <a:t>Dickens	 	 117</a:t>
            </a:r>
          </a:p>
          <a:p>
            <a:pPr lvl="2">
              <a:lnSpc>
                <a:spcPct val="80000"/>
              </a:lnSpc>
            </a:pPr>
            <a:r>
              <a:rPr lang="en-GB" sz="2000"/>
              <a:t>Christmas Carol 	  78</a:t>
            </a:r>
          </a:p>
          <a:p>
            <a:pPr lvl="2">
              <a:lnSpc>
                <a:spcPct val="80000"/>
              </a:lnSpc>
            </a:pPr>
            <a:r>
              <a:rPr lang="en-GB" sz="2000"/>
              <a:t>Charles Dickens	  75</a:t>
            </a:r>
          </a:p>
          <a:p>
            <a:pPr lvl="2">
              <a:lnSpc>
                <a:spcPct val="80000"/>
              </a:lnSpc>
            </a:pPr>
            <a:r>
              <a:rPr lang="en-GB" sz="2000"/>
              <a:t>Disney 		  72</a:t>
            </a:r>
          </a:p>
          <a:p>
            <a:pPr lvl="2">
              <a:lnSpc>
                <a:spcPct val="80000"/>
              </a:lnSpc>
            </a:pPr>
            <a:r>
              <a:rPr lang="en-GB" sz="2000"/>
              <a:t>Carl Banks 		  54</a:t>
            </a:r>
          </a:p>
          <a:p>
            <a:pPr lvl="2">
              <a:lnSpc>
                <a:spcPct val="80000"/>
              </a:lnSpc>
            </a:pPr>
            <a:r>
              <a:rPr lang="en-GB" sz="2000"/>
              <a:t>A Christmas 		  41</a:t>
            </a:r>
          </a:p>
          <a:p>
            <a:pPr lvl="2">
              <a:lnSpc>
                <a:spcPct val="80000"/>
              </a:lnSpc>
            </a:pPr>
            <a:r>
              <a:rPr lang="en-GB" sz="2000"/>
              <a:t>Christmas Carol 	  45</a:t>
            </a:r>
          </a:p>
          <a:p>
            <a:pPr lvl="2">
              <a:lnSpc>
                <a:spcPct val="80000"/>
              </a:lnSpc>
            </a:pPr>
            <a:r>
              <a:rPr lang="en-GB" sz="2000"/>
              <a:t>Uncle 		  31</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Rectangle 5"/>
          <p:cNvSpPr>
            <a:spLocks noGrp="1" noChangeArrowheads="1"/>
          </p:cNvSpPr>
          <p:nvPr>
            <p:ph type="title"/>
          </p:nvPr>
        </p:nvSpPr>
        <p:spPr/>
        <p:txBody>
          <a:bodyPr/>
          <a:lstStyle/>
          <a:p>
            <a:r>
              <a:rPr lang="en-US"/>
              <a:t>Filter Ngrams</a:t>
            </a:r>
          </a:p>
        </p:txBody>
      </p:sp>
      <p:sp>
        <p:nvSpPr>
          <p:cNvPr id="56326" name="Rectangle 6"/>
          <p:cNvSpPr>
            <a:spLocks noGrp="1" noChangeArrowheads="1"/>
          </p:cNvSpPr>
          <p:nvPr>
            <p:ph type="body" idx="1"/>
          </p:nvPr>
        </p:nvSpPr>
        <p:spPr/>
        <p:txBody>
          <a:bodyPr/>
          <a:lstStyle/>
          <a:p>
            <a:pPr>
              <a:lnSpc>
                <a:spcPct val="90000"/>
              </a:lnSpc>
            </a:pPr>
            <a:r>
              <a:rPr lang="en-GB" sz="2400"/>
              <a:t>Each question type associated with one or more </a:t>
            </a:r>
            <a:r>
              <a:rPr lang="en-GB" sz="2400">
                <a:solidFill>
                  <a:srgbClr val="3333CC"/>
                </a:solidFill>
              </a:rPr>
              <a:t>data-type filters</a:t>
            </a:r>
            <a:r>
              <a:rPr lang="en-GB" sz="2400"/>
              <a:t> (regular expressions for answer types)</a:t>
            </a:r>
          </a:p>
          <a:p>
            <a:pPr lvl="1">
              <a:lnSpc>
                <a:spcPct val="90000"/>
              </a:lnSpc>
            </a:pPr>
            <a:r>
              <a:rPr lang="en-GB" sz="2400"/>
              <a:t>Boost score of  ngrams that match expected answer type</a:t>
            </a:r>
          </a:p>
          <a:p>
            <a:pPr lvl="1">
              <a:lnSpc>
                <a:spcPct val="90000"/>
              </a:lnSpc>
            </a:pPr>
            <a:r>
              <a:rPr lang="en-GB" sz="2400"/>
              <a:t>Lower score of ngrams that don’t match</a:t>
            </a:r>
          </a:p>
          <a:p>
            <a:pPr>
              <a:lnSpc>
                <a:spcPct val="90000"/>
              </a:lnSpc>
            </a:pPr>
            <a:r>
              <a:rPr lang="en-GB" sz="2400"/>
              <a:t>E.g.</a:t>
            </a:r>
          </a:p>
          <a:p>
            <a:pPr lvl="1">
              <a:lnSpc>
                <a:spcPct val="90000"/>
              </a:lnSpc>
            </a:pPr>
            <a:r>
              <a:rPr lang="en-GB" sz="2400"/>
              <a:t>Filter for </a:t>
            </a:r>
            <a:r>
              <a:rPr lang="en-GB" sz="2400">
                <a:solidFill>
                  <a:srgbClr val="3333CC"/>
                </a:solidFill>
              </a:rPr>
              <a:t>how-many </a:t>
            </a:r>
            <a:r>
              <a:rPr lang="en-GB" sz="2400"/>
              <a:t>queries prefers a number</a:t>
            </a:r>
          </a:p>
          <a:p>
            <a:pPr lvl="2">
              <a:lnSpc>
                <a:spcPct val="90000"/>
              </a:lnSpc>
            </a:pPr>
            <a:r>
              <a:rPr lang="en-GB" sz="2000">
                <a:solidFill>
                  <a:srgbClr val="FF3300"/>
                </a:solidFill>
              </a:rPr>
              <a:t>How many dogs pull a sled in the Iditarod?</a:t>
            </a:r>
            <a:endParaRPr lang="en-GB" sz="2000"/>
          </a:p>
          <a:p>
            <a:pPr lvl="1">
              <a:lnSpc>
                <a:spcPct val="90000"/>
              </a:lnSpc>
            </a:pPr>
            <a:r>
              <a:rPr lang="en-GB" sz="2400"/>
              <a:t>So… disprefer candidate ngrams like </a:t>
            </a:r>
          </a:p>
          <a:p>
            <a:pPr lvl="2">
              <a:lnSpc>
                <a:spcPct val="90000"/>
              </a:lnSpc>
            </a:pPr>
            <a:r>
              <a:rPr lang="en-GB" sz="2000">
                <a:solidFill>
                  <a:srgbClr val="FF3300"/>
                </a:solidFill>
              </a:rPr>
              <a:t>Dog race, run, Alaskan, dog racing</a:t>
            </a:r>
          </a:p>
          <a:p>
            <a:pPr lvl="1">
              <a:lnSpc>
                <a:spcPct val="90000"/>
              </a:lnSpc>
            </a:pPr>
            <a:r>
              <a:rPr lang="en-GB" sz="2400"/>
              <a:t>Prefer candidiate ngrams like</a:t>
            </a:r>
          </a:p>
          <a:p>
            <a:pPr lvl="2">
              <a:lnSpc>
                <a:spcPct val="90000"/>
              </a:lnSpc>
            </a:pPr>
            <a:r>
              <a:rPr lang="en-GB" sz="2000">
                <a:solidFill>
                  <a:srgbClr val="FF3300"/>
                </a:solidFill>
              </a:rPr>
              <a:t>Pool (of)16 dogs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3"/>
          <p:cNvSpPr txBox="1">
            <a:spLocks noChangeArrowheads="1"/>
          </p:cNvSpPr>
          <p:nvPr/>
        </p:nvSpPr>
        <p:spPr bwMode="auto">
          <a:xfrm>
            <a:off x="3200400" y="2908300"/>
            <a:ext cx="1524000" cy="476250"/>
          </a:xfrm>
          <a:prstGeom prst="rect">
            <a:avLst/>
          </a:prstGeom>
          <a:noFill/>
          <a:ln w="19050">
            <a:solidFill>
              <a:schemeClr val="tx1"/>
            </a:solidFill>
            <a:miter lim="800000"/>
            <a:headEnd/>
            <a:tailEnd/>
          </a:ln>
        </p:spPr>
        <p:txBody>
          <a:bodyPr>
            <a:spAutoFit/>
          </a:bodyPr>
          <a:lstStyle/>
          <a:p>
            <a:pPr eaLnBrk="0" hangingPunct="0">
              <a:spcBef>
                <a:spcPct val="50000"/>
              </a:spcBef>
            </a:pPr>
            <a:r>
              <a:rPr lang="en-GB" sz="2400" b="1">
                <a:latin typeface="Times New Roman" pitchFamily="18" charset="0"/>
              </a:rPr>
              <a:t>  Dickens</a:t>
            </a:r>
          </a:p>
        </p:txBody>
      </p:sp>
      <p:sp>
        <p:nvSpPr>
          <p:cNvPr id="57347" name="Text Box 4"/>
          <p:cNvSpPr txBox="1">
            <a:spLocks noChangeArrowheads="1"/>
          </p:cNvSpPr>
          <p:nvPr/>
        </p:nvSpPr>
        <p:spPr bwMode="auto">
          <a:xfrm>
            <a:off x="1905000" y="2374900"/>
            <a:ext cx="2819400" cy="476250"/>
          </a:xfrm>
          <a:prstGeom prst="rect">
            <a:avLst/>
          </a:prstGeom>
          <a:noFill/>
          <a:ln w="19050">
            <a:solidFill>
              <a:schemeClr val="tx1"/>
            </a:solidFill>
            <a:miter lim="800000"/>
            <a:headEnd/>
            <a:tailEnd/>
          </a:ln>
        </p:spPr>
        <p:txBody>
          <a:bodyPr>
            <a:spAutoFit/>
          </a:bodyPr>
          <a:lstStyle/>
          <a:p>
            <a:pPr eaLnBrk="0" hangingPunct="0">
              <a:spcBef>
                <a:spcPct val="50000"/>
              </a:spcBef>
            </a:pPr>
            <a:r>
              <a:rPr lang="en-GB" sz="2400" b="1">
                <a:latin typeface="Times New Roman" pitchFamily="18" charset="0"/>
              </a:rPr>
              <a:t>  Charles    Dickens </a:t>
            </a:r>
          </a:p>
        </p:txBody>
      </p:sp>
      <p:sp>
        <p:nvSpPr>
          <p:cNvPr id="57348" name="Text Box 5"/>
          <p:cNvSpPr txBox="1">
            <a:spLocks noChangeArrowheads="1"/>
          </p:cNvSpPr>
          <p:nvPr/>
        </p:nvSpPr>
        <p:spPr bwMode="auto">
          <a:xfrm>
            <a:off x="1219200" y="3460750"/>
            <a:ext cx="1905000" cy="476250"/>
          </a:xfrm>
          <a:prstGeom prst="rect">
            <a:avLst/>
          </a:prstGeom>
          <a:noFill/>
          <a:ln w="19050">
            <a:solidFill>
              <a:schemeClr val="tx1"/>
            </a:solidFill>
            <a:miter lim="800000"/>
            <a:headEnd/>
            <a:tailEnd/>
          </a:ln>
        </p:spPr>
        <p:txBody>
          <a:bodyPr>
            <a:spAutoFit/>
          </a:bodyPr>
          <a:lstStyle/>
          <a:p>
            <a:pPr eaLnBrk="0" hangingPunct="0">
              <a:spcBef>
                <a:spcPct val="50000"/>
              </a:spcBef>
            </a:pPr>
            <a:r>
              <a:rPr lang="en-GB" sz="2400" b="1">
                <a:latin typeface="Times New Roman" pitchFamily="18" charset="0"/>
              </a:rPr>
              <a:t>  Mr Charles</a:t>
            </a:r>
          </a:p>
        </p:txBody>
      </p:sp>
      <p:sp>
        <p:nvSpPr>
          <p:cNvPr id="57349" name="Text Box 6"/>
          <p:cNvSpPr txBox="1">
            <a:spLocks noChangeArrowheads="1"/>
          </p:cNvSpPr>
          <p:nvPr/>
        </p:nvSpPr>
        <p:spPr bwMode="auto">
          <a:xfrm>
            <a:off x="609600" y="1687513"/>
            <a:ext cx="1030288" cy="2392362"/>
          </a:xfrm>
          <a:prstGeom prst="rect">
            <a:avLst/>
          </a:prstGeom>
          <a:noFill/>
          <a:ln w="9525">
            <a:noFill/>
            <a:miter lim="800000"/>
            <a:headEnd/>
            <a:tailEnd/>
          </a:ln>
        </p:spPr>
        <p:txBody>
          <a:bodyPr wrap="none">
            <a:spAutoFit/>
          </a:bodyPr>
          <a:lstStyle/>
          <a:p>
            <a:pPr eaLnBrk="0" hangingPunct="0">
              <a:lnSpc>
                <a:spcPct val="90000"/>
              </a:lnSpc>
            </a:pPr>
            <a:r>
              <a:rPr lang="en-GB" sz="2400" b="1">
                <a:latin typeface="Times New Roman" pitchFamily="18" charset="0"/>
              </a:rPr>
              <a:t>Scores</a:t>
            </a:r>
          </a:p>
          <a:p>
            <a:pPr eaLnBrk="0" hangingPunct="0">
              <a:lnSpc>
                <a:spcPct val="90000"/>
              </a:lnSpc>
            </a:pPr>
            <a:endParaRPr lang="en-GB" sz="2400" b="1">
              <a:latin typeface="Times New Roman" pitchFamily="18" charset="0"/>
            </a:endParaRPr>
          </a:p>
          <a:p>
            <a:pPr eaLnBrk="0" hangingPunct="0">
              <a:lnSpc>
                <a:spcPct val="90000"/>
              </a:lnSpc>
            </a:pPr>
            <a:r>
              <a:rPr lang="en-GB" sz="2400" b="1">
                <a:latin typeface="Times New Roman" pitchFamily="18" charset="0"/>
              </a:rPr>
              <a:t>20</a:t>
            </a:r>
          </a:p>
          <a:p>
            <a:pPr eaLnBrk="0" hangingPunct="0">
              <a:lnSpc>
                <a:spcPct val="90000"/>
              </a:lnSpc>
            </a:pPr>
            <a:endParaRPr lang="en-GB" sz="2400" b="1">
              <a:latin typeface="Times New Roman" pitchFamily="18" charset="0"/>
            </a:endParaRPr>
          </a:p>
          <a:p>
            <a:pPr eaLnBrk="0" hangingPunct="0">
              <a:lnSpc>
                <a:spcPct val="90000"/>
              </a:lnSpc>
            </a:pPr>
            <a:r>
              <a:rPr lang="en-GB" sz="2400" b="1">
                <a:latin typeface="Times New Roman" pitchFamily="18" charset="0"/>
              </a:rPr>
              <a:t>15</a:t>
            </a:r>
          </a:p>
          <a:p>
            <a:pPr eaLnBrk="0" hangingPunct="0">
              <a:lnSpc>
                <a:spcPct val="90000"/>
              </a:lnSpc>
            </a:pPr>
            <a:endParaRPr lang="en-GB" sz="2400" b="1">
              <a:latin typeface="Times New Roman" pitchFamily="18" charset="0"/>
            </a:endParaRPr>
          </a:p>
          <a:p>
            <a:pPr eaLnBrk="0" hangingPunct="0">
              <a:lnSpc>
                <a:spcPct val="90000"/>
              </a:lnSpc>
            </a:pPr>
            <a:r>
              <a:rPr lang="en-GB" sz="2400" b="1">
                <a:latin typeface="Times New Roman" pitchFamily="18" charset="0"/>
              </a:rPr>
              <a:t>10</a:t>
            </a:r>
          </a:p>
        </p:txBody>
      </p:sp>
      <p:sp>
        <p:nvSpPr>
          <p:cNvPr id="57350" name="AutoShape 7"/>
          <p:cNvSpPr>
            <a:spLocks/>
          </p:cNvSpPr>
          <p:nvPr/>
        </p:nvSpPr>
        <p:spPr bwMode="auto">
          <a:xfrm>
            <a:off x="4953000" y="2133600"/>
            <a:ext cx="381000" cy="1905000"/>
          </a:xfrm>
          <a:prstGeom prst="rightBrace">
            <a:avLst>
              <a:gd name="adj1" fmla="val 41667"/>
              <a:gd name="adj2" fmla="val 50000"/>
            </a:avLst>
          </a:prstGeom>
          <a:noFill/>
          <a:ln w="9525">
            <a:solidFill>
              <a:schemeClr val="tx1"/>
            </a:solidFill>
            <a:round/>
            <a:headEnd/>
            <a:tailEnd/>
          </a:ln>
        </p:spPr>
        <p:txBody>
          <a:bodyPr wrap="none" anchor="ctr"/>
          <a:lstStyle/>
          <a:p>
            <a:pPr eaLnBrk="0" hangingPunct="0"/>
            <a:r>
              <a:rPr lang="en-GB" sz="2400" b="1">
                <a:latin typeface="Times New Roman" pitchFamily="18" charset="0"/>
              </a:rPr>
              <a:t>     merged,	 discard</a:t>
            </a:r>
            <a:br>
              <a:rPr lang="en-GB" sz="2400" b="1">
                <a:latin typeface="Times New Roman" pitchFamily="18" charset="0"/>
              </a:rPr>
            </a:br>
            <a:r>
              <a:rPr lang="en-GB" sz="2400" b="1">
                <a:latin typeface="Times New Roman" pitchFamily="18" charset="0"/>
              </a:rPr>
              <a:t>		old n-grams</a:t>
            </a:r>
          </a:p>
        </p:txBody>
      </p:sp>
      <p:sp>
        <p:nvSpPr>
          <p:cNvPr id="57351" name="Text Box 8"/>
          <p:cNvSpPr txBox="1">
            <a:spLocks noChangeArrowheads="1"/>
          </p:cNvSpPr>
          <p:nvPr/>
        </p:nvSpPr>
        <p:spPr bwMode="auto">
          <a:xfrm>
            <a:off x="4876800" y="4343400"/>
            <a:ext cx="3352800" cy="476250"/>
          </a:xfrm>
          <a:prstGeom prst="rect">
            <a:avLst/>
          </a:prstGeom>
          <a:noFill/>
          <a:ln w="19050">
            <a:solidFill>
              <a:schemeClr val="tx1"/>
            </a:solidFill>
            <a:miter lim="800000"/>
            <a:headEnd/>
            <a:tailEnd/>
          </a:ln>
        </p:spPr>
        <p:txBody>
          <a:bodyPr>
            <a:spAutoFit/>
          </a:bodyPr>
          <a:lstStyle/>
          <a:p>
            <a:pPr eaLnBrk="0" hangingPunct="0">
              <a:spcBef>
                <a:spcPct val="50000"/>
              </a:spcBef>
            </a:pPr>
            <a:r>
              <a:rPr lang="en-GB" sz="2400" b="1">
                <a:latin typeface="Times New Roman" pitchFamily="18" charset="0"/>
              </a:rPr>
              <a:t>  Mr Charles  Dickens</a:t>
            </a:r>
          </a:p>
        </p:txBody>
      </p:sp>
      <p:sp>
        <p:nvSpPr>
          <p:cNvPr id="57352" name="Text Box 9"/>
          <p:cNvSpPr txBox="1">
            <a:spLocks noChangeArrowheads="1"/>
          </p:cNvSpPr>
          <p:nvPr/>
        </p:nvSpPr>
        <p:spPr bwMode="auto">
          <a:xfrm>
            <a:off x="3505200" y="4343400"/>
            <a:ext cx="1292225" cy="457200"/>
          </a:xfrm>
          <a:prstGeom prst="rect">
            <a:avLst/>
          </a:prstGeom>
          <a:noFill/>
          <a:ln w="9525">
            <a:noFill/>
            <a:miter lim="800000"/>
            <a:headEnd/>
            <a:tailEnd/>
          </a:ln>
        </p:spPr>
        <p:txBody>
          <a:bodyPr wrap="none">
            <a:spAutoFit/>
          </a:bodyPr>
          <a:lstStyle/>
          <a:p>
            <a:pPr eaLnBrk="0" hangingPunct="0"/>
            <a:r>
              <a:rPr lang="en-GB" sz="2400" b="1">
                <a:latin typeface="Times New Roman" pitchFamily="18" charset="0"/>
              </a:rPr>
              <a:t>Score 45</a:t>
            </a:r>
          </a:p>
        </p:txBody>
      </p:sp>
      <p:sp>
        <p:nvSpPr>
          <p:cNvPr id="57353" name="Line 10"/>
          <p:cNvSpPr>
            <a:spLocks noChangeShapeType="1"/>
          </p:cNvSpPr>
          <p:nvPr/>
        </p:nvSpPr>
        <p:spPr bwMode="auto">
          <a:xfrm>
            <a:off x="5791200" y="3429000"/>
            <a:ext cx="0" cy="762000"/>
          </a:xfrm>
          <a:prstGeom prst="line">
            <a:avLst/>
          </a:prstGeom>
          <a:noFill/>
          <a:ln w="76200">
            <a:solidFill>
              <a:schemeClr val="tx1"/>
            </a:solidFill>
            <a:round/>
            <a:headEnd/>
            <a:tailEnd type="triangle" w="med" len="med"/>
          </a:ln>
        </p:spPr>
        <p:txBody>
          <a:bodyPr/>
          <a:lstStyle/>
          <a:p>
            <a:endParaRPr lang="en-US"/>
          </a:p>
        </p:txBody>
      </p:sp>
      <p:sp>
        <p:nvSpPr>
          <p:cNvPr id="57354" name="Line 11"/>
          <p:cNvSpPr>
            <a:spLocks noChangeShapeType="1"/>
          </p:cNvSpPr>
          <p:nvPr/>
        </p:nvSpPr>
        <p:spPr bwMode="auto">
          <a:xfrm>
            <a:off x="304800" y="4267200"/>
            <a:ext cx="8458200" cy="0"/>
          </a:xfrm>
          <a:prstGeom prst="line">
            <a:avLst/>
          </a:prstGeom>
          <a:noFill/>
          <a:ln w="9525">
            <a:solidFill>
              <a:schemeClr val="tx1"/>
            </a:solidFill>
            <a:round/>
            <a:headEnd/>
            <a:tailEnd/>
          </a:ln>
        </p:spPr>
        <p:txBody>
          <a:bodyPr/>
          <a:lstStyle/>
          <a:p>
            <a:endParaRPr lang="en-US"/>
          </a:p>
        </p:txBody>
      </p:sp>
      <p:sp>
        <p:nvSpPr>
          <p:cNvPr id="57356" name="Rectangle 12"/>
          <p:cNvSpPr>
            <a:spLocks noGrp="1" noChangeArrowheads="1"/>
          </p:cNvSpPr>
          <p:nvPr>
            <p:ph type="title"/>
          </p:nvPr>
        </p:nvSpPr>
        <p:spPr/>
        <p:txBody>
          <a:bodyPr/>
          <a:lstStyle/>
          <a:p>
            <a:r>
              <a:rPr lang="en-US"/>
              <a:t>Tiling the Answers:  Concatenate Overlaps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p:txBody>
          <a:bodyPr/>
          <a:lstStyle/>
          <a:p>
            <a:r>
              <a:rPr lang="en-US"/>
              <a:t>Evaluation</a:t>
            </a:r>
          </a:p>
        </p:txBody>
      </p:sp>
      <p:sp>
        <p:nvSpPr>
          <p:cNvPr id="58369" name="Rectangle 3"/>
          <p:cNvSpPr>
            <a:spLocks noGrp="1" noChangeArrowheads="1"/>
          </p:cNvSpPr>
          <p:nvPr>
            <p:ph type="body" idx="1"/>
          </p:nvPr>
        </p:nvSpPr>
        <p:spPr/>
        <p:txBody>
          <a:bodyPr/>
          <a:lstStyle/>
          <a:p>
            <a:r>
              <a:rPr lang="en-US"/>
              <a:t>Usually based on TREC-devised metric</a:t>
            </a:r>
          </a:p>
          <a:p>
            <a:r>
              <a:rPr lang="en-US"/>
              <a:t>In Q/A most frequent metric is</a:t>
            </a:r>
          </a:p>
          <a:p>
            <a:pPr lvl="1"/>
            <a:r>
              <a:rPr lang="en-US">
                <a:solidFill>
                  <a:srgbClr val="3333CC"/>
                </a:solidFill>
              </a:rPr>
              <a:t>Mean Reciprocal Rank</a:t>
            </a:r>
          </a:p>
          <a:p>
            <a:pPr lvl="2"/>
            <a:r>
              <a:rPr lang="en-US"/>
              <a:t>Each system returns N answers</a:t>
            </a:r>
          </a:p>
          <a:p>
            <a:pPr lvl="2"/>
            <a:r>
              <a:rPr lang="en-US"/>
              <a:t>Score is 1/&lt;rank of first correct answer&gt;</a:t>
            </a:r>
          </a:p>
          <a:p>
            <a:pPr lvl="2"/>
            <a:r>
              <a:rPr lang="en-US"/>
              <a:t>Average score over all questions attempted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Grp="1" noChangeArrowheads="1"/>
          </p:cNvSpPr>
          <p:nvPr>
            <p:ph type="title"/>
          </p:nvPr>
        </p:nvSpPr>
        <p:spPr/>
        <p:txBody>
          <a:bodyPr/>
          <a:lstStyle/>
          <a:p>
            <a:r>
              <a:rPr lang="en-US"/>
              <a:t>Results</a:t>
            </a:r>
          </a:p>
        </p:txBody>
      </p:sp>
      <p:sp>
        <p:nvSpPr>
          <p:cNvPr id="59393" name="Rectangle 3"/>
          <p:cNvSpPr>
            <a:spLocks noGrp="1" noChangeArrowheads="1"/>
          </p:cNvSpPr>
          <p:nvPr>
            <p:ph type="body" idx="1"/>
          </p:nvPr>
        </p:nvSpPr>
        <p:spPr/>
        <p:txBody>
          <a:bodyPr/>
          <a:lstStyle/>
          <a:p>
            <a:r>
              <a:rPr lang="en-GB"/>
              <a:t>Standard TREC test-bed (TREC 2001)</a:t>
            </a:r>
          </a:p>
          <a:p>
            <a:pPr lvl="1"/>
            <a:r>
              <a:rPr lang="en-GB"/>
              <a:t>1M documents; 900 questions</a:t>
            </a:r>
          </a:p>
          <a:p>
            <a:pPr lvl="1"/>
            <a:r>
              <a:rPr lang="en-GB"/>
              <a:t>AskMSR technique would have placed in top 9 of ~30 participants with MRR = 0.507</a:t>
            </a:r>
          </a:p>
          <a:p>
            <a:pPr lvl="1"/>
            <a:r>
              <a:rPr lang="en-GB"/>
              <a:t>But….with access to Web…would have come in second on TREC 2001 </a:t>
            </a:r>
          </a:p>
          <a:p>
            <a:pPr lvl="2"/>
            <a:r>
              <a:rPr lang="en-GB">
                <a:solidFill>
                  <a:srgbClr val="3333CC"/>
                </a:solidFill>
              </a:rPr>
              <a:t>Be suspicious of any after-the-bake-off is over results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ChangeArrowheads="1"/>
          </p:cNvSpPr>
          <p:nvPr>
            <p:ph type="title"/>
          </p:nvPr>
        </p:nvSpPr>
        <p:spPr/>
        <p:txBody>
          <a:bodyPr/>
          <a:lstStyle/>
          <a:p>
            <a:r>
              <a:rPr lang="en-US"/>
              <a:t>Which Approach to Q/A is Better?</a:t>
            </a:r>
          </a:p>
        </p:txBody>
      </p:sp>
      <p:sp>
        <p:nvSpPr>
          <p:cNvPr id="61441" name="Rectangle 3"/>
          <p:cNvSpPr>
            <a:spLocks noGrp="1" noChangeArrowheads="1"/>
          </p:cNvSpPr>
          <p:nvPr>
            <p:ph type="body" idx="1"/>
          </p:nvPr>
        </p:nvSpPr>
        <p:spPr/>
        <p:txBody>
          <a:bodyPr/>
          <a:lstStyle/>
          <a:p>
            <a:pPr>
              <a:lnSpc>
                <a:spcPct val="90000"/>
              </a:lnSpc>
            </a:pPr>
            <a:r>
              <a:rPr lang="en-US"/>
              <a:t>Does it depend on question type?  On document collection available?  On?</a:t>
            </a:r>
          </a:p>
          <a:p>
            <a:pPr>
              <a:lnSpc>
                <a:spcPct val="90000"/>
              </a:lnSpc>
            </a:pPr>
            <a:r>
              <a:rPr lang="en-US"/>
              <a:t>How can we handle harder questions, where answers are fluid and depend on putting together information from disparate texts over time?</a:t>
            </a:r>
          </a:p>
          <a:p>
            <a:pPr lvl="1">
              <a:lnSpc>
                <a:spcPct val="90000"/>
              </a:lnSpc>
            </a:pPr>
            <a:r>
              <a:rPr lang="en-US"/>
              <a:t>Who is Condoleezza Rice?</a:t>
            </a:r>
          </a:p>
          <a:p>
            <a:pPr lvl="1">
              <a:lnSpc>
                <a:spcPct val="90000"/>
              </a:lnSpc>
            </a:pPr>
            <a:r>
              <a:rPr lang="en-US"/>
              <a:t>Who is Stephen Harper?</a:t>
            </a:r>
          </a:p>
          <a:p>
            <a:pPr lvl="1">
              <a:lnSpc>
                <a:spcPct val="90000"/>
              </a:lnSpc>
            </a:pPr>
            <a:r>
              <a:rPr lang="en-US"/>
              <a:t>Why did San Francisco have to hand-count ballots in the last election?</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title"/>
          </p:nvPr>
        </p:nvSpPr>
        <p:spPr/>
        <p:txBody>
          <a:bodyPr/>
          <a:lstStyle/>
          <a:p>
            <a:r>
              <a:rPr lang="en-US"/>
              <a:t>Summary</a:t>
            </a:r>
          </a:p>
        </p:txBody>
      </p:sp>
      <p:sp>
        <p:nvSpPr>
          <p:cNvPr id="62465" name="Rectangle 3"/>
          <p:cNvSpPr>
            <a:spLocks noGrp="1" noChangeArrowheads="1"/>
          </p:cNvSpPr>
          <p:nvPr>
            <p:ph type="body" idx="1"/>
          </p:nvPr>
        </p:nvSpPr>
        <p:spPr/>
        <p:txBody>
          <a:bodyPr/>
          <a:lstStyle/>
          <a:p>
            <a:r>
              <a:rPr lang="en-US"/>
              <a:t>Information Retrieval</a:t>
            </a:r>
          </a:p>
          <a:p>
            <a:r>
              <a:rPr lang="en-US"/>
              <a:t>Question Answering</a:t>
            </a:r>
          </a:p>
          <a:p>
            <a:pPr lvl="1"/>
            <a:r>
              <a:rPr lang="en-US"/>
              <a:t>IE-based (e.g. Biadsy)</a:t>
            </a:r>
          </a:p>
          <a:p>
            <a:pPr lvl="1"/>
            <a:r>
              <a:rPr lang="en-US"/>
              <a:t>UT Dallas style </a:t>
            </a:r>
          </a:p>
          <a:p>
            <a:pPr lvl="1"/>
            <a:r>
              <a:rPr lang="en-US"/>
              <a:t>Web-based (e.g. AskMSR)</a:t>
            </a:r>
          </a:p>
          <a:p>
            <a:r>
              <a:rPr lang="en-US"/>
              <a:t>Next:  Summarization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6549" name="Rectangle 5"/>
          <p:cNvSpPr>
            <a:spLocks noGrp="1" noChangeArrowheads="1"/>
          </p:cNvSpPr>
          <p:nvPr>
            <p:ph type="title"/>
          </p:nvPr>
        </p:nvSpPr>
        <p:spPr/>
        <p:txBody>
          <a:bodyPr/>
          <a:lstStyle/>
          <a:p>
            <a:r>
              <a:rPr lang="en-US"/>
              <a:t>Stop Lists and Stemming</a:t>
            </a:r>
          </a:p>
        </p:txBody>
      </p:sp>
      <p:sp>
        <p:nvSpPr>
          <p:cNvPr id="1516550" name="Rectangle 6"/>
          <p:cNvSpPr>
            <a:spLocks noGrp="1" noChangeArrowheads="1"/>
          </p:cNvSpPr>
          <p:nvPr>
            <p:ph type="body" idx="1"/>
          </p:nvPr>
        </p:nvSpPr>
        <p:spPr/>
        <p:txBody>
          <a:bodyPr/>
          <a:lstStyle/>
          <a:p>
            <a:r>
              <a:rPr lang="en-US"/>
              <a:t>Used by all IR systems</a:t>
            </a:r>
          </a:p>
          <a:p>
            <a:r>
              <a:rPr lang="en-US">
                <a:solidFill>
                  <a:srgbClr val="3333CC"/>
                </a:solidFill>
              </a:rPr>
              <a:t>Stop List</a:t>
            </a:r>
          </a:p>
          <a:p>
            <a:pPr lvl="1"/>
            <a:r>
              <a:rPr lang="en-US"/>
              <a:t>Frequent (function/closed-class) words not indexed (</a:t>
            </a:r>
            <a:r>
              <a:rPr lang="en-US">
                <a:solidFill>
                  <a:srgbClr val="FF3300"/>
                </a:solidFill>
              </a:rPr>
              <a:t>of, the, a</a:t>
            </a:r>
            <a:r>
              <a:rPr lang="en-US"/>
              <a:t> …)</a:t>
            </a:r>
          </a:p>
          <a:p>
            <a:pPr lvl="1"/>
            <a:r>
              <a:rPr lang="en-US"/>
              <a:t>Reduces size of inverted index with virtual no loss of search accuracy</a:t>
            </a:r>
          </a:p>
          <a:p>
            <a:r>
              <a:rPr lang="en-US">
                <a:solidFill>
                  <a:srgbClr val="3333CC"/>
                </a:solidFill>
              </a:rPr>
              <a:t>Stemming </a:t>
            </a:r>
            <a:r>
              <a:rPr lang="en-US"/>
              <a:t>issues</a:t>
            </a:r>
            <a:endParaRPr lang="en-US">
              <a:solidFill>
                <a:srgbClr val="3333CC"/>
              </a:solidFill>
            </a:endParaRPr>
          </a:p>
          <a:p>
            <a:pPr lvl="1"/>
            <a:r>
              <a:rPr lang="en-US"/>
              <a:t>Are </a:t>
            </a:r>
            <a:r>
              <a:rPr lang="en-US">
                <a:solidFill>
                  <a:srgbClr val="FF3300"/>
                </a:solidFill>
              </a:rPr>
              <a:t>dog</a:t>
            </a:r>
            <a:r>
              <a:rPr lang="en-US"/>
              <a:t> and </a:t>
            </a:r>
            <a:r>
              <a:rPr lang="en-US">
                <a:solidFill>
                  <a:srgbClr val="FF3300"/>
                </a:solidFill>
              </a:rPr>
              <a:t>dogs</a:t>
            </a:r>
            <a:r>
              <a:rPr lang="en-US"/>
              <a:t> separate entries or are they collapsed to </a:t>
            </a:r>
            <a:r>
              <a:rPr lang="en-US">
                <a:solidFill>
                  <a:srgbClr val="FF3300"/>
                </a:solidFill>
              </a:rPr>
              <a:t>dog</a:t>
            </a:r>
            <a:r>
              <a:rPr lang="en-US"/>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7572" name="Rectangle 4"/>
          <p:cNvSpPr>
            <a:spLocks noGrp="1" noChangeArrowheads="1"/>
          </p:cNvSpPr>
          <p:nvPr>
            <p:ph type="title"/>
          </p:nvPr>
        </p:nvSpPr>
        <p:spPr/>
        <p:txBody>
          <a:bodyPr/>
          <a:lstStyle/>
          <a:p>
            <a:r>
              <a:rPr lang="en-US"/>
              <a:t>Phrasal Search</a:t>
            </a:r>
          </a:p>
        </p:txBody>
      </p:sp>
      <p:sp>
        <p:nvSpPr>
          <p:cNvPr id="1517570" name="Rectangle 3"/>
          <p:cNvSpPr>
            <a:spLocks noGrp="1" noChangeArrowheads="1"/>
          </p:cNvSpPr>
          <p:nvPr>
            <p:ph type="body" idx="1"/>
          </p:nvPr>
        </p:nvSpPr>
        <p:spPr/>
        <p:txBody>
          <a:bodyPr/>
          <a:lstStyle/>
          <a:p>
            <a:pPr marL="365125" indent="-255588"/>
            <a:r>
              <a:rPr lang="en-US"/>
              <a:t>Google et al allows users to perform phrasal searches, e.g. </a:t>
            </a:r>
            <a:r>
              <a:rPr lang="en-US">
                <a:solidFill>
                  <a:srgbClr val="FF3300"/>
                </a:solidFill>
              </a:rPr>
              <a:t>big red dog</a:t>
            </a:r>
          </a:p>
          <a:p>
            <a:pPr marL="620713" lvl="1" indent="-228600"/>
            <a:r>
              <a:rPr lang="en-US"/>
              <a:t>Hint: they don’t </a:t>
            </a:r>
            <a:r>
              <a:rPr lang="en-US">
                <a:solidFill>
                  <a:srgbClr val="3333CC"/>
                </a:solidFill>
              </a:rPr>
              <a:t>grep</a:t>
            </a:r>
            <a:r>
              <a:rPr lang="en-US"/>
              <a:t> the collection</a:t>
            </a:r>
          </a:p>
          <a:p>
            <a:pPr marL="620713" lvl="1" indent="-228600"/>
            <a:r>
              <a:rPr lang="en-US"/>
              <a:t>Add locational information to the index</a:t>
            </a:r>
          </a:p>
          <a:p>
            <a:pPr marL="858838" lvl="2"/>
            <a:r>
              <a:rPr lang="en-US">
                <a:latin typeface="Courier New" pitchFamily="49" charset="0"/>
              </a:rPr>
              <a:t>dog: 1{104}, 2{10}, etc</a:t>
            </a:r>
          </a:p>
          <a:p>
            <a:pPr marL="858838" lvl="2"/>
            <a:r>
              <a:rPr lang="en-US">
                <a:latin typeface="Courier New" pitchFamily="49" charset="0"/>
              </a:rPr>
              <a:t>red: 1{103},…</a:t>
            </a:r>
          </a:p>
          <a:p>
            <a:pPr marL="858838" lvl="2"/>
            <a:r>
              <a:rPr lang="en-US">
                <a:latin typeface="Courier New" pitchFamily="49" charset="0"/>
              </a:rPr>
              <a:t>big: 1{102},…</a:t>
            </a:r>
          </a:p>
          <a:p>
            <a:pPr marL="620713" lvl="1" indent="-228600"/>
            <a:r>
              <a:rPr lang="en-US"/>
              <a:t>Phrasal searches can operate incrementally by piecing the phrases together</a:t>
            </a:r>
            <a:endParaRPr lang="en-US">
              <a:latin typeface="Courier New" pitchFamily="49"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8596" name="Rectangle 4"/>
          <p:cNvSpPr>
            <a:spLocks noGrp="1" noChangeArrowheads="1"/>
          </p:cNvSpPr>
          <p:nvPr>
            <p:ph type="title"/>
          </p:nvPr>
        </p:nvSpPr>
        <p:spPr/>
        <p:txBody>
          <a:bodyPr/>
          <a:lstStyle/>
          <a:p>
            <a:r>
              <a:rPr lang="en-US"/>
              <a:t>Ranked Retrieval</a:t>
            </a:r>
          </a:p>
        </p:txBody>
      </p:sp>
      <p:sp>
        <p:nvSpPr>
          <p:cNvPr id="1518594" name="Rectangle 3"/>
          <p:cNvSpPr>
            <a:spLocks noGrp="1" noChangeArrowheads="1"/>
          </p:cNvSpPr>
          <p:nvPr>
            <p:ph type="body" idx="1"/>
          </p:nvPr>
        </p:nvSpPr>
        <p:spPr/>
        <p:txBody>
          <a:bodyPr/>
          <a:lstStyle/>
          <a:p>
            <a:pPr marL="365125" indent="-255588"/>
            <a:r>
              <a:rPr lang="en-US"/>
              <a:t>Inverted index is just the start</a:t>
            </a:r>
          </a:p>
          <a:p>
            <a:pPr marL="365125" indent="-255588"/>
            <a:r>
              <a:rPr lang="en-US"/>
              <a:t>Given a query, find out </a:t>
            </a:r>
            <a:r>
              <a:rPr lang="en-US">
                <a:solidFill>
                  <a:srgbClr val="3333CC"/>
                </a:solidFill>
              </a:rPr>
              <a:t>how relevant</a:t>
            </a:r>
            <a:r>
              <a:rPr lang="en-US"/>
              <a:t> all the documents in the collection are to that query</a:t>
            </a:r>
          </a:p>
          <a:p>
            <a:pPr marL="365125" indent="-255588">
              <a:buFont typeface="Wingdings" pitchFamily="2" charset="2"/>
              <a:buNone/>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9621" name="Rectangle 5"/>
          <p:cNvSpPr>
            <a:spLocks noGrp="1" noChangeArrowheads="1"/>
          </p:cNvSpPr>
          <p:nvPr>
            <p:ph type="title"/>
          </p:nvPr>
        </p:nvSpPr>
        <p:spPr/>
        <p:txBody>
          <a:bodyPr/>
          <a:lstStyle/>
          <a:p>
            <a:r>
              <a:rPr lang="en-US"/>
              <a:t>Ad Hoc Retrieval Task</a:t>
            </a:r>
          </a:p>
        </p:txBody>
      </p:sp>
      <p:pic>
        <p:nvPicPr>
          <p:cNvPr id="1519620" name="Picture 4" descr="ir"/>
          <p:cNvPicPr>
            <a:picLocks noChangeAspect="1" noChangeArrowheads="1"/>
          </p:cNvPicPr>
          <p:nvPr/>
        </p:nvPicPr>
        <p:blipFill>
          <a:blip r:embed="rId2"/>
          <a:srcRect/>
          <a:stretch>
            <a:fillRect/>
          </a:stretch>
        </p:blipFill>
        <p:spPr bwMode="auto">
          <a:xfrm>
            <a:off x="1447800" y="2438400"/>
            <a:ext cx="6503988" cy="25828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1670" name="Rectangle 6"/>
          <p:cNvSpPr>
            <a:spLocks noGrp="1" noChangeArrowheads="1"/>
          </p:cNvSpPr>
          <p:nvPr>
            <p:ph type="title"/>
          </p:nvPr>
        </p:nvSpPr>
        <p:spPr/>
        <p:txBody>
          <a:bodyPr/>
          <a:lstStyle/>
          <a:p>
            <a:r>
              <a:rPr lang="en-US"/>
              <a:t>Representation</a:t>
            </a:r>
          </a:p>
        </p:txBody>
      </p:sp>
      <p:sp>
        <p:nvSpPr>
          <p:cNvPr id="1521667" name="Rectangle 3"/>
          <p:cNvSpPr>
            <a:spLocks noGrp="1" noChangeArrowheads="1"/>
          </p:cNvSpPr>
          <p:nvPr>
            <p:ph type="body" idx="1"/>
          </p:nvPr>
        </p:nvSpPr>
        <p:spPr/>
        <p:txBody>
          <a:bodyPr/>
          <a:lstStyle/>
          <a:p>
            <a:pPr marL="365125" indent="-255588"/>
            <a:r>
              <a:rPr lang="en-US" sz="2400"/>
              <a:t>Represent documents and queries as bit vectors</a:t>
            </a:r>
          </a:p>
          <a:p>
            <a:pPr marL="365125" indent="-255588"/>
            <a:endParaRPr lang="en-US" sz="2400"/>
          </a:p>
          <a:p>
            <a:pPr lvl="1"/>
            <a:r>
              <a:rPr lang="en-US" sz="2400"/>
              <a:t>N word types in collection</a:t>
            </a:r>
          </a:p>
          <a:p>
            <a:pPr lvl="1"/>
            <a:r>
              <a:rPr lang="en-US" sz="2400"/>
              <a:t>Representation of document consists of a 1 for each corresponding word type that occurs in the document</a:t>
            </a:r>
          </a:p>
          <a:p>
            <a:pPr lvl="1"/>
            <a:r>
              <a:rPr lang="en-US" sz="2400"/>
              <a:t>Compare two docs or a query and a doc by summing bits they have in common</a:t>
            </a:r>
          </a:p>
        </p:txBody>
      </p:sp>
      <p:graphicFrame>
        <p:nvGraphicFramePr>
          <p:cNvPr id="1521668" name="Object 4"/>
          <p:cNvGraphicFramePr>
            <a:graphicFrameLocks noChangeAspect="1"/>
          </p:cNvGraphicFramePr>
          <p:nvPr>
            <p:ph sz="quarter" idx="4294967295"/>
          </p:nvPr>
        </p:nvGraphicFramePr>
        <p:xfrm>
          <a:off x="4883150" y="1897063"/>
          <a:ext cx="3194050" cy="769937"/>
        </p:xfrm>
        <a:graphic>
          <a:graphicData uri="http://schemas.openxmlformats.org/presentationml/2006/ole">
            <p:oleObj spid="_x0000_s1521668" name="Equation" r:id="rId3" imgW="1054080" imgH="253800" progId="Equation.3">
              <p:embed/>
            </p:oleObj>
          </a:graphicData>
        </a:graphic>
      </p:graphicFrame>
      <p:graphicFrame>
        <p:nvGraphicFramePr>
          <p:cNvPr id="1521669" name="Object 5"/>
          <p:cNvGraphicFramePr>
            <a:graphicFrameLocks noChangeAspect="1"/>
          </p:cNvGraphicFramePr>
          <p:nvPr>
            <p:ph sz="quarter" idx="4294967295"/>
          </p:nvPr>
        </p:nvGraphicFramePr>
        <p:xfrm>
          <a:off x="3665538" y="4724400"/>
          <a:ext cx="3192462" cy="952500"/>
        </p:xfrm>
        <a:graphic>
          <a:graphicData uri="http://schemas.openxmlformats.org/presentationml/2006/ole">
            <p:oleObj spid="_x0000_s1521669" name="Equation" r:id="rId4" imgW="1447560" imgH="43164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9711</TotalTime>
  <Words>1938</Words>
  <Application>Microsoft PowerPoint</Application>
  <PresentationFormat>On-screen Show (4:3)</PresentationFormat>
  <Paragraphs>372</Paragraphs>
  <Slides>49</Slides>
  <Notes>2</Notes>
  <HiddenSlides>0</HiddenSlides>
  <MMClips>0</MMClips>
  <ScaleCrop>false</ScaleCrop>
  <HeadingPairs>
    <vt:vector size="8" baseType="variant">
      <vt:variant>
        <vt:lpstr>Fonts Used</vt:lpstr>
      </vt:variant>
      <vt:variant>
        <vt:i4>10</vt:i4>
      </vt:variant>
      <vt:variant>
        <vt:lpstr>Design Template</vt:lpstr>
      </vt:variant>
      <vt:variant>
        <vt:i4>1</vt:i4>
      </vt:variant>
      <vt:variant>
        <vt:lpstr>Embedded OLE Servers</vt:lpstr>
      </vt:variant>
      <vt:variant>
        <vt:i4>2</vt:i4>
      </vt:variant>
      <vt:variant>
        <vt:lpstr>Slide Titles</vt:lpstr>
      </vt:variant>
      <vt:variant>
        <vt:i4>49</vt:i4>
      </vt:variant>
    </vt:vector>
  </HeadingPairs>
  <TitlesOfParts>
    <vt:vector size="62" baseType="lpstr">
      <vt:lpstr>Times New Roman</vt:lpstr>
      <vt:lpstr>Arial</vt:lpstr>
      <vt:lpstr>Courier New</vt:lpstr>
      <vt:lpstr>Wingdings</vt:lpstr>
      <vt:lpstr>Wingdings 3</vt:lpstr>
      <vt:lpstr>Tahoma</vt:lpstr>
      <vt:lpstr>Verdana</vt:lpstr>
      <vt:lpstr>Symbol</vt:lpstr>
      <vt:lpstr>Monotype Sorts</vt:lpstr>
      <vt:lpstr>Comic Sans MS</vt:lpstr>
      <vt:lpstr>Default Design</vt:lpstr>
      <vt:lpstr>Equation</vt:lpstr>
      <vt:lpstr>Microsoft Equation 3.0</vt:lpstr>
      <vt:lpstr>Information Retrieval and Question-Answering</vt:lpstr>
      <vt:lpstr>Today</vt:lpstr>
      <vt:lpstr>Information Retrieval</vt:lpstr>
      <vt:lpstr>Inverted Index</vt:lpstr>
      <vt:lpstr>Stop Lists and Stemming</vt:lpstr>
      <vt:lpstr>Phrasal Search</vt:lpstr>
      <vt:lpstr>Ranked Retrieval</vt:lpstr>
      <vt:lpstr>Ad Hoc Retrieval Task</vt:lpstr>
      <vt:lpstr>Representation</vt:lpstr>
      <vt:lpstr>Term Weighting</vt:lpstr>
      <vt:lpstr>Slide 11</vt:lpstr>
      <vt:lpstr>Vector Space Model</vt:lpstr>
      <vt:lpstr>Cosine Similarity</vt:lpstr>
      <vt:lpstr>Ad Hoc Retrieval</vt:lpstr>
      <vt:lpstr>Advanced Issues in IR</vt:lpstr>
      <vt:lpstr>Question-Answering Systems</vt:lpstr>
      <vt:lpstr>Factoid Questions</vt:lpstr>
      <vt:lpstr>Typical Q/A Architecture</vt:lpstr>
      <vt:lpstr>UT Dallas Q/A Systems</vt:lpstr>
      <vt:lpstr>UT Dallas System Architecture</vt:lpstr>
      <vt:lpstr>Question Processing</vt:lpstr>
      <vt:lpstr>Answer Types</vt:lpstr>
      <vt:lpstr>Answer Types Can Be More Complicated</vt:lpstr>
      <vt:lpstr>Taxonomy of Answer Types</vt:lpstr>
      <vt:lpstr>Answer Type Detection</vt:lpstr>
      <vt:lpstr>Query Formulation:  Extract Terms from Query</vt:lpstr>
      <vt:lpstr>Slide 27</vt:lpstr>
      <vt:lpstr>Passage Retrieval Loop</vt:lpstr>
      <vt:lpstr>Scoring the Passages</vt:lpstr>
      <vt:lpstr>Slide 30</vt:lpstr>
      <vt:lpstr>Answer Extraction</vt:lpstr>
      <vt:lpstr>Ranking Candidate Answers</vt:lpstr>
      <vt:lpstr>Ranking Candidate Answers</vt:lpstr>
      <vt:lpstr>Features Used in Answer Ranking</vt:lpstr>
      <vt:lpstr>How does this approach compare to IE-based Q/A?</vt:lpstr>
      <vt:lpstr>Slide 36</vt:lpstr>
      <vt:lpstr>Is Q/A Different on the Web?</vt:lpstr>
      <vt:lpstr>AskMSR</vt:lpstr>
      <vt:lpstr>AskMSR Example</vt:lpstr>
      <vt:lpstr>Question-Rewriting</vt:lpstr>
      <vt:lpstr>Question Classification</vt:lpstr>
      <vt:lpstr>Query the Search Engine</vt:lpstr>
      <vt:lpstr>Gather Ngrams</vt:lpstr>
      <vt:lpstr>Filter Ngrams</vt:lpstr>
      <vt:lpstr>Tiling the Answers:  Concatenate Overlaps</vt:lpstr>
      <vt:lpstr>Evaluation</vt:lpstr>
      <vt:lpstr>Results</vt:lpstr>
      <vt:lpstr>Which Approach to Q/A is Better?</vt:lpstr>
      <vt:lpstr>Summary</vt:lpstr>
    </vt:vector>
  </TitlesOfParts>
  <Manager/>
  <Company>Stanford University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 180 Intro to Computer Speech and Language Processing</dc:title>
  <dc:subject/>
  <dc:creator>Dan Jurafsky</dc:creator>
  <cp:keywords/>
  <dc:description/>
  <cp:lastModifiedBy>Julia Hirschberg</cp:lastModifiedBy>
  <cp:revision>488</cp:revision>
  <dcterms:created xsi:type="dcterms:W3CDTF">2003-01-18T03:56:53Z</dcterms:created>
  <dcterms:modified xsi:type="dcterms:W3CDTF">2010-11-21T00:19:57Z</dcterms:modified>
  <cp:category/>
</cp:coreProperties>
</file>